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 id="2147483693" r:id="rId3"/>
    <p:sldMasterId id="2147483707" r:id="rId4"/>
    <p:sldMasterId id="2147483764" r:id="rId5"/>
    <p:sldMasterId id="2147483925" r:id="rId6"/>
  </p:sldMasterIdLst>
  <p:notesMasterIdLst>
    <p:notesMasterId r:id="rId179"/>
  </p:notesMasterIdLst>
  <p:handoutMasterIdLst>
    <p:handoutMasterId r:id="rId180"/>
  </p:handoutMasterIdLst>
  <p:sldIdLst>
    <p:sldId id="259" r:id="rId7"/>
    <p:sldId id="3772" r:id="rId8"/>
    <p:sldId id="3818" r:id="rId9"/>
    <p:sldId id="3935" r:id="rId10"/>
    <p:sldId id="984" r:id="rId11"/>
    <p:sldId id="527" r:id="rId12"/>
    <p:sldId id="3770" r:id="rId13"/>
    <p:sldId id="10466" r:id="rId14"/>
    <p:sldId id="10467" r:id="rId15"/>
    <p:sldId id="3881" r:id="rId16"/>
    <p:sldId id="10468" r:id="rId17"/>
    <p:sldId id="3785" r:id="rId18"/>
    <p:sldId id="3771" r:id="rId19"/>
    <p:sldId id="3946" r:id="rId20"/>
    <p:sldId id="3787" r:id="rId21"/>
    <p:sldId id="3788" r:id="rId22"/>
    <p:sldId id="3773" r:id="rId23"/>
    <p:sldId id="3774" r:id="rId24"/>
    <p:sldId id="3775" r:id="rId25"/>
    <p:sldId id="3901" r:id="rId26"/>
    <p:sldId id="3902" r:id="rId27"/>
    <p:sldId id="3903" r:id="rId28"/>
    <p:sldId id="3784" r:id="rId29"/>
    <p:sldId id="3808" r:id="rId30"/>
    <p:sldId id="3904" r:id="rId31"/>
    <p:sldId id="3905" r:id="rId32"/>
    <p:sldId id="3906" r:id="rId33"/>
    <p:sldId id="3907" r:id="rId34"/>
    <p:sldId id="3792" r:id="rId35"/>
    <p:sldId id="3789" r:id="rId36"/>
    <p:sldId id="3793" r:id="rId37"/>
    <p:sldId id="3815" r:id="rId38"/>
    <p:sldId id="3819" r:id="rId39"/>
    <p:sldId id="10471" r:id="rId40"/>
    <p:sldId id="3821" r:id="rId41"/>
    <p:sldId id="975" r:id="rId42"/>
    <p:sldId id="10470" r:id="rId43"/>
    <p:sldId id="978" r:id="rId44"/>
    <p:sldId id="981" r:id="rId45"/>
    <p:sldId id="10464" r:id="rId46"/>
    <p:sldId id="977" r:id="rId47"/>
    <p:sldId id="10465" r:id="rId48"/>
    <p:sldId id="982" r:id="rId49"/>
    <p:sldId id="3823" r:id="rId50"/>
    <p:sldId id="3824" r:id="rId51"/>
    <p:sldId id="3826" r:id="rId52"/>
    <p:sldId id="3827" r:id="rId53"/>
    <p:sldId id="3828" r:id="rId54"/>
    <p:sldId id="3806" r:id="rId55"/>
    <p:sldId id="3809" r:id="rId56"/>
    <p:sldId id="3829" r:id="rId57"/>
    <p:sldId id="3830" r:id="rId58"/>
    <p:sldId id="3776" r:id="rId59"/>
    <p:sldId id="3831" r:id="rId60"/>
    <p:sldId id="3777" r:id="rId61"/>
    <p:sldId id="3778" r:id="rId62"/>
    <p:sldId id="3955" r:id="rId63"/>
    <p:sldId id="3791" r:id="rId64"/>
    <p:sldId id="3801" r:id="rId65"/>
    <p:sldId id="3908" r:id="rId66"/>
    <p:sldId id="3909" r:id="rId67"/>
    <p:sldId id="3910" r:id="rId68"/>
    <p:sldId id="3911" r:id="rId69"/>
    <p:sldId id="3912" r:id="rId70"/>
    <p:sldId id="3913" r:id="rId71"/>
    <p:sldId id="3952" r:id="rId72"/>
    <p:sldId id="3914" r:id="rId73"/>
    <p:sldId id="3915" r:id="rId74"/>
    <p:sldId id="3916" r:id="rId75"/>
    <p:sldId id="3917" r:id="rId76"/>
    <p:sldId id="3918" r:id="rId77"/>
    <p:sldId id="3919" r:id="rId78"/>
    <p:sldId id="3920" r:id="rId79"/>
    <p:sldId id="3890" r:id="rId80"/>
    <p:sldId id="3921" r:id="rId81"/>
    <p:sldId id="3832" r:id="rId82"/>
    <p:sldId id="3833" r:id="rId83"/>
    <p:sldId id="3834" r:id="rId84"/>
    <p:sldId id="3836" r:id="rId85"/>
    <p:sldId id="3938" r:id="rId86"/>
    <p:sldId id="3839" r:id="rId87"/>
    <p:sldId id="3800" r:id="rId88"/>
    <p:sldId id="3840" r:id="rId89"/>
    <p:sldId id="3805" r:id="rId90"/>
    <p:sldId id="3841" r:id="rId91"/>
    <p:sldId id="3802" r:id="rId92"/>
    <p:sldId id="3807" r:id="rId93"/>
    <p:sldId id="3842" r:id="rId94"/>
    <p:sldId id="3843" r:id="rId95"/>
    <p:sldId id="3803" r:id="rId96"/>
    <p:sldId id="3844" r:id="rId97"/>
    <p:sldId id="3845" r:id="rId98"/>
    <p:sldId id="3846" r:id="rId99"/>
    <p:sldId id="3847" r:id="rId100"/>
    <p:sldId id="3848" r:id="rId101"/>
    <p:sldId id="3849" r:id="rId102"/>
    <p:sldId id="3884" r:id="rId103"/>
    <p:sldId id="3948" r:id="rId104"/>
    <p:sldId id="3947" r:id="rId105"/>
    <p:sldId id="3886" r:id="rId106"/>
    <p:sldId id="3949" r:id="rId107"/>
    <p:sldId id="3950" r:id="rId108"/>
    <p:sldId id="3951" r:id="rId109"/>
    <p:sldId id="3853" r:id="rId110"/>
    <p:sldId id="3851" r:id="rId111"/>
    <p:sldId id="3794" r:id="rId112"/>
    <p:sldId id="3922" r:id="rId113"/>
    <p:sldId id="3837" r:id="rId114"/>
    <p:sldId id="3923" r:id="rId115"/>
    <p:sldId id="3924" r:id="rId116"/>
    <p:sldId id="3925" r:id="rId117"/>
    <p:sldId id="3926" r:id="rId118"/>
    <p:sldId id="3953" r:id="rId119"/>
    <p:sldId id="3956" r:id="rId120"/>
    <p:sldId id="3927" r:id="rId121"/>
    <p:sldId id="3863" r:id="rId122"/>
    <p:sldId id="3939" r:id="rId123"/>
    <p:sldId id="3864" r:id="rId124"/>
    <p:sldId id="3940" r:id="rId125"/>
    <p:sldId id="3868" r:id="rId126"/>
    <p:sldId id="3869" r:id="rId127"/>
    <p:sldId id="3870" r:id="rId128"/>
    <p:sldId id="3871" r:id="rId129"/>
    <p:sldId id="3872" r:id="rId130"/>
    <p:sldId id="3873" r:id="rId131"/>
    <p:sldId id="3874" r:id="rId132"/>
    <p:sldId id="3875" r:id="rId133"/>
    <p:sldId id="3876" r:id="rId134"/>
    <p:sldId id="3877" r:id="rId135"/>
    <p:sldId id="3878" r:id="rId136"/>
    <p:sldId id="3879" r:id="rId137"/>
    <p:sldId id="3880" r:id="rId138"/>
    <p:sldId id="3795" r:id="rId139"/>
    <p:sldId id="3796" r:id="rId140"/>
    <p:sldId id="3928" r:id="rId141"/>
    <p:sldId id="3929" r:id="rId142"/>
    <p:sldId id="3930" r:id="rId143"/>
    <p:sldId id="3931" r:id="rId144"/>
    <p:sldId id="3932" r:id="rId145"/>
    <p:sldId id="3958" r:id="rId146"/>
    <p:sldId id="3959" r:id="rId147"/>
    <p:sldId id="3941" r:id="rId148"/>
    <p:sldId id="3883" r:id="rId149"/>
    <p:sldId id="3885" r:id="rId150"/>
    <p:sldId id="3850" r:id="rId151"/>
    <p:sldId id="3888" r:id="rId152"/>
    <p:sldId id="10473" r:id="rId153"/>
    <p:sldId id="3889" r:id="rId154"/>
    <p:sldId id="3797" r:id="rId155"/>
    <p:sldId id="3798" r:id="rId156"/>
    <p:sldId id="3892" r:id="rId157"/>
    <p:sldId id="10469" r:id="rId158"/>
    <p:sldId id="3893" r:id="rId159"/>
    <p:sldId id="3894" r:id="rId160"/>
    <p:sldId id="10475" r:id="rId161"/>
    <p:sldId id="10476" r:id="rId162"/>
    <p:sldId id="3934" r:id="rId163"/>
    <p:sldId id="10478" r:id="rId164"/>
    <p:sldId id="10480" r:id="rId165"/>
    <p:sldId id="10479" r:id="rId166"/>
    <p:sldId id="10481" r:id="rId167"/>
    <p:sldId id="10477" r:id="rId168"/>
    <p:sldId id="10482" r:id="rId169"/>
    <p:sldId id="10483" r:id="rId170"/>
    <p:sldId id="10484" r:id="rId171"/>
    <p:sldId id="10485" r:id="rId172"/>
    <p:sldId id="10474" r:id="rId173"/>
    <p:sldId id="359" r:id="rId174"/>
    <p:sldId id="10428" r:id="rId175"/>
    <p:sldId id="10472" r:id="rId176"/>
    <p:sldId id="3945" r:id="rId177"/>
    <p:sldId id="3944" r:id="rId178"/>
  </p:sldIdLst>
  <p:sldSz cx="12192000" cy="6858000"/>
  <p:notesSz cx="71024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Reynolds" initials="AR"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0099CC"/>
    <a:srgbClr val="2192DF"/>
    <a:srgbClr val="DE6150"/>
    <a:srgbClr val="64866C"/>
    <a:srgbClr val="CE931C"/>
    <a:srgbClr val="00A19B"/>
    <a:srgbClr val="FFFF6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50" autoAdjust="0"/>
    <p:restoredTop sz="81228" autoAdjust="0"/>
  </p:normalViewPr>
  <p:slideViewPr>
    <p:cSldViewPr snapToGrid="0">
      <p:cViewPr varScale="1">
        <p:scale>
          <a:sx n="80" d="100"/>
          <a:sy n="80" d="100"/>
        </p:scale>
        <p:origin x="178" y="79"/>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147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75" Type="http://schemas.openxmlformats.org/officeDocument/2006/relationships/slide" Target="slides/slide169.xml"/><Relationship Id="rId170" Type="http://schemas.openxmlformats.org/officeDocument/2006/relationships/slide" Target="slides/slide164.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commentAuthors" Target="commentAuthor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4" Type="http://schemas.openxmlformats.org/officeDocument/2006/relationships/slideMaster" Target="slideMasters/slideMaster4.xml"/><Relationship Id="rId9" Type="http://schemas.openxmlformats.org/officeDocument/2006/relationships/slide" Target="slides/slide3.xml"/><Relationship Id="rId172" Type="http://schemas.openxmlformats.org/officeDocument/2006/relationships/slide" Target="slides/slide166.xml"/><Relationship Id="rId180" Type="http://schemas.openxmlformats.org/officeDocument/2006/relationships/handoutMaster" Target="handoutMasters/handoutMaster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notesMaster" Target="notesMasters/notes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FDE1B5-F6CB-4A14-8619-58290E13790B}"/>
              </a:ext>
            </a:extLst>
          </p:cNvPr>
          <p:cNvSpPr>
            <a:spLocks noGrp="1"/>
          </p:cNvSpPr>
          <p:nvPr>
            <p:ph type="hdr" sz="quarter"/>
          </p:nvPr>
        </p:nvSpPr>
        <p:spPr>
          <a:xfrm>
            <a:off x="1" y="4"/>
            <a:ext cx="3078383" cy="470391"/>
          </a:xfrm>
          <a:prstGeom prst="rect">
            <a:avLst/>
          </a:prstGeom>
        </p:spPr>
        <p:txBody>
          <a:bodyPr vert="horz" lIns="92356" tIns="46179" rIns="92356" bIns="46179" rtlCol="0"/>
          <a:lstStyle>
            <a:lvl1pPr algn="l">
              <a:defRPr sz="1200"/>
            </a:lvl1pPr>
          </a:lstStyle>
          <a:p>
            <a:endParaRPr lang="en-US" dirty="0"/>
          </a:p>
        </p:txBody>
      </p:sp>
      <p:sp>
        <p:nvSpPr>
          <p:cNvPr id="3" name="Date Placeholder 2">
            <a:extLst>
              <a:ext uri="{FF2B5EF4-FFF2-40B4-BE49-F238E27FC236}">
                <a16:creationId xmlns:a16="http://schemas.microsoft.com/office/drawing/2014/main" id="{F1EA4F73-5549-4C81-AA48-E50E26078539}"/>
              </a:ext>
            </a:extLst>
          </p:cNvPr>
          <p:cNvSpPr>
            <a:spLocks noGrp="1"/>
          </p:cNvSpPr>
          <p:nvPr>
            <p:ph type="dt" sz="quarter" idx="1"/>
          </p:nvPr>
        </p:nvSpPr>
        <p:spPr>
          <a:xfrm>
            <a:off x="4022487" y="4"/>
            <a:ext cx="3078383" cy="470391"/>
          </a:xfrm>
          <a:prstGeom prst="rect">
            <a:avLst/>
          </a:prstGeom>
        </p:spPr>
        <p:txBody>
          <a:bodyPr vert="horz" lIns="92356" tIns="46179" rIns="92356" bIns="46179" rtlCol="0"/>
          <a:lstStyle>
            <a:lvl1pPr algn="r">
              <a:defRPr sz="1200"/>
            </a:lvl1pPr>
          </a:lstStyle>
          <a:p>
            <a:fld id="{32F2BB10-0B52-4B18-B956-8E7DA04CF562}" type="datetimeFigureOut">
              <a:rPr lang="en-US" smtClean="0"/>
              <a:t>10/15/2019</a:t>
            </a:fld>
            <a:endParaRPr lang="en-US" dirty="0"/>
          </a:p>
        </p:txBody>
      </p:sp>
      <p:sp>
        <p:nvSpPr>
          <p:cNvPr id="4" name="Footer Placeholder 3">
            <a:extLst>
              <a:ext uri="{FF2B5EF4-FFF2-40B4-BE49-F238E27FC236}">
                <a16:creationId xmlns:a16="http://schemas.microsoft.com/office/drawing/2014/main" id="{6CAAFE7E-D04A-4797-8A22-45C7C06D30E9}"/>
              </a:ext>
            </a:extLst>
          </p:cNvPr>
          <p:cNvSpPr>
            <a:spLocks noGrp="1"/>
          </p:cNvSpPr>
          <p:nvPr>
            <p:ph type="ftr" sz="quarter" idx="2"/>
          </p:nvPr>
        </p:nvSpPr>
        <p:spPr>
          <a:xfrm>
            <a:off x="1" y="8899037"/>
            <a:ext cx="3078383" cy="470391"/>
          </a:xfrm>
          <a:prstGeom prst="rect">
            <a:avLst/>
          </a:prstGeom>
        </p:spPr>
        <p:txBody>
          <a:bodyPr vert="horz" lIns="92356" tIns="46179" rIns="92356" bIns="46179"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48016D6-179F-4F9F-B651-6A6A0065FD23}"/>
              </a:ext>
            </a:extLst>
          </p:cNvPr>
          <p:cNvSpPr>
            <a:spLocks noGrp="1"/>
          </p:cNvSpPr>
          <p:nvPr>
            <p:ph type="sldNum" sz="quarter" idx="3"/>
          </p:nvPr>
        </p:nvSpPr>
        <p:spPr>
          <a:xfrm>
            <a:off x="4022487" y="8899037"/>
            <a:ext cx="3078383" cy="470391"/>
          </a:xfrm>
          <a:prstGeom prst="rect">
            <a:avLst/>
          </a:prstGeom>
        </p:spPr>
        <p:txBody>
          <a:bodyPr vert="horz" lIns="92356" tIns="46179" rIns="92356" bIns="46179" rtlCol="0" anchor="b"/>
          <a:lstStyle>
            <a:lvl1pPr algn="r">
              <a:defRPr sz="1200"/>
            </a:lvl1pPr>
          </a:lstStyle>
          <a:p>
            <a:fld id="{F793F1A0-53D3-486C-9034-FF5E99A672F8}" type="slidenum">
              <a:rPr lang="en-US" smtClean="0"/>
              <a:t>‹#›</a:t>
            </a:fld>
            <a:endParaRPr lang="en-US" dirty="0"/>
          </a:p>
        </p:txBody>
      </p:sp>
    </p:spTree>
    <p:extLst>
      <p:ext uri="{BB962C8B-B14F-4D97-AF65-F5344CB8AC3E}">
        <p14:creationId xmlns:p14="http://schemas.microsoft.com/office/powerpoint/2010/main" val="1695009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0098"/>
          </a:xfrm>
          <a:prstGeom prst="rect">
            <a:avLst/>
          </a:prstGeom>
        </p:spPr>
        <p:txBody>
          <a:bodyPr vert="horz" lIns="94111" tIns="47057" rIns="94111" bIns="47057" rtlCol="0"/>
          <a:lstStyle>
            <a:lvl1pPr algn="l">
              <a:defRPr sz="1200"/>
            </a:lvl1pPr>
          </a:lstStyle>
          <a:p>
            <a:endParaRPr lang="en-US" dirty="0"/>
          </a:p>
        </p:txBody>
      </p:sp>
      <p:sp>
        <p:nvSpPr>
          <p:cNvPr id="3" name="Date Placeholder 2"/>
          <p:cNvSpPr>
            <a:spLocks noGrp="1"/>
          </p:cNvSpPr>
          <p:nvPr>
            <p:ph type="dt" idx="1"/>
          </p:nvPr>
        </p:nvSpPr>
        <p:spPr>
          <a:xfrm>
            <a:off x="4023093" y="0"/>
            <a:ext cx="3077739" cy="470098"/>
          </a:xfrm>
          <a:prstGeom prst="rect">
            <a:avLst/>
          </a:prstGeom>
        </p:spPr>
        <p:txBody>
          <a:bodyPr vert="horz" lIns="94111" tIns="47057" rIns="94111" bIns="47057" rtlCol="0"/>
          <a:lstStyle>
            <a:lvl1pPr algn="r">
              <a:defRPr sz="1200"/>
            </a:lvl1pPr>
          </a:lstStyle>
          <a:p>
            <a:fld id="{FE1458FF-C906-4A0D-AEB2-246C8C69B5C9}" type="datetimeFigureOut">
              <a:rPr lang="en-US" smtClean="0"/>
              <a:t>10/15/2019</a:t>
            </a:fld>
            <a:endParaRPr lang="en-US" dirty="0"/>
          </a:p>
        </p:txBody>
      </p:sp>
      <p:sp>
        <p:nvSpPr>
          <p:cNvPr id="4" name="Slide Image Placeholder 3"/>
          <p:cNvSpPr>
            <a:spLocks noGrp="1" noRot="1" noChangeAspect="1"/>
          </p:cNvSpPr>
          <p:nvPr>
            <p:ph type="sldImg" idx="2"/>
          </p:nvPr>
        </p:nvSpPr>
        <p:spPr>
          <a:xfrm>
            <a:off x="741363" y="1171575"/>
            <a:ext cx="5619750" cy="3160713"/>
          </a:xfrm>
          <a:prstGeom prst="rect">
            <a:avLst/>
          </a:prstGeom>
          <a:noFill/>
          <a:ln w="12700">
            <a:solidFill>
              <a:prstClr val="black"/>
            </a:solidFill>
          </a:ln>
        </p:spPr>
        <p:txBody>
          <a:bodyPr vert="horz" lIns="94111" tIns="47057" rIns="94111" bIns="47057" rtlCol="0" anchor="ctr"/>
          <a:lstStyle/>
          <a:p>
            <a:endParaRPr lang="en-US" dirty="0"/>
          </a:p>
        </p:txBody>
      </p:sp>
      <p:sp>
        <p:nvSpPr>
          <p:cNvPr id="5" name="Notes Placeholder 4"/>
          <p:cNvSpPr>
            <a:spLocks noGrp="1"/>
          </p:cNvSpPr>
          <p:nvPr>
            <p:ph type="body" sz="quarter" idx="3"/>
          </p:nvPr>
        </p:nvSpPr>
        <p:spPr>
          <a:xfrm>
            <a:off x="710248" y="4509035"/>
            <a:ext cx="5681980" cy="3689212"/>
          </a:xfrm>
          <a:prstGeom prst="rect">
            <a:avLst/>
          </a:prstGeom>
        </p:spPr>
        <p:txBody>
          <a:bodyPr vert="horz" lIns="94111" tIns="47057" rIns="94111" bIns="4705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332"/>
            <a:ext cx="3077739" cy="470097"/>
          </a:xfrm>
          <a:prstGeom prst="rect">
            <a:avLst/>
          </a:prstGeom>
        </p:spPr>
        <p:txBody>
          <a:bodyPr vert="horz" lIns="94111" tIns="47057" rIns="94111" bIns="47057"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3" y="8899332"/>
            <a:ext cx="3077739" cy="470097"/>
          </a:xfrm>
          <a:prstGeom prst="rect">
            <a:avLst/>
          </a:prstGeom>
        </p:spPr>
        <p:txBody>
          <a:bodyPr vert="horz" lIns="94111" tIns="47057" rIns="94111" bIns="47057" rtlCol="0" anchor="b"/>
          <a:lstStyle>
            <a:lvl1pPr algn="r">
              <a:defRPr sz="1200"/>
            </a:lvl1pPr>
          </a:lstStyle>
          <a:p>
            <a:fld id="{CA99C770-4B49-4953-94C9-DB8C320751DE}" type="slidenum">
              <a:rPr lang="en-US" smtClean="0"/>
              <a:t>‹#›</a:t>
            </a:fld>
            <a:endParaRPr lang="en-US" dirty="0"/>
          </a:p>
        </p:txBody>
      </p:sp>
    </p:spTree>
    <p:extLst>
      <p:ext uri="{BB962C8B-B14F-4D97-AF65-F5344CB8AC3E}">
        <p14:creationId xmlns:p14="http://schemas.microsoft.com/office/powerpoint/2010/main" val="193051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7" Type="http://schemas.openxmlformats.org/officeDocument/2006/relationships/hyperlink" Target="https://community.cypress.com/docs/DOC-15617"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www.cypress.com/file/455221/download" TargetMode="External"/><Relationship Id="rId5" Type="http://schemas.openxmlformats.org/officeDocument/2006/relationships/hyperlink" Target="https://www.cypress.com/file/455211/download" TargetMode="External"/><Relationship Id="rId4" Type="http://schemas.openxmlformats.org/officeDocument/2006/relationships/hyperlink" Target="https://www.cypress.com/products/modustoolbox-software-environmen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7" Type="http://schemas.openxmlformats.org/officeDocument/2006/relationships/hyperlink" Target="https://community.cypress.com/docs/DOC-15617"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cypress.com/file/455221/download" TargetMode="External"/><Relationship Id="rId5" Type="http://schemas.openxmlformats.org/officeDocument/2006/relationships/hyperlink" Target="https://www.cypress.com/file/455211/download" TargetMode="External"/><Relationship Id="rId4" Type="http://schemas.openxmlformats.org/officeDocument/2006/relationships/hyperlink" Target="https://www.cypress.com/products/modustoolbox-software-environment"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7" Type="http://schemas.openxmlformats.org/officeDocument/2006/relationships/hyperlink" Target="https://community.cypress.com/docs/DOC-15617"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www.cypress.com/file/455221/download" TargetMode="External"/><Relationship Id="rId5" Type="http://schemas.openxmlformats.org/officeDocument/2006/relationships/hyperlink" Target="https://www.cypress.com/file/455211/download" TargetMode="External"/><Relationship Id="rId4" Type="http://schemas.openxmlformats.org/officeDocument/2006/relationships/hyperlink" Target="https://www.cypress.com/products/modustoolbox-software-environment"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www.neiltortorella.com/ceiling-fan-bulb/superb-ceiling-fan-bulb-7-images-of-ceiling-fans-with-light-bulbs/"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youtube.com/watch?v=zwF1uR50K7o"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clipartmag.com/switch-drawing#switch-drawing-36.jpg"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Aligns with BMD-01-Revxx-Tour-ModusToolbox.docx</a:t>
            </a:r>
          </a:p>
          <a:p>
            <a:r>
              <a:rPr lang="en-US" dirty="0"/>
              <a:t>Aligns with portion of WBT101-01-Tour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Portions from file found linked to Documentation tab of </a:t>
            </a:r>
            <a:r>
              <a:rPr lang="en-US" dirty="0">
                <a:hlinkClick r:id="rId4"/>
              </a:rPr>
              <a:t>https://www.cypress.com/products/modustoolbox-software-environment</a:t>
            </a:r>
            <a:r>
              <a:rPr lang="en-US" dirty="0"/>
              <a:t>. (</a:t>
            </a:r>
            <a:r>
              <a:rPr lang="en-US" dirty="0" err="1"/>
              <a:t>ModusToolbox</a:t>
            </a:r>
            <a:r>
              <a:rPr lang="en-US" dirty="0"/>
              <a:t> documentation can be found on the web per the above link or in </a:t>
            </a:r>
            <a:r>
              <a:rPr lang="en-US" dirty="0" err="1"/>
              <a:t>ModusToolbox</a:t>
            </a:r>
            <a:r>
              <a:rPr lang="en-US" dirty="0"/>
              <a:t> in the Documentation section)</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err="1">
                <a:solidFill>
                  <a:schemeClr val="tx1"/>
                </a:solidFill>
                <a:effectLst/>
                <a:latin typeface="+mn-lt"/>
                <a:ea typeface="+mn-ea"/>
                <a:cs typeface="+mn-cs"/>
              </a:rPr>
              <a:t>ModusToolbox</a:t>
            </a:r>
            <a:r>
              <a:rPr lang="en-US" sz="1200" b="0" i="0" kern="1200" dirty="0">
                <a:solidFill>
                  <a:schemeClr val="tx1"/>
                </a:solidFill>
                <a:effectLst/>
                <a:latin typeface="+mn-lt"/>
                <a:ea typeface="+mn-ea"/>
                <a:cs typeface="+mn-cs"/>
              </a:rPr>
              <a:t>™ IDE User Guide Rev *A @ </a:t>
            </a:r>
            <a:r>
              <a:rPr lang="en-US" dirty="0">
                <a:hlinkClick r:id="rId5"/>
              </a:rPr>
              <a:t>https://www.cypress.com/file/455211/download</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err="1">
                <a:solidFill>
                  <a:schemeClr val="tx1"/>
                </a:solidFill>
                <a:effectLst/>
                <a:latin typeface="+mn-lt"/>
                <a:ea typeface="+mn-ea"/>
                <a:cs typeface="+mn-cs"/>
              </a:rPr>
              <a:t>ModusToolbox</a:t>
            </a:r>
            <a:r>
              <a:rPr lang="en-US" sz="1200" b="0" i="0" kern="1200" dirty="0">
                <a:solidFill>
                  <a:schemeClr val="tx1"/>
                </a:solidFill>
                <a:effectLst/>
                <a:latin typeface="+mn-lt"/>
                <a:ea typeface="+mn-ea"/>
                <a:cs typeface="+mn-cs"/>
              </a:rPr>
              <a:t>™ IDE Quick Start Guide Version 1.1 @ </a:t>
            </a:r>
            <a:r>
              <a:rPr lang="en-US" dirty="0">
                <a:hlinkClick r:id="rId6"/>
              </a:rPr>
              <a:t>https://www.cypress.com/file/455221/download</a:t>
            </a:r>
            <a:endParaRPr lang="en-US" dirty="0"/>
          </a:p>
          <a:p>
            <a:pPr marL="171450" indent="-171450">
              <a:buFontTx/>
              <a:buChar char="-"/>
            </a:pPr>
            <a:r>
              <a:rPr lang="en-US" dirty="0"/>
              <a:t>Eclipse IDE Survival Guide KBA225399 Rev *H @ </a:t>
            </a:r>
            <a:r>
              <a:rPr lang="en-US" dirty="0">
                <a:hlinkClick r:id="rId7"/>
              </a:rPr>
              <a:t>https://community.cypress.com/docs/DOC-15617</a:t>
            </a:r>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1</a:t>
            </a:fld>
            <a:endParaRPr lang="en-US" dirty="0"/>
          </a:p>
        </p:txBody>
      </p:sp>
    </p:spTree>
    <p:extLst>
      <p:ext uri="{BB962C8B-B14F-4D97-AF65-F5344CB8AC3E}">
        <p14:creationId xmlns:p14="http://schemas.microsoft.com/office/powerpoint/2010/main" val="242924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 Examples have been developed</a:t>
            </a:r>
          </a:p>
          <a:p>
            <a:pPr algn="l"/>
            <a:r>
              <a:rPr lang="en-US" sz="1800" b="1" cap="none" spc="0" dirty="0">
                <a:ln w="6600">
                  <a:solidFill>
                    <a:schemeClr val="accent6">
                      <a:lumMod val="10000"/>
                    </a:schemeClr>
                  </a:solidFill>
                  <a:prstDash val="solid"/>
                </a:ln>
                <a:solidFill>
                  <a:srgbClr val="FF0000"/>
                </a:solidFill>
                <a:effectLst>
                  <a:outerShdw dist="38100" dir="2700000" algn="tl" rotWithShape="0">
                    <a:schemeClr val="accent2"/>
                  </a:outerShdw>
                </a:effectLst>
              </a:rPr>
              <a:t>Ref Section 1.1.7 Sharing Applications </a:t>
            </a:r>
          </a:p>
          <a:p>
            <a:pPr algn="l"/>
            <a:r>
              <a:rPr lang="en-US" sz="1200" b="1" cap="none" spc="0" dirty="0">
                <a:ln w="6600">
                  <a:solidFill>
                    <a:schemeClr val="accent6">
                      <a:lumMod val="10000"/>
                    </a:schemeClr>
                  </a:solidFill>
                  <a:prstDash val="solid"/>
                </a:ln>
                <a:solidFill>
                  <a:srgbClr val="FF0000"/>
                </a:solidFill>
                <a:effectLst>
                  <a:outerShdw dist="38100" dir="2700000" algn="tl" rotWithShape="0">
                    <a:schemeClr val="accent2"/>
                  </a:outerShdw>
                </a:effectLst>
              </a:rPr>
              <a:t>Improve this slide by describing what files are required, </a:t>
            </a:r>
          </a:p>
          <a:p>
            <a:pPr algn="l"/>
            <a:r>
              <a:rPr lang="en-US" sz="1200" b="1" cap="none" spc="0" dirty="0">
                <a:ln w="6600">
                  <a:solidFill>
                    <a:schemeClr val="accent6">
                      <a:lumMod val="10000"/>
                    </a:schemeClr>
                  </a:solidFill>
                  <a:prstDash val="solid"/>
                </a:ln>
                <a:solidFill>
                  <a:srgbClr val="FF0000"/>
                </a:solidFill>
                <a:effectLst>
                  <a:outerShdw dist="38100" dir="2700000" algn="tl" rotWithShape="0">
                    <a:schemeClr val="accent2"/>
                  </a:outerShdw>
                </a:effectLst>
              </a:rPr>
              <a:t>how to Archive, various ways to retrieve</a:t>
            </a:r>
          </a:p>
          <a:p>
            <a:pPr algn="l"/>
            <a:r>
              <a:rPr lang="en-US" sz="1200" b="1" cap="none" spc="0" dirty="0">
                <a:ln w="6600">
                  <a:solidFill>
                    <a:schemeClr val="accent6">
                      <a:lumMod val="10000"/>
                    </a:schemeClr>
                  </a:solidFill>
                  <a:prstDash val="solid"/>
                </a:ln>
                <a:solidFill>
                  <a:srgbClr val="FF0000"/>
                </a:solidFill>
                <a:effectLst>
                  <a:outerShdw dist="38100" dir="2700000" algn="tl" rotWithShape="0">
                    <a:schemeClr val="accent2"/>
                  </a:outerShdw>
                </a:effectLst>
              </a:rPr>
              <a:t>Include path names to Arrow’s GitHub</a:t>
            </a:r>
          </a:p>
          <a:p>
            <a:pPr algn="l"/>
            <a:r>
              <a:rPr lang="en-US" sz="1200" b="1" dirty="0">
                <a:ln w="6600">
                  <a:solidFill>
                    <a:schemeClr val="accent6">
                      <a:lumMod val="10000"/>
                    </a:schemeClr>
                  </a:solidFill>
                  <a:prstDash val="solid"/>
                </a:ln>
                <a:solidFill>
                  <a:srgbClr val="FF0000"/>
                </a:solidFill>
                <a:effectLst>
                  <a:outerShdw dist="38100" dir="2700000" algn="tl" rotWithShape="0">
                    <a:schemeClr val="accent2"/>
                  </a:outerShdw>
                </a:effectLst>
              </a:rPr>
              <a:t>Don’t use </a:t>
            </a:r>
            <a:r>
              <a:rPr lang="en-US" sz="1200" b="1" dirty="0" err="1">
                <a:ln w="6600">
                  <a:solidFill>
                    <a:schemeClr val="accent6">
                      <a:lumMod val="10000"/>
                    </a:schemeClr>
                  </a:solidFill>
                  <a:prstDash val="solid"/>
                </a:ln>
                <a:solidFill>
                  <a:srgbClr val="FF0000"/>
                </a:solidFill>
                <a:effectLst>
                  <a:outerShdw dist="38100" dir="2700000" algn="tl" rotWithShape="0">
                    <a:schemeClr val="accent2"/>
                  </a:outerShdw>
                </a:effectLst>
              </a:rPr>
              <a:t>HotLinks</a:t>
            </a:r>
            <a:endParaRPr lang="en-US" sz="1200" b="1" cap="none" spc="0" dirty="0">
              <a:ln w="6600">
                <a:solidFill>
                  <a:schemeClr val="accent6">
                    <a:lumMod val="10000"/>
                  </a:schemeClr>
                </a:solidFill>
                <a:prstDash val="solid"/>
              </a:ln>
              <a:solidFill>
                <a:srgbClr val="FF0000"/>
              </a:solidFill>
              <a:effectLst>
                <a:outerShdw dist="38100" dir="2700000" algn="tl" rotWithShape="0">
                  <a:schemeClr val="accent2"/>
                </a:outerShdw>
              </a:effectLst>
            </a:endParaRP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14</a:t>
            </a:fld>
            <a:endParaRPr lang="en-US" dirty="0"/>
          </a:p>
        </p:txBody>
      </p:sp>
    </p:spTree>
    <p:extLst>
      <p:ext uri="{BB962C8B-B14F-4D97-AF65-F5344CB8AC3E}">
        <p14:creationId xmlns:p14="http://schemas.microsoft.com/office/powerpoint/2010/main" val="11934379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140</a:t>
            </a:fld>
            <a:endParaRPr lang="en-US" dirty="0"/>
          </a:p>
        </p:txBody>
      </p:sp>
    </p:spTree>
    <p:extLst>
      <p:ext uri="{BB962C8B-B14F-4D97-AF65-F5344CB8AC3E}">
        <p14:creationId xmlns:p14="http://schemas.microsoft.com/office/powerpoint/2010/main" val="15772770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141</a:t>
            </a:fld>
            <a:endParaRPr lang="en-US" dirty="0"/>
          </a:p>
        </p:txBody>
      </p:sp>
    </p:spTree>
    <p:extLst>
      <p:ext uri="{BB962C8B-B14F-4D97-AF65-F5344CB8AC3E}">
        <p14:creationId xmlns:p14="http://schemas.microsoft.com/office/powerpoint/2010/main" val="23682936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Aligns with BMD-06-Revxx-Mesh-Firmware.docx</a:t>
            </a:r>
          </a:p>
          <a:p>
            <a:r>
              <a:rPr lang="en-US" dirty="0"/>
              <a:t>Aligns with portion of WBT101-07C-Mesh-Firmware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27B9AB75-D001-45A3-BBE0-4F524B674A79}" type="slidenum">
              <a:rPr lang="en-US" smtClean="0"/>
              <a:t>143</a:t>
            </a:fld>
            <a:endParaRPr lang="en-US" dirty="0"/>
          </a:p>
        </p:txBody>
      </p:sp>
    </p:spTree>
    <p:extLst>
      <p:ext uri="{BB962C8B-B14F-4D97-AF65-F5344CB8AC3E}">
        <p14:creationId xmlns:p14="http://schemas.microsoft.com/office/powerpoint/2010/main" val="24292463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Section Table of Contents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144</a:t>
            </a:fld>
            <a:endParaRPr lang="en-US" dirty="0"/>
          </a:p>
        </p:txBody>
      </p:sp>
    </p:spTree>
    <p:extLst>
      <p:ext uri="{BB962C8B-B14F-4D97-AF65-F5344CB8AC3E}">
        <p14:creationId xmlns:p14="http://schemas.microsoft.com/office/powerpoint/2010/main" val="11193637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6.1 Firmware Architecture</a:t>
            </a:r>
          </a:p>
          <a:p>
            <a:r>
              <a:rPr lang="en-US" dirty="0"/>
              <a:t>&gt;&gt; Manual 6.1.1 Mesh Application and Libraries</a:t>
            </a:r>
          </a:p>
          <a:p>
            <a:r>
              <a:rPr lang="en-US" dirty="0"/>
              <a:t>&gt;&gt; Manual </a:t>
            </a:r>
            <a:r>
              <a:rPr lang="en-US"/>
              <a:t>6.1.2A and 2B </a:t>
            </a:r>
            <a:r>
              <a:rPr lang="en-US" dirty="0"/>
              <a:t>User Application</a:t>
            </a:r>
          </a:p>
        </p:txBody>
      </p:sp>
      <p:sp>
        <p:nvSpPr>
          <p:cNvPr id="4" name="Slide Number Placeholder 3"/>
          <p:cNvSpPr>
            <a:spLocks noGrp="1"/>
          </p:cNvSpPr>
          <p:nvPr>
            <p:ph type="sldNum" sz="quarter" idx="5"/>
          </p:nvPr>
        </p:nvSpPr>
        <p:spPr/>
        <p:txBody>
          <a:bodyPr/>
          <a:lstStyle/>
          <a:p>
            <a:fld id="{CA99C770-4B49-4953-94C9-DB8C320751DE}" type="slidenum">
              <a:rPr lang="en-US" smtClean="0"/>
              <a:t>145</a:t>
            </a:fld>
            <a:endParaRPr lang="en-US" dirty="0"/>
          </a:p>
        </p:txBody>
      </p:sp>
    </p:spTree>
    <p:extLst>
      <p:ext uri="{BB962C8B-B14F-4D97-AF65-F5344CB8AC3E}">
        <p14:creationId xmlns:p14="http://schemas.microsoft.com/office/powerpoint/2010/main" val="31636666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6.1 Firmware Architecture</a:t>
            </a:r>
          </a:p>
        </p:txBody>
      </p:sp>
      <p:sp>
        <p:nvSpPr>
          <p:cNvPr id="4" name="Slide Number Placeholder 3"/>
          <p:cNvSpPr>
            <a:spLocks noGrp="1"/>
          </p:cNvSpPr>
          <p:nvPr>
            <p:ph type="sldNum" sz="quarter" idx="5"/>
          </p:nvPr>
        </p:nvSpPr>
        <p:spPr/>
        <p:txBody>
          <a:bodyPr/>
          <a:lstStyle/>
          <a:p>
            <a:fld id="{CA99C770-4B49-4953-94C9-DB8C320751DE}" type="slidenum">
              <a:rPr lang="en-US" smtClean="0"/>
              <a:t>146</a:t>
            </a:fld>
            <a:endParaRPr lang="en-US" dirty="0"/>
          </a:p>
        </p:txBody>
      </p:sp>
    </p:spTree>
    <p:extLst>
      <p:ext uri="{BB962C8B-B14F-4D97-AF65-F5344CB8AC3E}">
        <p14:creationId xmlns:p14="http://schemas.microsoft.com/office/powerpoint/2010/main" val="28281960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6.2 Mesh Demo Starter Applications</a:t>
            </a:r>
          </a:p>
        </p:txBody>
      </p:sp>
      <p:sp>
        <p:nvSpPr>
          <p:cNvPr id="4" name="Slide Number Placeholder 3"/>
          <p:cNvSpPr>
            <a:spLocks noGrp="1"/>
          </p:cNvSpPr>
          <p:nvPr>
            <p:ph type="sldNum" sz="quarter" idx="5"/>
          </p:nvPr>
        </p:nvSpPr>
        <p:spPr/>
        <p:txBody>
          <a:bodyPr/>
          <a:lstStyle/>
          <a:p>
            <a:fld id="{CA99C770-4B49-4953-94C9-DB8C320751DE}" type="slidenum">
              <a:rPr lang="en-US" smtClean="0"/>
              <a:t>148</a:t>
            </a:fld>
            <a:endParaRPr lang="en-US" dirty="0"/>
          </a:p>
        </p:txBody>
      </p:sp>
    </p:spTree>
    <p:extLst>
      <p:ext uri="{BB962C8B-B14F-4D97-AF65-F5344CB8AC3E}">
        <p14:creationId xmlns:p14="http://schemas.microsoft.com/office/powerpoint/2010/main" val="26635993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7C.1</a:t>
            </a:r>
          </a:p>
        </p:txBody>
      </p:sp>
      <p:sp>
        <p:nvSpPr>
          <p:cNvPr id="4" name="Slide Number Placeholder 3"/>
          <p:cNvSpPr>
            <a:spLocks noGrp="1"/>
          </p:cNvSpPr>
          <p:nvPr>
            <p:ph type="sldNum" sz="quarter" idx="5"/>
          </p:nvPr>
        </p:nvSpPr>
        <p:spPr/>
        <p:txBody>
          <a:bodyPr/>
          <a:lstStyle/>
          <a:p>
            <a:fld id="{CA99C770-4B49-4953-94C9-DB8C320751DE}" type="slidenum">
              <a:rPr lang="en-US" smtClean="0"/>
              <a:t>149</a:t>
            </a:fld>
            <a:endParaRPr lang="en-US" dirty="0"/>
          </a:p>
        </p:txBody>
      </p:sp>
    </p:spTree>
    <p:extLst>
      <p:ext uri="{BB962C8B-B14F-4D97-AF65-F5344CB8AC3E}">
        <p14:creationId xmlns:p14="http://schemas.microsoft.com/office/powerpoint/2010/main" val="2683262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7C.2</a:t>
            </a:r>
          </a:p>
        </p:txBody>
      </p:sp>
      <p:sp>
        <p:nvSpPr>
          <p:cNvPr id="4" name="Slide Number Placeholder 3"/>
          <p:cNvSpPr>
            <a:spLocks noGrp="1"/>
          </p:cNvSpPr>
          <p:nvPr>
            <p:ph type="sldNum" sz="quarter" idx="5"/>
          </p:nvPr>
        </p:nvSpPr>
        <p:spPr/>
        <p:txBody>
          <a:bodyPr/>
          <a:lstStyle/>
          <a:p>
            <a:fld id="{CA99C770-4B49-4953-94C9-DB8C320751DE}" type="slidenum">
              <a:rPr lang="en-US" smtClean="0"/>
              <a:t>150</a:t>
            </a:fld>
            <a:endParaRPr lang="en-US" dirty="0"/>
          </a:p>
        </p:txBody>
      </p:sp>
    </p:spTree>
    <p:extLst>
      <p:ext uri="{BB962C8B-B14F-4D97-AF65-F5344CB8AC3E}">
        <p14:creationId xmlns:p14="http://schemas.microsoft.com/office/powerpoint/2010/main" val="18803580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7C.3</a:t>
            </a:r>
          </a:p>
        </p:txBody>
      </p:sp>
      <p:sp>
        <p:nvSpPr>
          <p:cNvPr id="4" name="Slide Number Placeholder 3"/>
          <p:cNvSpPr>
            <a:spLocks noGrp="1"/>
          </p:cNvSpPr>
          <p:nvPr>
            <p:ph type="sldNum" sz="quarter" idx="5"/>
          </p:nvPr>
        </p:nvSpPr>
        <p:spPr/>
        <p:txBody>
          <a:bodyPr/>
          <a:lstStyle/>
          <a:p>
            <a:fld id="{CA99C770-4B49-4953-94C9-DB8C320751DE}" type="slidenum">
              <a:rPr lang="en-US" smtClean="0"/>
              <a:t>151</a:t>
            </a:fld>
            <a:endParaRPr lang="en-US" dirty="0"/>
          </a:p>
        </p:txBody>
      </p:sp>
    </p:spTree>
    <p:extLst>
      <p:ext uri="{BB962C8B-B14F-4D97-AF65-F5344CB8AC3E}">
        <p14:creationId xmlns:p14="http://schemas.microsoft.com/office/powerpoint/2010/main" val="204534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pulling options of files from Arrow’s GitHub</a:t>
            </a:r>
          </a:p>
        </p:txBody>
      </p:sp>
      <p:sp>
        <p:nvSpPr>
          <p:cNvPr id="4" name="Slide Number Placeholder 3"/>
          <p:cNvSpPr>
            <a:spLocks noGrp="1"/>
          </p:cNvSpPr>
          <p:nvPr>
            <p:ph type="sldNum" sz="quarter" idx="5"/>
          </p:nvPr>
        </p:nvSpPr>
        <p:spPr/>
        <p:txBody>
          <a:bodyPr/>
          <a:lstStyle/>
          <a:p>
            <a:fld id="{CA99C770-4B49-4953-94C9-DB8C320751DE}" type="slidenum">
              <a:rPr lang="en-US" smtClean="0"/>
              <a:t>15</a:t>
            </a:fld>
            <a:endParaRPr lang="en-US" dirty="0"/>
          </a:p>
        </p:txBody>
      </p:sp>
    </p:spTree>
    <p:extLst>
      <p:ext uri="{BB962C8B-B14F-4D97-AF65-F5344CB8AC3E}">
        <p14:creationId xmlns:p14="http://schemas.microsoft.com/office/powerpoint/2010/main" val="8832514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7C.3</a:t>
            </a:r>
          </a:p>
        </p:txBody>
      </p:sp>
      <p:sp>
        <p:nvSpPr>
          <p:cNvPr id="4" name="Slide Number Placeholder 3"/>
          <p:cNvSpPr>
            <a:spLocks noGrp="1"/>
          </p:cNvSpPr>
          <p:nvPr>
            <p:ph type="sldNum" sz="quarter" idx="5"/>
          </p:nvPr>
        </p:nvSpPr>
        <p:spPr/>
        <p:txBody>
          <a:bodyPr/>
          <a:lstStyle/>
          <a:p>
            <a:fld id="{CA99C770-4B49-4953-94C9-DB8C320751DE}" type="slidenum">
              <a:rPr lang="en-US" smtClean="0"/>
              <a:t>152</a:t>
            </a:fld>
            <a:endParaRPr lang="en-US" dirty="0"/>
          </a:p>
        </p:txBody>
      </p:sp>
    </p:spTree>
    <p:extLst>
      <p:ext uri="{BB962C8B-B14F-4D97-AF65-F5344CB8AC3E}">
        <p14:creationId xmlns:p14="http://schemas.microsoft.com/office/powerpoint/2010/main" val="28869649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7C.3 continued</a:t>
            </a:r>
          </a:p>
        </p:txBody>
      </p:sp>
      <p:sp>
        <p:nvSpPr>
          <p:cNvPr id="4" name="Slide Number Placeholder 3"/>
          <p:cNvSpPr>
            <a:spLocks noGrp="1"/>
          </p:cNvSpPr>
          <p:nvPr>
            <p:ph type="sldNum" sz="quarter" idx="5"/>
          </p:nvPr>
        </p:nvSpPr>
        <p:spPr/>
        <p:txBody>
          <a:bodyPr/>
          <a:lstStyle/>
          <a:p>
            <a:fld id="{CA99C770-4B49-4953-94C9-DB8C320751DE}" type="slidenum">
              <a:rPr lang="en-US" smtClean="0"/>
              <a:t>153</a:t>
            </a:fld>
            <a:endParaRPr lang="en-US" dirty="0"/>
          </a:p>
        </p:txBody>
      </p:sp>
    </p:spTree>
    <p:extLst>
      <p:ext uri="{BB962C8B-B14F-4D97-AF65-F5344CB8AC3E}">
        <p14:creationId xmlns:p14="http://schemas.microsoft.com/office/powerpoint/2010/main" val="34195431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Previous Exercise 7C.3 continued</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154</a:t>
            </a:fld>
            <a:endParaRPr lang="en-US" dirty="0"/>
          </a:p>
        </p:txBody>
      </p:sp>
    </p:spTree>
    <p:extLst>
      <p:ext uri="{BB962C8B-B14F-4D97-AF65-F5344CB8AC3E}">
        <p14:creationId xmlns:p14="http://schemas.microsoft.com/office/powerpoint/2010/main" val="19503082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Section Table of Contents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167</a:t>
            </a:fld>
            <a:endParaRPr lang="en-US" dirty="0"/>
          </a:p>
        </p:txBody>
      </p:sp>
    </p:spTree>
    <p:extLst>
      <p:ext uri="{BB962C8B-B14F-4D97-AF65-F5344CB8AC3E}">
        <p14:creationId xmlns:p14="http://schemas.microsoft.com/office/powerpoint/2010/main" val="7920643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168</a:t>
            </a:fld>
            <a:endParaRPr lang="en-US" dirty="0"/>
          </a:p>
        </p:txBody>
      </p:sp>
    </p:spTree>
    <p:extLst>
      <p:ext uri="{BB962C8B-B14F-4D97-AF65-F5344CB8AC3E}">
        <p14:creationId xmlns:p14="http://schemas.microsoft.com/office/powerpoint/2010/main" val="337299171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defRPr/>
            </a:pPr>
            <a:r>
              <a:rPr lang="en-US" altLang="en-US" sz="900" dirty="0">
                <a:latin typeface="Arial" panose="020B0604020202020204" pitchFamily="34" charset="0"/>
                <a:cs typeface="Arial" panose="020B0604020202020204" pitchFamily="34" charset="0"/>
              </a:rPr>
              <a:t>1)</a:t>
            </a:r>
            <a:r>
              <a:rPr lang="en-US" sz="900" dirty="0">
                <a:sym typeface="Wingdings" pitchFamily="2" charset="2"/>
              </a:rPr>
              <a:t> Battery-powered applications, such as sensors and door locks, need ultra-low-power mesh node operation</a:t>
            </a:r>
          </a:p>
          <a:p>
            <a:pPr lvl="1">
              <a:defRPr/>
            </a:pPr>
            <a:r>
              <a:rPr lang="en-US" sz="900" dirty="0">
                <a:sym typeface="Wingdings" pitchFamily="2" charset="2"/>
              </a:rPr>
              <a:t>Depending on the application, mesh nodes may be far away from neighboring nodes</a:t>
            </a:r>
          </a:p>
          <a:p>
            <a:pPr lvl="1">
              <a:defRPr/>
            </a:pPr>
            <a:r>
              <a:rPr lang="en-US" sz="900" dirty="0">
                <a:sym typeface="Wingdings" pitchFamily="2" charset="2"/>
              </a:rPr>
              <a:t>2) Low volumes along with lack of RF experience make chip-on-board designs difficult</a:t>
            </a:r>
          </a:p>
          <a:p>
            <a:pPr lvl="1">
              <a:defRPr/>
            </a:pPr>
            <a:r>
              <a:rPr lang="en-US" sz="900" dirty="0">
                <a:sym typeface="Wingdings" pitchFamily="2" charset="2"/>
              </a:rPr>
              <a:t>Regulatory certification of Bluetooth designs are costly and very time consuming</a:t>
            </a:r>
          </a:p>
          <a:p>
            <a:pPr lvl="1">
              <a:defRPr/>
            </a:pPr>
            <a:r>
              <a:rPr lang="en-US" sz="900" dirty="0">
                <a:sym typeface="Wingdings" pitchFamily="2" charset="2"/>
              </a:rPr>
              <a:t>3) Standard Bluetooth Mesh implementation is needed for interoperability</a:t>
            </a:r>
          </a:p>
          <a:p>
            <a:pPr lvl="1">
              <a:defRPr/>
            </a:pPr>
            <a:r>
              <a:rPr lang="en-US" sz="900" dirty="0">
                <a:sym typeface="Wingdings" pitchFamily="2" charset="2"/>
              </a:rPr>
              <a:t>Mobile applications are a must for configuration and management of mesh nodes</a:t>
            </a:r>
          </a:p>
          <a:p>
            <a:pPr lvl="1">
              <a:defRPr/>
            </a:pPr>
            <a:endParaRPr lang="en-US" sz="900" dirty="0">
              <a:sym typeface="Wingdings" pitchFamily="2" charset="2"/>
            </a:endParaRPr>
          </a:p>
          <a:p>
            <a:pPr lvl="1">
              <a:defRPr/>
            </a:pPr>
            <a:endParaRPr lang="en-US" sz="900" dirty="0">
              <a:sym typeface="Wingdings" pitchFamily="2" charset="2"/>
            </a:endParaRPr>
          </a:p>
          <a:p>
            <a:pPr marL="171844" indent="-171844">
              <a:buFontTx/>
              <a:buChar char="-"/>
            </a:pPr>
            <a:endParaRPr lang="en-US" altLang="en-US" dirty="0">
              <a:latin typeface="Arial" panose="020B0604020202020204" pitchFamily="34" charset="0"/>
              <a:cs typeface="Arial" panose="020B0604020202020204" pitchFamily="34" charset="0"/>
            </a:endParaRPr>
          </a:p>
        </p:txBody>
      </p:sp>
      <p:sp>
        <p:nvSpPr>
          <p:cNvPr id="17412" name="Slide Number Placeholder 3"/>
          <p:cNvSpPr>
            <a:spLocks noGrp="1"/>
          </p:cNvSpPr>
          <p:nvPr>
            <p:ph type="sldNum" sz="quarter" idx="4294967295"/>
          </p:nvPr>
        </p:nvSpPr>
        <p:spPr bwMode="auto">
          <a:xfrm>
            <a:off x="3975770" y="8863377"/>
            <a:ext cx="3042632" cy="4652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31" tIns="45915" rIns="91831" bIns="45915"/>
          <a:lstStyle>
            <a:lvl1pPr>
              <a:defRPr sz="1600">
                <a:solidFill>
                  <a:schemeClr val="tx1"/>
                </a:solidFill>
                <a:latin typeface="Arial" panose="020B0604020202020204" pitchFamily="34" charset="0"/>
                <a:ea typeface="MS PGothic" panose="020B0600070205080204" pitchFamily="34" charset="-128"/>
              </a:defRPr>
            </a:lvl1pPr>
            <a:lvl2pPr marL="744659" indent="-286407">
              <a:defRPr sz="1600">
                <a:solidFill>
                  <a:schemeClr val="tx1"/>
                </a:solidFill>
                <a:latin typeface="Arial" panose="020B0604020202020204" pitchFamily="34" charset="0"/>
                <a:ea typeface="MS PGothic" panose="020B0600070205080204" pitchFamily="34" charset="-128"/>
              </a:defRPr>
            </a:lvl2pPr>
            <a:lvl3pPr marL="1145629" indent="-229126">
              <a:defRPr sz="1600">
                <a:solidFill>
                  <a:schemeClr val="tx1"/>
                </a:solidFill>
                <a:latin typeface="Arial" panose="020B0604020202020204" pitchFamily="34" charset="0"/>
                <a:ea typeface="MS PGothic" panose="020B0600070205080204" pitchFamily="34" charset="-128"/>
              </a:defRPr>
            </a:lvl3pPr>
            <a:lvl4pPr marL="1603880" indent="-229126">
              <a:defRPr sz="1600">
                <a:solidFill>
                  <a:schemeClr val="tx1"/>
                </a:solidFill>
                <a:latin typeface="Arial" panose="020B0604020202020204" pitchFamily="34" charset="0"/>
                <a:ea typeface="MS PGothic" panose="020B0600070205080204" pitchFamily="34" charset="-128"/>
              </a:defRPr>
            </a:lvl4pPr>
            <a:lvl5pPr marL="2062132" indent="-229126">
              <a:defRPr sz="1600">
                <a:solidFill>
                  <a:schemeClr val="tx1"/>
                </a:solidFill>
                <a:latin typeface="Arial" panose="020B0604020202020204" pitchFamily="34" charset="0"/>
                <a:ea typeface="MS PGothic" panose="020B0600070205080204" pitchFamily="34" charset="-128"/>
              </a:defRPr>
            </a:lvl5pPr>
            <a:lvl6pPr marL="2520384" indent="-229126"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8635" indent="-229126"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36887" indent="-229126"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95138" indent="-229126"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fld id="{50962EB3-ACC7-428A-B0E2-2C7C84709732}" type="slidenum">
              <a:rPr lang="en-US" altLang="en-US">
                <a:solidFill>
                  <a:srgbClr val="000000"/>
                </a:solidFill>
                <a:cs typeface="Arial" panose="020B0604020202020204" pitchFamily="34" charset="0"/>
              </a:rPr>
              <a:pPr eaLnBrk="1" hangingPunct="1"/>
              <a:t>169</a:t>
            </a:fld>
            <a:endParaRPr lang="en-US" altLang="en-US" dirty="0">
              <a:solidFill>
                <a:srgbClr val="000000"/>
              </a:solidFill>
              <a:cs typeface="Arial" panose="020B0604020202020204" pitchFamily="34" charset="0"/>
            </a:endParaRPr>
          </a:p>
        </p:txBody>
      </p:sp>
      <p:sp>
        <p:nvSpPr>
          <p:cNvPr id="2" name="Footer Placeholder 1">
            <a:extLst>
              <a:ext uri="{FF2B5EF4-FFF2-40B4-BE49-F238E27FC236}">
                <a16:creationId xmlns:a16="http://schemas.microsoft.com/office/drawing/2014/main" id="{8481EFF7-0A7D-4109-B99F-E3EEFB381116}"/>
              </a:ext>
            </a:extLst>
          </p:cNvPr>
          <p:cNvSpPr>
            <a:spLocks noGrp="1"/>
          </p:cNvSpPr>
          <p:nvPr>
            <p:ph type="ftr" sz="quarter" idx="4"/>
          </p:nvPr>
        </p:nvSpPr>
        <p:spPr/>
        <p:txBody>
          <a:bodyPr/>
          <a:lstStyle/>
          <a:p>
            <a:pPr>
              <a:defRPr/>
            </a:pPr>
            <a:endParaRPr lang="en-US" dirty="0"/>
          </a:p>
        </p:txBody>
      </p:sp>
    </p:spTree>
    <p:extLst>
      <p:ext uri="{BB962C8B-B14F-4D97-AF65-F5344CB8AC3E}">
        <p14:creationId xmlns:p14="http://schemas.microsoft.com/office/powerpoint/2010/main" val="18216830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86D4B-7A59-43F1-AF76-928D0ACC9081}" type="slidenum">
              <a:rPr lang="en-US" smtClean="0">
                <a:solidFill>
                  <a:prstClr val="black"/>
                </a:solidFill>
              </a:rPr>
              <a:pPr/>
              <a:t>170</a:t>
            </a:fld>
            <a:endParaRPr lang="en-US" dirty="0">
              <a:solidFill>
                <a:prstClr val="black"/>
              </a:solidFill>
            </a:endParaRPr>
          </a:p>
        </p:txBody>
      </p:sp>
      <p:sp>
        <p:nvSpPr>
          <p:cNvPr id="5" name="Footer Placeholder 4">
            <a:extLst>
              <a:ext uri="{FF2B5EF4-FFF2-40B4-BE49-F238E27FC236}">
                <a16:creationId xmlns:a16="http://schemas.microsoft.com/office/drawing/2014/main" id="{37430AD3-EDCA-49E0-8B76-58839D9A0365}"/>
              </a:ext>
            </a:extLst>
          </p:cNvPr>
          <p:cNvSpPr>
            <a:spLocks noGrp="1"/>
          </p:cNvSpPr>
          <p:nvPr>
            <p:ph type="ftr" sz="quarter" idx="4"/>
          </p:nvPr>
        </p:nvSpPr>
        <p:spPr/>
        <p:txBody>
          <a:bodyPr/>
          <a:lstStyle/>
          <a:p>
            <a:pPr>
              <a:defRPr/>
            </a:pPr>
            <a:endParaRPr lang="en-US" dirty="0"/>
          </a:p>
        </p:txBody>
      </p:sp>
    </p:spTree>
    <p:extLst>
      <p:ext uri="{BB962C8B-B14F-4D97-AF65-F5344CB8AC3E}">
        <p14:creationId xmlns:p14="http://schemas.microsoft.com/office/powerpoint/2010/main" val="6677985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172</a:t>
            </a:fld>
            <a:endParaRPr lang="en-US" dirty="0"/>
          </a:p>
        </p:txBody>
      </p:sp>
    </p:spTree>
    <p:extLst>
      <p:ext uri="{BB962C8B-B14F-4D97-AF65-F5344CB8AC3E}">
        <p14:creationId xmlns:p14="http://schemas.microsoft.com/office/powerpoint/2010/main" val="1188494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those projects pulled from GitHub</a:t>
            </a:r>
          </a:p>
        </p:txBody>
      </p:sp>
      <p:sp>
        <p:nvSpPr>
          <p:cNvPr id="4" name="Slide Number Placeholder 3"/>
          <p:cNvSpPr>
            <a:spLocks noGrp="1"/>
          </p:cNvSpPr>
          <p:nvPr>
            <p:ph type="sldNum" sz="quarter" idx="5"/>
          </p:nvPr>
        </p:nvSpPr>
        <p:spPr/>
        <p:txBody>
          <a:bodyPr/>
          <a:lstStyle/>
          <a:p>
            <a:fld id="{CA99C770-4B49-4953-94C9-DB8C320751DE}" type="slidenum">
              <a:rPr lang="en-US" smtClean="0"/>
              <a:t>16</a:t>
            </a:fld>
            <a:endParaRPr lang="en-US" dirty="0"/>
          </a:p>
        </p:txBody>
      </p:sp>
    </p:spTree>
    <p:extLst>
      <p:ext uri="{BB962C8B-B14F-4D97-AF65-F5344CB8AC3E}">
        <p14:creationId xmlns:p14="http://schemas.microsoft.com/office/powerpoint/2010/main" val="1729712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 A new application can be created from an example in Modus, imported from GitHub or from an existing file on your PC.</a:t>
            </a:r>
          </a:p>
        </p:txBody>
      </p:sp>
      <p:sp>
        <p:nvSpPr>
          <p:cNvPr id="4" name="Slide Number Placeholder 3"/>
          <p:cNvSpPr>
            <a:spLocks noGrp="1"/>
          </p:cNvSpPr>
          <p:nvPr>
            <p:ph type="sldNum" sz="quarter" idx="5"/>
          </p:nvPr>
        </p:nvSpPr>
        <p:spPr/>
        <p:txBody>
          <a:bodyPr/>
          <a:lstStyle/>
          <a:p>
            <a:fld id="{CA99C770-4B49-4953-94C9-DB8C320751DE}" type="slidenum">
              <a:rPr lang="en-US" smtClean="0"/>
              <a:t>17</a:t>
            </a:fld>
            <a:endParaRPr lang="en-US" dirty="0"/>
          </a:p>
        </p:txBody>
      </p:sp>
    </p:spTree>
    <p:extLst>
      <p:ext uri="{BB962C8B-B14F-4D97-AF65-F5344CB8AC3E}">
        <p14:creationId xmlns:p14="http://schemas.microsoft.com/office/powerpoint/2010/main" val="4089757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 All files utilized by the project are listed in the Project Explorer window.</a:t>
            </a:r>
          </a:p>
          <a:p>
            <a:r>
              <a:rPr lang="en-US" dirty="0"/>
              <a:t>Includes are used as is – don’t modify these</a:t>
            </a:r>
          </a:p>
          <a:p>
            <a:r>
              <a:rPr lang="en-US" dirty="0"/>
              <a:t>bt_20819… are platform specific </a:t>
            </a:r>
            <a:r>
              <a:rPr lang="en-US" dirty="0">
                <a:sym typeface="Wingdings" panose="05000000000000000000" pitchFamily="2" charset="2"/>
              </a:rPr>
              <a:t> say something more about these</a:t>
            </a:r>
          </a:p>
          <a:p>
            <a:r>
              <a:rPr lang="en-US" dirty="0" err="1">
                <a:sym typeface="Wingdings" panose="05000000000000000000" pitchFamily="2" charset="2"/>
              </a:rPr>
              <a:t>GeneratedSource</a:t>
            </a:r>
            <a:r>
              <a:rPr lang="en-US" dirty="0">
                <a:sym typeface="Wingdings" panose="05000000000000000000" pitchFamily="2" charset="2"/>
              </a:rPr>
              <a:t> created by </a:t>
            </a:r>
            <a:r>
              <a:rPr lang="en-US" dirty="0" err="1">
                <a:sym typeface="Wingdings" panose="05000000000000000000" pitchFamily="2" charset="2"/>
              </a:rPr>
              <a:t>ModusToolbox</a:t>
            </a:r>
            <a:r>
              <a:rPr lang="en-US" dirty="0">
                <a:sym typeface="Wingdings" panose="05000000000000000000" pitchFamily="2" charset="2"/>
              </a:rPr>
              <a:t> – not recommended to modify these</a:t>
            </a:r>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18</a:t>
            </a:fld>
            <a:endParaRPr lang="en-US" dirty="0"/>
          </a:p>
        </p:txBody>
      </p:sp>
    </p:spTree>
    <p:extLst>
      <p:ext uri="{BB962C8B-B14F-4D97-AF65-F5344CB8AC3E}">
        <p14:creationId xmlns:p14="http://schemas.microsoft.com/office/powerpoint/2010/main" val="3666117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a:t>
            </a:r>
          </a:p>
          <a:p>
            <a:r>
              <a:rPr lang="en-US" dirty="0"/>
              <a:t>modus.mk is the main file created by </a:t>
            </a:r>
            <a:r>
              <a:rPr lang="en-US" dirty="0" err="1"/>
              <a:t>ModusToolbox</a:t>
            </a:r>
            <a:r>
              <a:rPr lang="en-US" dirty="0"/>
              <a:t> IDE to describe the project. Within this file, CY_APP_SOURCE points to the order of key files.</a:t>
            </a:r>
          </a:p>
          <a:p>
            <a:r>
              <a:rPr lang="en-US" dirty="0"/>
              <a:t>For the </a:t>
            </a:r>
            <a:r>
              <a:rPr lang="en-US" dirty="0" err="1"/>
              <a:t>EmptyWicedBluetooth</a:t>
            </a:r>
            <a:r>
              <a:rPr lang="en-US" dirty="0"/>
              <a:t> example, </a:t>
            </a:r>
            <a:r>
              <a:rPr lang="en-US" dirty="0" err="1"/>
              <a:t>empty_wiced_bt.c</a:t>
            </a:r>
            <a:r>
              <a:rPr lang="en-US" dirty="0"/>
              <a:t> is the main file</a:t>
            </a:r>
          </a:p>
          <a:p>
            <a:r>
              <a:rPr lang="en-US" dirty="0" err="1"/>
              <a:t>app_bt_cfg.c</a:t>
            </a:r>
            <a:r>
              <a:rPr lang="en-US" dirty="0"/>
              <a:t> and .h are user configurations for Bluetooth</a:t>
            </a:r>
          </a:p>
          <a:p>
            <a:r>
              <a:rPr lang="en-US" dirty="0" err="1"/>
              <a:t>wiced_platform.c</a:t>
            </a:r>
            <a:r>
              <a:rPr lang="en-US" dirty="0"/>
              <a:t> and .h initialize features of the specific platform</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19</a:t>
            </a:fld>
            <a:endParaRPr lang="en-US" dirty="0"/>
          </a:p>
        </p:txBody>
      </p:sp>
    </p:spTree>
    <p:extLst>
      <p:ext uri="{BB962C8B-B14F-4D97-AF65-F5344CB8AC3E}">
        <p14:creationId xmlns:p14="http://schemas.microsoft.com/office/powerpoint/2010/main" val="2427984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Button SW3 connects to P00</a:t>
            </a:r>
          </a:p>
          <a:p>
            <a:r>
              <a:rPr lang="en-US" dirty="0"/>
              <a:t>LED1 = D1 Yellow via SW4 = P27</a:t>
            </a:r>
          </a:p>
          <a:p>
            <a:r>
              <a:rPr lang="en-US" dirty="0"/>
              <a:t>LED2 = D2 Red via SW4 = P26</a:t>
            </a:r>
          </a:p>
          <a:p>
            <a:endParaRPr lang="en-US" dirty="0"/>
          </a:p>
          <a:p>
            <a:r>
              <a:rPr lang="en-US" dirty="0"/>
              <a:t>Note in </a:t>
            </a:r>
            <a:r>
              <a:rPr lang="en-US" dirty="0" err="1"/>
              <a:t>wiced_platform.h</a:t>
            </a:r>
            <a:r>
              <a:rPr lang="en-US" dirty="0"/>
              <a:t>:</a:t>
            </a:r>
          </a:p>
          <a:p>
            <a:r>
              <a:rPr lang="en-US" sz="1200" kern="1200" dirty="0">
                <a:solidFill>
                  <a:schemeClr val="tx1"/>
                </a:solidFill>
                <a:latin typeface="+mn-lt"/>
                <a:ea typeface="+mn-ea"/>
                <a:cs typeface="+mn-cs"/>
              </a:rPr>
              <a:t>/*! pin for button 1 */</a:t>
            </a:r>
          </a:p>
          <a:p>
            <a:r>
              <a:rPr lang="en-US" sz="1200" b="1" kern="1200" dirty="0">
                <a:solidFill>
                  <a:schemeClr val="tx1"/>
                </a:solidFill>
                <a:latin typeface="+mn-lt"/>
                <a:ea typeface="+mn-ea"/>
                <a:cs typeface="+mn-cs"/>
              </a:rPr>
              <a:t>#define WICED_GPIO_PIN_BUTTON_1       WICED_P00</a:t>
            </a:r>
          </a:p>
          <a:p>
            <a:r>
              <a:rPr lang="en-US" sz="1200" b="1" kern="1200" dirty="0">
                <a:solidFill>
                  <a:schemeClr val="tx1"/>
                </a:solidFill>
                <a:latin typeface="+mn-lt"/>
                <a:ea typeface="+mn-ea"/>
                <a:cs typeface="+mn-cs"/>
              </a:rPr>
              <a:t>#define WICED_GPIO_PIN_BUTTON         WICED_GPIO_PIN_BUTTON_1</a:t>
            </a:r>
          </a:p>
          <a:p>
            <a:r>
              <a:rPr lang="en-US" sz="1200" kern="1200" dirty="0">
                <a:solidFill>
                  <a:schemeClr val="tx1"/>
                </a:solidFill>
                <a:latin typeface="+mn-lt"/>
                <a:ea typeface="+mn-ea"/>
                <a:cs typeface="+mn-cs"/>
              </a:rPr>
              <a:t>/*! pin for LED 1 */</a:t>
            </a:r>
          </a:p>
          <a:p>
            <a:r>
              <a:rPr lang="en-US" sz="1200" b="1" kern="1200" dirty="0">
                <a:solidFill>
                  <a:schemeClr val="tx1"/>
                </a:solidFill>
                <a:latin typeface="+mn-lt"/>
                <a:ea typeface="+mn-ea"/>
                <a:cs typeface="+mn-cs"/>
              </a:rPr>
              <a:t>#define WICED_GPIO_PIN_LED_1     WICED_P27</a:t>
            </a:r>
          </a:p>
          <a:p>
            <a:r>
              <a:rPr lang="en-US" sz="1200" kern="1200" dirty="0">
                <a:solidFill>
                  <a:schemeClr val="tx1"/>
                </a:solidFill>
                <a:latin typeface="+mn-lt"/>
                <a:ea typeface="+mn-ea"/>
                <a:cs typeface="+mn-cs"/>
              </a:rPr>
              <a:t>/*! pin for LED 2 */</a:t>
            </a:r>
          </a:p>
          <a:p>
            <a:r>
              <a:rPr lang="en-US" sz="1200" b="1" kern="1200" dirty="0">
                <a:solidFill>
                  <a:schemeClr val="tx1"/>
                </a:solidFill>
                <a:latin typeface="+mn-lt"/>
                <a:ea typeface="+mn-ea"/>
                <a:cs typeface="+mn-cs"/>
              </a:rPr>
              <a:t>#define WICED_GPIO_PIN_LED_2     WICED_P26</a:t>
            </a:r>
          </a:p>
        </p:txBody>
      </p:sp>
      <p:sp>
        <p:nvSpPr>
          <p:cNvPr id="4" name="Slide Number Placeholder 3"/>
          <p:cNvSpPr>
            <a:spLocks noGrp="1"/>
          </p:cNvSpPr>
          <p:nvPr>
            <p:ph type="sldNum" sz="quarter" idx="5"/>
          </p:nvPr>
        </p:nvSpPr>
        <p:spPr/>
        <p:txBody>
          <a:bodyPr/>
          <a:lstStyle/>
          <a:p>
            <a:fld id="{CA99C770-4B49-4953-94C9-DB8C320751DE}" type="slidenum">
              <a:rPr lang="en-US" smtClean="0"/>
              <a:t>25</a:t>
            </a:fld>
            <a:endParaRPr lang="en-US" dirty="0"/>
          </a:p>
        </p:txBody>
      </p:sp>
    </p:spTree>
    <p:extLst>
      <p:ext uri="{BB962C8B-B14F-4D97-AF65-F5344CB8AC3E}">
        <p14:creationId xmlns:p14="http://schemas.microsoft.com/office/powerpoint/2010/main" val="3899387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Button SW3 connects to P00</a:t>
            </a:r>
          </a:p>
          <a:p>
            <a:r>
              <a:rPr lang="en-US" dirty="0"/>
              <a:t>LED1 = D1 Yellow via SW4 = P27</a:t>
            </a:r>
          </a:p>
          <a:p>
            <a:r>
              <a:rPr lang="en-US" dirty="0"/>
              <a:t>LED2 = D2 Red via SW4 = P26</a:t>
            </a:r>
          </a:p>
          <a:p>
            <a:endParaRPr lang="en-US" dirty="0"/>
          </a:p>
          <a:p>
            <a:r>
              <a:rPr lang="en-US" dirty="0"/>
              <a:t>Note in </a:t>
            </a:r>
            <a:r>
              <a:rPr lang="en-US" dirty="0" err="1"/>
              <a:t>wiced_platform.h</a:t>
            </a:r>
            <a:r>
              <a:rPr lang="en-US" dirty="0"/>
              <a:t>:</a:t>
            </a:r>
          </a:p>
          <a:p>
            <a:r>
              <a:rPr lang="en-US" sz="1200" kern="1200" dirty="0">
                <a:solidFill>
                  <a:schemeClr val="tx1"/>
                </a:solidFill>
                <a:latin typeface="+mn-lt"/>
                <a:ea typeface="+mn-ea"/>
                <a:cs typeface="+mn-cs"/>
              </a:rPr>
              <a:t>/*! pin for button 1 */</a:t>
            </a:r>
          </a:p>
          <a:p>
            <a:r>
              <a:rPr lang="en-US" sz="1200" b="1" kern="1200" dirty="0">
                <a:solidFill>
                  <a:schemeClr val="tx1"/>
                </a:solidFill>
                <a:latin typeface="+mn-lt"/>
                <a:ea typeface="+mn-ea"/>
                <a:cs typeface="+mn-cs"/>
              </a:rPr>
              <a:t>#define WICED_GPIO_PIN_BUTTON_1       WICED_P00</a:t>
            </a:r>
          </a:p>
          <a:p>
            <a:r>
              <a:rPr lang="en-US" sz="1200" b="1" kern="1200" dirty="0">
                <a:solidFill>
                  <a:schemeClr val="tx1"/>
                </a:solidFill>
                <a:latin typeface="+mn-lt"/>
                <a:ea typeface="+mn-ea"/>
                <a:cs typeface="+mn-cs"/>
              </a:rPr>
              <a:t>#define WICED_GPIO_PIN_BUTTON         WICED_GPIO_PIN_BUTTON_1</a:t>
            </a:r>
          </a:p>
          <a:p>
            <a:r>
              <a:rPr lang="en-US" sz="1200" kern="1200" dirty="0">
                <a:solidFill>
                  <a:schemeClr val="tx1"/>
                </a:solidFill>
                <a:latin typeface="+mn-lt"/>
                <a:ea typeface="+mn-ea"/>
                <a:cs typeface="+mn-cs"/>
              </a:rPr>
              <a:t>/*! pin for LED 1 */</a:t>
            </a:r>
          </a:p>
          <a:p>
            <a:r>
              <a:rPr lang="en-US" sz="1200" b="1" kern="1200" dirty="0">
                <a:solidFill>
                  <a:schemeClr val="tx1"/>
                </a:solidFill>
                <a:latin typeface="+mn-lt"/>
                <a:ea typeface="+mn-ea"/>
                <a:cs typeface="+mn-cs"/>
              </a:rPr>
              <a:t>#define WICED_GPIO_PIN_LED_1     WICED_P27</a:t>
            </a:r>
          </a:p>
          <a:p>
            <a:r>
              <a:rPr lang="en-US" sz="1200" kern="1200" dirty="0">
                <a:solidFill>
                  <a:schemeClr val="tx1"/>
                </a:solidFill>
                <a:latin typeface="+mn-lt"/>
                <a:ea typeface="+mn-ea"/>
                <a:cs typeface="+mn-cs"/>
              </a:rPr>
              <a:t>/*! pin for LED 2 */</a:t>
            </a:r>
          </a:p>
          <a:p>
            <a:r>
              <a:rPr lang="en-US" sz="1200" b="1" kern="1200" dirty="0">
                <a:solidFill>
                  <a:schemeClr val="tx1"/>
                </a:solidFill>
                <a:latin typeface="+mn-lt"/>
                <a:ea typeface="+mn-ea"/>
                <a:cs typeface="+mn-cs"/>
              </a:rPr>
              <a:t>#define WICED_GPIO_PIN_LED_2     WICED_P26</a:t>
            </a:r>
          </a:p>
        </p:txBody>
      </p:sp>
      <p:sp>
        <p:nvSpPr>
          <p:cNvPr id="4" name="Slide Number Placeholder 3"/>
          <p:cNvSpPr>
            <a:spLocks noGrp="1"/>
          </p:cNvSpPr>
          <p:nvPr>
            <p:ph type="sldNum" sz="quarter" idx="5"/>
          </p:nvPr>
        </p:nvSpPr>
        <p:spPr/>
        <p:txBody>
          <a:bodyPr/>
          <a:lstStyle/>
          <a:p>
            <a:fld id="{CA99C770-4B49-4953-94C9-DB8C320751DE}" type="slidenum">
              <a:rPr lang="en-US" smtClean="0"/>
              <a:t>26</a:t>
            </a:fld>
            <a:endParaRPr lang="en-US" dirty="0"/>
          </a:p>
        </p:txBody>
      </p:sp>
    </p:spTree>
    <p:extLst>
      <p:ext uri="{BB962C8B-B14F-4D97-AF65-F5344CB8AC3E}">
        <p14:creationId xmlns:p14="http://schemas.microsoft.com/office/powerpoint/2010/main" val="80566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Button SW3 connects to P00</a:t>
            </a:r>
          </a:p>
          <a:p>
            <a:r>
              <a:rPr lang="en-US" dirty="0"/>
              <a:t>LED1 = D1 Yellow via SW4 = P27</a:t>
            </a:r>
          </a:p>
          <a:p>
            <a:r>
              <a:rPr lang="en-US" dirty="0"/>
              <a:t>LED2 = D2 Red via SW4 = P26</a:t>
            </a:r>
          </a:p>
          <a:p>
            <a:endParaRPr lang="en-US" dirty="0"/>
          </a:p>
          <a:p>
            <a:r>
              <a:rPr lang="en-US" dirty="0"/>
              <a:t>Note in </a:t>
            </a:r>
            <a:r>
              <a:rPr lang="en-US" dirty="0" err="1"/>
              <a:t>wiced_platform.h</a:t>
            </a:r>
            <a:r>
              <a:rPr lang="en-US" dirty="0"/>
              <a:t>:</a:t>
            </a:r>
          </a:p>
          <a:p>
            <a:r>
              <a:rPr lang="en-US" sz="1200" kern="1200" dirty="0">
                <a:solidFill>
                  <a:schemeClr val="tx1"/>
                </a:solidFill>
                <a:latin typeface="+mn-lt"/>
                <a:ea typeface="+mn-ea"/>
                <a:cs typeface="+mn-cs"/>
              </a:rPr>
              <a:t>/*! pin for button 1 */</a:t>
            </a:r>
          </a:p>
          <a:p>
            <a:r>
              <a:rPr lang="en-US" sz="1200" b="1" kern="1200" dirty="0">
                <a:solidFill>
                  <a:schemeClr val="tx1"/>
                </a:solidFill>
                <a:latin typeface="+mn-lt"/>
                <a:ea typeface="+mn-ea"/>
                <a:cs typeface="+mn-cs"/>
              </a:rPr>
              <a:t>#define WICED_GPIO_PIN_BUTTON_1       WICED_P00</a:t>
            </a:r>
          </a:p>
          <a:p>
            <a:r>
              <a:rPr lang="en-US" sz="1200" b="1" kern="1200" dirty="0">
                <a:solidFill>
                  <a:schemeClr val="tx1"/>
                </a:solidFill>
                <a:latin typeface="+mn-lt"/>
                <a:ea typeface="+mn-ea"/>
                <a:cs typeface="+mn-cs"/>
              </a:rPr>
              <a:t>#define WICED_GPIO_PIN_BUTTON         WICED_GPIO_PIN_BUTTON_1</a:t>
            </a:r>
          </a:p>
          <a:p>
            <a:r>
              <a:rPr lang="en-US" sz="1200" kern="1200" dirty="0">
                <a:solidFill>
                  <a:schemeClr val="tx1"/>
                </a:solidFill>
                <a:latin typeface="+mn-lt"/>
                <a:ea typeface="+mn-ea"/>
                <a:cs typeface="+mn-cs"/>
              </a:rPr>
              <a:t>/*! pin for LED 1 */</a:t>
            </a:r>
          </a:p>
          <a:p>
            <a:r>
              <a:rPr lang="en-US" sz="1200" b="1" kern="1200" dirty="0">
                <a:solidFill>
                  <a:schemeClr val="tx1"/>
                </a:solidFill>
                <a:latin typeface="+mn-lt"/>
                <a:ea typeface="+mn-ea"/>
                <a:cs typeface="+mn-cs"/>
              </a:rPr>
              <a:t>#define WICED_GPIO_PIN_LED_1     WICED_P27</a:t>
            </a:r>
          </a:p>
          <a:p>
            <a:r>
              <a:rPr lang="en-US" sz="1200" kern="1200" dirty="0">
                <a:solidFill>
                  <a:schemeClr val="tx1"/>
                </a:solidFill>
                <a:latin typeface="+mn-lt"/>
                <a:ea typeface="+mn-ea"/>
                <a:cs typeface="+mn-cs"/>
              </a:rPr>
              <a:t>/*! pin for LED 2 */</a:t>
            </a:r>
          </a:p>
          <a:p>
            <a:r>
              <a:rPr lang="en-US" sz="1200" b="1" kern="1200" dirty="0">
                <a:solidFill>
                  <a:schemeClr val="tx1"/>
                </a:solidFill>
                <a:latin typeface="+mn-lt"/>
                <a:ea typeface="+mn-ea"/>
                <a:cs typeface="+mn-cs"/>
              </a:rPr>
              <a:t>#define WICED_GPIO_PIN_LED_2     WICED_P26</a:t>
            </a:r>
          </a:p>
        </p:txBody>
      </p:sp>
      <p:sp>
        <p:nvSpPr>
          <p:cNvPr id="4" name="Slide Number Placeholder 3"/>
          <p:cNvSpPr>
            <a:spLocks noGrp="1"/>
          </p:cNvSpPr>
          <p:nvPr>
            <p:ph type="sldNum" sz="quarter" idx="5"/>
          </p:nvPr>
        </p:nvSpPr>
        <p:spPr/>
        <p:txBody>
          <a:bodyPr/>
          <a:lstStyle/>
          <a:p>
            <a:fld id="{CA99C770-4B49-4953-94C9-DB8C320751DE}" type="slidenum">
              <a:rPr lang="en-US" smtClean="0"/>
              <a:t>27</a:t>
            </a:fld>
            <a:endParaRPr lang="en-US" dirty="0"/>
          </a:p>
        </p:txBody>
      </p:sp>
    </p:spTree>
    <p:extLst>
      <p:ext uri="{BB962C8B-B14F-4D97-AF65-F5344CB8AC3E}">
        <p14:creationId xmlns:p14="http://schemas.microsoft.com/office/powerpoint/2010/main" val="2404302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29</a:t>
            </a:fld>
            <a:endParaRPr lang="en-US" dirty="0"/>
          </a:p>
        </p:txBody>
      </p:sp>
    </p:spTree>
    <p:extLst>
      <p:ext uri="{BB962C8B-B14F-4D97-AF65-F5344CB8AC3E}">
        <p14:creationId xmlns:p14="http://schemas.microsoft.com/office/powerpoint/2010/main" val="25068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this slide before final publish.</a:t>
            </a:r>
          </a:p>
        </p:txBody>
      </p:sp>
      <p:sp>
        <p:nvSpPr>
          <p:cNvPr id="4" name="Slide Number Placeholder 3"/>
          <p:cNvSpPr>
            <a:spLocks noGrp="1"/>
          </p:cNvSpPr>
          <p:nvPr>
            <p:ph type="sldNum" sz="quarter" idx="5"/>
          </p:nvPr>
        </p:nvSpPr>
        <p:spPr/>
        <p:txBody>
          <a:bodyPr/>
          <a:lstStyle/>
          <a:p>
            <a:fld id="{CA99C770-4B49-4953-94C9-DB8C320751DE}" type="slidenum">
              <a:rPr lang="en-US" smtClean="0"/>
              <a:t>2</a:t>
            </a:fld>
            <a:endParaRPr lang="en-US" dirty="0"/>
          </a:p>
        </p:txBody>
      </p:sp>
    </p:spTree>
    <p:extLst>
      <p:ext uri="{BB962C8B-B14F-4D97-AF65-F5344CB8AC3E}">
        <p14:creationId xmlns:p14="http://schemas.microsoft.com/office/powerpoint/2010/main" val="233623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pPr marL="228600" lvl="0" indent="-228600">
              <a:buAutoNum type="arabicParenR"/>
            </a:pPr>
            <a:r>
              <a:rPr lang="en-US" dirty="0"/>
              <a:t>List five different ways  to learn what commands can be used Modus</a:t>
            </a:r>
          </a:p>
          <a:p>
            <a:pPr marL="0" lvl="0" indent="0">
              <a:buNone/>
            </a:pPr>
            <a:r>
              <a:rPr lang="en-US" dirty="0">
                <a:sym typeface="Wingdings" panose="05000000000000000000" pitchFamily="2" charset="2"/>
              </a:rPr>
              <a:t> </a:t>
            </a:r>
            <a:r>
              <a:rPr lang="en-US" u="sng" dirty="0">
                <a:sym typeface="Wingdings" panose="05000000000000000000" pitchFamily="2" charset="2"/>
              </a:rPr>
              <a:t>Examples</a:t>
            </a:r>
            <a:r>
              <a:rPr lang="en-US" dirty="0">
                <a:sym typeface="Wingdings" panose="05000000000000000000" pitchFamily="2" charset="2"/>
              </a:rPr>
              <a:t> in Modus and GitHub; </a:t>
            </a:r>
            <a:r>
              <a:rPr lang="en-US" u="sng" dirty="0">
                <a:sym typeface="Wingdings" panose="05000000000000000000" pitchFamily="2" charset="2"/>
              </a:rPr>
              <a:t>Documents section </a:t>
            </a:r>
            <a:r>
              <a:rPr lang="en-US" dirty="0">
                <a:sym typeface="Wingdings" panose="05000000000000000000" pitchFamily="2" charset="2"/>
              </a:rPr>
              <a:t>of </a:t>
            </a:r>
            <a:r>
              <a:rPr lang="en-US" dirty="0" err="1">
                <a:sym typeface="Wingdings" panose="05000000000000000000" pitchFamily="2" charset="2"/>
              </a:rPr>
              <a:t>ModusToolbox</a:t>
            </a:r>
            <a:r>
              <a:rPr lang="en-US" dirty="0">
                <a:sym typeface="Wingdings" panose="05000000000000000000" pitchFamily="2" charset="2"/>
              </a:rPr>
              <a:t>; </a:t>
            </a:r>
            <a:r>
              <a:rPr lang="en-US" u="sng" dirty="0"/>
              <a:t>Help dropdown </a:t>
            </a:r>
            <a:r>
              <a:rPr lang="en-US" dirty="0"/>
              <a:t>in </a:t>
            </a:r>
            <a:r>
              <a:rPr lang="en-US" dirty="0" err="1"/>
              <a:t>ModusToolbox</a:t>
            </a:r>
            <a:r>
              <a:rPr lang="en-US" dirty="0"/>
              <a:t>; </a:t>
            </a:r>
            <a:r>
              <a:rPr lang="en-US" u="sng" dirty="0"/>
              <a:t>Autofill </a:t>
            </a:r>
            <a:r>
              <a:rPr lang="en-US" dirty="0"/>
              <a:t>features (may need to enable autofill ??); </a:t>
            </a:r>
            <a:r>
              <a:rPr lang="en-US" u="sng" dirty="0"/>
              <a:t>Hover over and</a:t>
            </a:r>
            <a:r>
              <a:rPr lang="en-US" dirty="0"/>
              <a:t> </a:t>
            </a:r>
            <a:r>
              <a:rPr lang="en-US" u="sng" dirty="0">
                <a:highlight>
                  <a:srgbClr val="00FFFF"/>
                </a:highlight>
              </a:rPr>
              <a:t>Highlight &amp; Right-Click </a:t>
            </a:r>
            <a:r>
              <a:rPr lang="en-US" dirty="0"/>
              <a:t>on commands in </a:t>
            </a:r>
            <a:r>
              <a:rPr lang="en-US" dirty="0" err="1"/>
              <a:t>ModusToolbox</a:t>
            </a:r>
            <a:r>
              <a:rPr lang="en-US" dirty="0"/>
              <a:t>; </a:t>
            </a:r>
          </a:p>
          <a:p>
            <a:pPr lvl="0"/>
            <a:r>
              <a:rPr lang="en-US" dirty="0"/>
              <a:t>2) List three ways to identify features of a specific chip targeted in Modus</a:t>
            </a:r>
          </a:p>
          <a:p>
            <a:pPr marL="171450" lvl="0" indent="-171450">
              <a:buFont typeface="Wingdings" panose="05000000000000000000" pitchFamily="2" charset="2"/>
              <a:buChar char="à"/>
            </a:pPr>
            <a:r>
              <a:rPr lang="en-US" dirty="0" err="1">
                <a:sym typeface="Wingdings" panose="05000000000000000000" pitchFamily="2" charset="2"/>
              </a:rPr>
              <a:t>xxx_platform.c</a:t>
            </a:r>
            <a:r>
              <a:rPr lang="en-US" dirty="0">
                <a:sym typeface="Wingdings" panose="05000000000000000000" pitchFamily="2" charset="2"/>
              </a:rPr>
              <a:t> and </a:t>
            </a:r>
            <a:r>
              <a:rPr lang="en-US" dirty="0" err="1">
                <a:sym typeface="Wingdings" panose="05000000000000000000" pitchFamily="2" charset="2"/>
              </a:rPr>
              <a:t>xxx_platform.h</a:t>
            </a:r>
            <a:r>
              <a:rPr lang="en-US" dirty="0">
                <a:sym typeface="Wingdings" panose="05000000000000000000" pitchFamily="2" charset="2"/>
              </a:rPr>
              <a:t> files; Search for part documentation @ Cypress.com; Platform information for SDK @ &lt;</a:t>
            </a:r>
            <a:r>
              <a:rPr lang="en-US" dirty="0" err="1">
                <a:sym typeface="Wingdings" panose="05000000000000000000" pitchFamily="2" charset="2"/>
              </a:rPr>
              <a:t>Installation_Directory</a:t>
            </a:r>
            <a:r>
              <a:rPr lang="en-US" dirty="0">
                <a:sym typeface="Wingdings" panose="05000000000000000000" pitchFamily="2" charset="2"/>
              </a:rPr>
              <a:t>&gt;\</a:t>
            </a:r>
            <a:r>
              <a:rPr lang="en-US" dirty="0"/>
              <a:t>ModusToolbox_1.1\libraries\bt_20819A1-1.0\components\BT-SDK</a:t>
            </a:r>
          </a:p>
          <a:p>
            <a:pPr marL="0" lvl="0" indent="0">
              <a:buFont typeface="Wingdings" panose="05000000000000000000" pitchFamily="2" charset="2"/>
              <a:buNone/>
            </a:pPr>
            <a:endParaRPr lang="en-US" dirty="0"/>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30</a:t>
            </a:fld>
            <a:endParaRPr lang="en-US" dirty="0"/>
          </a:p>
        </p:txBody>
      </p:sp>
    </p:spTree>
    <p:extLst>
      <p:ext uri="{BB962C8B-B14F-4D97-AF65-F5344CB8AC3E}">
        <p14:creationId xmlns:p14="http://schemas.microsoft.com/office/powerpoint/2010/main" val="3407038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31</a:t>
            </a:fld>
            <a:endParaRPr lang="en-US" dirty="0"/>
          </a:p>
        </p:txBody>
      </p:sp>
    </p:spTree>
    <p:extLst>
      <p:ext uri="{BB962C8B-B14F-4D97-AF65-F5344CB8AC3E}">
        <p14:creationId xmlns:p14="http://schemas.microsoft.com/office/powerpoint/2010/main" val="938263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32</a:t>
            </a:fld>
            <a:endParaRPr lang="en-US" dirty="0"/>
          </a:p>
        </p:txBody>
      </p:sp>
    </p:spTree>
    <p:extLst>
      <p:ext uri="{BB962C8B-B14F-4D97-AF65-F5344CB8AC3E}">
        <p14:creationId xmlns:p14="http://schemas.microsoft.com/office/powerpoint/2010/main" val="3241080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33</a:t>
            </a:fld>
            <a:endParaRPr lang="en-US" dirty="0"/>
          </a:p>
        </p:txBody>
      </p:sp>
    </p:spTree>
    <p:extLst>
      <p:ext uri="{BB962C8B-B14F-4D97-AF65-F5344CB8AC3E}">
        <p14:creationId xmlns:p14="http://schemas.microsoft.com/office/powerpoint/2010/main" val="2429246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34</a:t>
            </a:fld>
            <a:endParaRPr lang="en-US" dirty="0"/>
          </a:p>
        </p:txBody>
      </p:sp>
    </p:spTree>
    <p:extLst>
      <p:ext uri="{BB962C8B-B14F-4D97-AF65-F5344CB8AC3E}">
        <p14:creationId xmlns:p14="http://schemas.microsoft.com/office/powerpoint/2010/main" val="2145713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800" dirty="0"/>
              <a:t>Examples of layered security…</a:t>
            </a:r>
          </a:p>
          <a:p>
            <a:pPr lvl="0"/>
            <a:r>
              <a:rPr lang="en-US" sz="1800" dirty="0"/>
              <a:t>A light bulb mesh node is expected to relay all messages irrespective of the origin message</a:t>
            </a:r>
          </a:p>
          <a:p>
            <a:pPr lvl="0"/>
            <a:r>
              <a:rPr lang="en-US" sz="1600" dirty="0"/>
              <a:t>A light bulb node has no business accessing and processing the details of a smoke detector message</a:t>
            </a:r>
            <a:endParaRPr lang="en-US" sz="800" dirty="0"/>
          </a:p>
          <a:p>
            <a:r>
              <a:rPr lang="en-US" sz="2000" dirty="0"/>
              <a:t>A </a:t>
            </a:r>
            <a:r>
              <a:rPr lang="en-US" sz="2000" b="1" u="sng" dirty="0"/>
              <a:t>Privacy Key</a:t>
            </a:r>
            <a:r>
              <a:rPr lang="en-US" sz="2000" dirty="0"/>
              <a:t> derived from the Network Key is used to hide network header values (SRC address)</a:t>
            </a:r>
            <a:endParaRPr lang="en-US" sz="2100" dirty="0"/>
          </a:p>
          <a:p>
            <a:pPr lvl="1"/>
            <a:r>
              <a:rPr lang="en-US" sz="1800" dirty="0"/>
              <a:t>This ensures that interceptors cannot be used to track nodes and/or the people using them</a:t>
            </a:r>
          </a:p>
          <a:p>
            <a:pPr lvl="0"/>
            <a:r>
              <a:rPr lang="en-US" b="1" dirty="0"/>
              <a:t>Sequence Number (SEQ) </a:t>
            </a:r>
            <a:r>
              <a:rPr lang="en-US" dirty="0"/>
              <a:t>is increased by elements every time they publish a message</a:t>
            </a:r>
          </a:p>
          <a:p>
            <a:pPr lvl="0"/>
            <a:r>
              <a:rPr lang="en-US" b="1" dirty="0"/>
              <a:t>IV Index </a:t>
            </a:r>
            <a:r>
              <a:rPr lang="en-US" dirty="0"/>
              <a:t>is a field alongside SEQ that must be </a:t>
            </a:r>
            <a:r>
              <a:rPr lang="en-US" b="1" dirty="0"/>
              <a:t>&gt;=</a:t>
            </a:r>
            <a:r>
              <a:rPr lang="en-US" dirty="0"/>
              <a:t> than the last valid element message</a:t>
            </a:r>
          </a:p>
          <a:p>
            <a:r>
              <a:rPr lang="en-US" sz="2000" dirty="0"/>
              <a:t>When disposing or selling a node to a 3</a:t>
            </a:r>
            <a:r>
              <a:rPr lang="en-US" sz="2000" baseline="30000" dirty="0"/>
              <a:t>rd</a:t>
            </a:r>
            <a:r>
              <a:rPr lang="en-US" sz="2000" dirty="0"/>
              <a:t> party, it’s important that the device’s keys it contains can’t be used to break into your network</a:t>
            </a:r>
          </a:p>
          <a:p>
            <a:pPr lvl="1"/>
            <a:r>
              <a:rPr lang="en-US" dirty="0"/>
              <a:t>A procedure for removing a node from a network is defined</a:t>
            </a:r>
          </a:p>
          <a:p>
            <a:pPr lvl="1"/>
            <a:r>
              <a:rPr lang="en-US" dirty="0"/>
              <a:t>The </a:t>
            </a:r>
            <a:r>
              <a:rPr lang="en-US" b="1" u="sng" dirty="0"/>
              <a:t>provisioning</a:t>
            </a:r>
            <a:r>
              <a:rPr lang="en-US" dirty="0"/>
              <a:t> app adds the node to a </a:t>
            </a:r>
            <a:r>
              <a:rPr lang="en-US" b="1" u="sng" dirty="0"/>
              <a:t>black list</a:t>
            </a:r>
            <a:r>
              <a:rPr lang="en-US" dirty="0"/>
              <a:t> and triggers the </a:t>
            </a:r>
            <a:r>
              <a:rPr lang="en-US" b="1" u="sng" dirty="0"/>
              <a:t>Key Refresh Procedure</a:t>
            </a:r>
            <a:endParaRPr lang="en-US" dirty="0"/>
          </a:p>
          <a:p>
            <a:pPr lvl="0"/>
            <a:endParaRPr lang="en-US" sz="2000" dirty="0"/>
          </a:p>
          <a:p>
            <a:pPr lvl="0"/>
            <a:endParaRPr lang="en-US" sz="1800" dirty="0"/>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37</a:t>
            </a:fld>
            <a:endParaRPr lang="en-US" dirty="0"/>
          </a:p>
        </p:txBody>
      </p:sp>
    </p:spTree>
    <p:extLst>
      <p:ext uri="{BB962C8B-B14F-4D97-AF65-F5344CB8AC3E}">
        <p14:creationId xmlns:p14="http://schemas.microsoft.com/office/powerpoint/2010/main" val="2494493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Xiami</a:t>
            </a:r>
            <a:r>
              <a:rPr lang="it-IT" dirty="0"/>
              <a:t> AI Smart Clock</a:t>
            </a:r>
          </a:p>
          <a:p>
            <a:r>
              <a:rPr lang="it-IT" dirty="0" err="1"/>
              <a:t>BubblyNet</a:t>
            </a:r>
            <a:r>
              <a:rPr lang="it-IT" dirty="0"/>
              <a:t> </a:t>
            </a:r>
            <a:r>
              <a:rPr lang="en-US" dirty="0"/>
              <a:t>Mesh wall mounted switch and occupancy sensor</a:t>
            </a:r>
            <a:endParaRPr lang="it-IT" dirty="0"/>
          </a:p>
        </p:txBody>
      </p:sp>
      <p:sp>
        <p:nvSpPr>
          <p:cNvPr id="4" name="Segnaposto numero diapositiva 3"/>
          <p:cNvSpPr>
            <a:spLocks noGrp="1"/>
          </p:cNvSpPr>
          <p:nvPr>
            <p:ph type="sldNum" sz="quarter" idx="5"/>
          </p:nvPr>
        </p:nvSpPr>
        <p:spPr/>
        <p:txBody>
          <a:bodyPr/>
          <a:lstStyle/>
          <a:p>
            <a:fld id="{CA99C770-4B49-4953-94C9-DB8C320751DE}" type="slidenum">
              <a:rPr lang="en-US" smtClean="0"/>
              <a:t>41</a:t>
            </a:fld>
            <a:endParaRPr lang="en-US" dirty="0"/>
          </a:p>
        </p:txBody>
      </p:sp>
    </p:spTree>
    <p:extLst>
      <p:ext uri="{BB962C8B-B14F-4D97-AF65-F5344CB8AC3E}">
        <p14:creationId xmlns:p14="http://schemas.microsoft.com/office/powerpoint/2010/main" val="1611206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A99C770-4B49-4953-94C9-DB8C320751DE}" type="slidenum">
              <a:rPr lang="en-US" smtClean="0"/>
              <a:t>42</a:t>
            </a:fld>
            <a:endParaRPr lang="en-US" dirty="0"/>
          </a:p>
        </p:txBody>
      </p:sp>
    </p:spTree>
    <p:extLst>
      <p:ext uri="{BB962C8B-B14F-4D97-AF65-F5344CB8AC3E}">
        <p14:creationId xmlns:p14="http://schemas.microsoft.com/office/powerpoint/2010/main" val="1813359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 information – needs update</a:t>
            </a:r>
          </a:p>
        </p:txBody>
      </p:sp>
      <p:sp>
        <p:nvSpPr>
          <p:cNvPr id="4" name="Slide Number Placeholder 3"/>
          <p:cNvSpPr>
            <a:spLocks noGrp="1"/>
          </p:cNvSpPr>
          <p:nvPr>
            <p:ph type="sldNum" sz="quarter" idx="5"/>
          </p:nvPr>
        </p:nvSpPr>
        <p:spPr/>
        <p:txBody>
          <a:bodyPr/>
          <a:lstStyle/>
          <a:p>
            <a:fld id="{CA99C770-4B49-4953-94C9-DB8C320751DE}" type="slidenum">
              <a:rPr lang="en-US" smtClean="0"/>
              <a:t>43</a:t>
            </a:fld>
            <a:endParaRPr lang="en-US" dirty="0"/>
          </a:p>
        </p:txBody>
      </p:sp>
    </p:spTree>
    <p:extLst>
      <p:ext uri="{BB962C8B-B14F-4D97-AF65-F5344CB8AC3E}">
        <p14:creationId xmlns:p14="http://schemas.microsoft.com/office/powerpoint/2010/main" val="1282843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44</a:t>
            </a:fld>
            <a:endParaRPr lang="en-US" dirty="0"/>
          </a:p>
        </p:txBody>
      </p:sp>
    </p:spTree>
    <p:extLst>
      <p:ext uri="{BB962C8B-B14F-4D97-AF65-F5344CB8AC3E}">
        <p14:creationId xmlns:p14="http://schemas.microsoft.com/office/powerpoint/2010/main" val="3241080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Aligns with BMD-01-Revxx-Tour-ModusToolbox.docx</a:t>
            </a:r>
          </a:p>
          <a:p>
            <a:r>
              <a:rPr lang="en-US" dirty="0"/>
              <a:t>Aligns with portion of WBT101-01-Tour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Portions from file found linked to Documentation tab of </a:t>
            </a:r>
            <a:r>
              <a:rPr lang="en-US" dirty="0">
                <a:hlinkClick r:id="rId4"/>
              </a:rPr>
              <a:t>https://www.cypress.com/products/modustoolbox-software-environment</a:t>
            </a:r>
            <a:r>
              <a:rPr lang="en-US" dirty="0"/>
              <a:t>. (</a:t>
            </a:r>
            <a:r>
              <a:rPr lang="en-US" dirty="0" err="1"/>
              <a:t>ModusToolbox</a:t>
            </a:r>
            <a:r>
              <a:rPr lang="en-US" dirty="0"/>
              <a:t> documentation can be found on the web per the above link or in </a:t>
            </a:r>
            <a:r>
              <a:rPr lang="en-US" dirty="0" err="1"/>
              <a:t>ModusToolbox</a:t>
            </a:r>
            <a:r>
              <a:rPr lang="en-US" dirty="0"/>
              <a:t> in the Documentation section)</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err="1">
                <a:solidFill>
                  <a:schemeClr val="tx1"/>
                </a:solidFill>
                <a:effectLst/>
                <a:latin typeface="+mn-lt"/>
                <a:ea typeface="+mn-ea"/>
                <a:cs typeface="+mn-cs"/>
              </a:rPr>
              <a:t>ModusToolbox</a:t>
            </a:r>
            <a:r>
              <a:rPr lang="en-US" sz="1200" b="0" i="0" kern="1200" dirty="0">
                <a:solidFill>
                  <a:schemeClr val="tx1"/>
                </a:solidFill>
                <a:effectLst/>
                <a:latin typeface="+mn-lt"/>
                <a:ea typeface="+mn-ea"/>
                <a:cs typeface="+mn-cs"/>
              </a:rPr>
              <a:t>™ IDE User Guide Rev *A @ </a:t>
            </a:r>
            <a:r>
              <a:rPr lang="en-US" dirty="0">
                <a:hlinkClick r:id="rId5"/>
              </a:rPr>
              <a:t>https://www.cypress.com/file/455211/download</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err="1">
                <a:solidFill>
                  <a:schemeClr val="tx1"/>
                </a:solidFill>
                <a:effectLst/>
                <a:latin typeface="+mn-lt"/>
                <a:ea typeface="+mn-ea"/>
                <a:cs typeface="+mn-cs"/>
              </a:rPr>
              <a:t>ModusToolbox</a:t>
            </a:r>
            <a:r>
              <a:rPr lang="en-US" sz="1200" b="0" i="0" kern="1200" dirty="0">
                <a:solidFill>
                  <a:schemeClr val="tx1"/>
                </a:solidFill>
                <a:effectLst/>
                <a:latin typeface="+mn-lt"/>
                <a:ea typeface="+mn-ea"/>
                <a:cs typeface="+mn-cs"/>
              </a:rPr>
              <a:t>™ IDE Quick Start Guide Version 1.1 @ </a:t>
            </a:r>
            <a:r>
              <a:rPr lang="en-US" dirty="0">
                <a:hlinkClick r:id="rId6"/>
              </a:rPr>
              <a:t>https://www.cypress.com/file/455221/download</a:t>
            </a:r>
            <a:endParaRPr lang="en-US" dirty="0"/>
          </a:p>
          <a:p>
            <a:pPr marL="171450" indent="-171450">
              <a:buFontTx/>
              <a:buChar char="-"/>
            </a:pPr>
            <a:r>
              <a:rPr lang="en-US" dirty="0"/>
              <a:t>Eclipse IDE Survival Guide KBA225399 Rev *H @ </a:t>
            </a:r>
            <a:r>
              <a:rPr lang="en-US" dirty="0">
                <a:hlinkClick r:id="rId7"/>
              </a:rPr>
              <a:t>https://community.cypress.com/docs/DOC-15617</a:t>
            </a:r>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3</a:t>
            </a:fld>
            <a:endParaRPr lang="en-US" dirty="0"/>
          </a:p>
        </p:txBody>
      </p:sp>
    </p:spTree>
    <p:extLst>
      <p:ext uri="{BB962C8B-B14F-4D97-AF65-F5344CB8AC3E}">
        <p14:creationId xmlns:p14="http://schemas.microsoft.com/office/powerpoint/2010/main" val="1252585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Aligns with BMD-03-Revxx-Peripherals.docx</a:t>
            </a:r>
          </a:p>
          <a:p>
            <a:r>
              <a:rPr lang="en-US" dirty="0"/>
              <a:t>Aligns with portion of WBT101-01-Tour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Portions from file found linked to Documentation tab of </a:t>
            </a:r>
            <a:r>
              <a:rPr lang="en-US" dirty="0">
                <a:hlinkClick r:id="rId4"/>
              </a:rPr>
              <a:t>https://www.cypress.com/products/modustoolbox-software-environment</a:t>
            </a:r>
            <a:r>
              <a:rPr lang="en-US" dirty="0"/>
              <a:t>. (</a:t>
            </a:r>
            <a:r>
              <a:rPr lang="en-US" dirty="0" err="1"/>
              <a:t>ModusToolbox</a:t>
            </a:r>
            <a:r>
              <a:rPr lang="en-US" dirty="0"/>
              <a:t> documentation can be found on the web per the above link or in </a:t>
            </a:r>
            <a:r>
              <a:rPr lang="en-US" dirty="0" err="1"/>
              <a:t>ModusToolbox</a:t>
            </a:r>
            <a:r>
              <a:rPr lang="en-US" dirty="0"/>
              <a:t> in the Documentation section)</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err="1">
                <a:solidFill>
                  <a:schemeClr val="tx1"/>
                </a:solidFill>
                <a:effectLst/>
                <a:latin typeface="+mn-lt"/>
                <a:ea typeface="+mn-ea"/>
                <a:cs typeface="+mn-cs"/>
              </a:rPr>
              <a:t>ModusToolbox</a:t>
            </a:r>
            <a:r>
              <a:rPr lang="en-US" sz="1200" b="0" i="0" kern="1200" dirty="0">
                <a:solidFill>
                  <a:schemeClr val="tx1"/>
                </a:solidFill>
                <a:effectLst/>
                <a:latin typeface="+mn-lt"/>
                <a:ea typeface="+mn-ea"/>
                <a:cs typeface="+mn-cs"/>
              </a:rPr>
              <a:t>™ IDE User Guide Rev *A @ </a:t>
            </a:r>
            <a:r>
              <a:rPr lang="en-US" dirty="0">
                <a:hlinkClick r:id="rId5"/>
              </a:rPr>
              <a:t>https://www.cypress.com/file/455211/download</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err="1">
                <a:solidFill>
                  <a:schemeClr val="tx1"/>
                </a:solidFill>
                <a:effectLst/>
                <a:latin typeface="+mn-lt"/>
                <a:ea typeface="+mn-ea"/>
                <a:cs typeface="+mn-cs"/>
              </a:rPr>
              <a:t>ModusToolbox</a:t>
            </a:r>
            <a:r>
              <a:rPr lang="en-US" sz="1200" b="0" i="0" kern="1200" dirty="0">
                <a:solidFill>
                  <a:schemeClr val="tx1"/>
                </a:solidFill>
                <a:effectLst/>
                <a:latin typeface="+mn-lt"/>
                <a:ea typeface="+mn-ea"/>
                <a:cs typeface="+mn-cs"/>
              </a:rPr>
              <a:t>™ IDE Quick Start Guide Version 1.1 @ </a:t>
            </a:r>
            <a:r>
              <a:rPr lang="en-US" dirty="0">
                <a:hlinkClick r:id="rId6"/>
              </a:rPr>
              <a:t>https://www.cypress.com/file/455221/download</a:t>
            </a:r>
            <a:endParaRPr lang="en-US" dirty="0"/>
          </a:p>
          <a:p>
            <a:pPr marL="171450" indent="-171450">
              <a:buFontTx/>
              <a:buChar char="-"/>
            </a:pPr>
            <a:r>
              <a:rPr lang="en-US" dirty="0"/>
              <a:t>Eclipse IDE Survival Guide KBA225399 Rev *H @ </a:t>
            </a:r>
            <a:r>
              <a:rPr lang="en-US" dirty="0">
                <a:hlinkClick r:id="rId7"/>
              </a:rPr>
              <a:t>https://community.cypress.com/docs/DOC-15617</a:t>
            </a:r>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45</a:t>
            </a:fld>
            <a:endParaRPr lang="en-US" dirty="0"/>
          </a:p>
        </p:txBody>
      </p:sp>
    </p:spTree>
    <p:extLst>
      <p:ext uri="{BB962C8B-B14F-4D97-AF65-F5344CB8AC3E}">
        <p14:creationId xmlns:p14="http://schemas.microsoft.com/office/powerpoint/2010/main" val="2429246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Section Table of Contents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46</a:t>
            </a:fld>
            <a:endParaRPr lang="en-US" dirty="0"/>
          </a:p>
        </p:txBody>
      </p:sp>
    </p:spTree>
    <p:extLst>
      <p:ext uri="{BB962C8B-B14F-4D97-AF65-F5344CB8AC3E}">
        <p14:creationId xmlns:p14="http://schemas.microsoft.com/office/powerpoint/2010/main" val="1119363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Section 3.1 Introduction to Bluetooth SoC Peripherals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 aware, though, that the WICED example apps and snips predate the availability of the configurator and often rely on firmware-only configuration. As a result, you cannot assume that a peripheral or GPIO that is disabled in the configurator is not actually in use by the application. As </a:t>
            </a:r>
            <a:r>
              <a:rPr lang="en-US" sz="1200" kern="1200" dirty="0" err="1">
                <a:solidFill>
                  <a:schemeClr val="tx1"/>
                </a:solidFill>
                <a:effectLst/>
                <a:latin typeface="+mn-lt"/>
                <a:ea typeface="+mn-ea"/>
                <a:cs typeface="+mn-cs"/>
              </a:rPr>
              <a:t>ModusToolbox</a:t>
            </a:r>
            <a:r>
              <a:rPr lang="en-US" sz="1200" kern="1200" dirty="0">
                <a:solidFill>
                  <a:schemeClr val="tx1"/>
                </a:solidFill>
                <a:effectLst/>
                <a:latin typeface="+mn-lt"/>
                <a:ea typeface="+mn-ea"/>
                <a:cs typeface="+mn-cs"/>
              </a:rPr>
              <a:t> and its associated examples mature you will see a greater utilization of the configurator-generated code and more powerful set of configuration options (e.g. PWM duty cycle and UART baud rate).</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47</a:t>
            </a:fld>
            <a:endParaRPr lang="en-US" dirty="0"/>
          </a:p>
        </p:txBody>
      </p:sp>
    </p:spTree>
    <p:extLst>
      <p:ext uri="{BB962C8B-B14F-4D97-AF65-F5344CB8AC3E}">
        <p14:creationId xmlns:p14="http://schemas.microsoft.com/office/powerpoint/2010/main" val="127311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3.2 Board Support Package</a:t>
            </a:r>
          </a:p>
        </p:txBody>
      </p:sp>
      <p:sp>
        <p:nvSpPr>
          <p:cNvPr id="4" name="Slide Number Placeholder 3"/>
          <p:cNvSpPr>
            <a:spLocks noGrp="1"/>
          </p:cNvSpPr>
          <p:nvPr>
            <p:ph type="sldNum" sz="quarter" idx="5"/>
          </p:nvPr>
        </p:nvSpPr>
        <p:spPr/>
        <p:txBody>
          <a:bodyPr/>
          <a:lstStyle/>
          <a:p>
            <a:fld id="{CA99C770-4B49-4953-94C9-DB8C320751DE}" type="slidenum">
              <a:rPr lang="en-US" smtClean="0"/>
              <a:t>48</a:t>
            </a:fld>
            <a:endParaRPr lang="en-US" dirty="0"/>
          </a:p>
        </p:txBody>
      </p:sp>
    </p:spTree>
    <p:extLst>
      <p:ext uri="{BB962C8B-B14F-4D97-AF65-F5344CB8AC3E}">
        <p14:creationId xmlns:p14="http://schemas.microsoft.com/office/powerpoint/2010/main" val="3437651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49</a:t>
            </a:fld>
            <a:endParaRPr lang="en-US" dirty="0"/>
          </a:p>
        </p:txBody>
      </p:sp>
    </p:spTree>
    <p:extLst>
      <p:ext uri="{BB962C8B-B14F-4D97-AF65-F5344CB8AC3E}">
        <p14:creationId xmlns:p14="http://schemas.microsoft.com/office/powerpoint/2010/main" val="1015658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complete this slide…</a:t>
            </a:r>
          </a:p>
          <a:p>
            <a:r>
              <a:rPr lang="en-US" dirty="0"/>
              <a:t>** This slide should have each box with some information</a:t>
            </a:r>
          </a:p>
          <a:p>
            <a:r>
              <a:rPr lang="en-US" dirty="0"/>
              <a:t>Intent here is a quick reference on what each peripheral provides and how to use it.</a:t>
            </a:r>
          </a:p>
        </p:txBody>
      </p:sp>
      <p:sp>
        <p:nvSpPr>
          <p:cNvPr id="4" name="Slide Number Placeholder 3"/>
          <p:cNvSpPr>
            <a:spLocks noGrp="1"/>
          </p:cNvSpPr>
          <p:nvPr>
            <p:ph type="sldNum" sz="quarter" idx="5"/>
          </p:nvPr>
        </p:nvSpPr>
        <p:spPr/>
        <p:txBody>
          <a:bodyPr/>
          <a:lstStyle/>
          <a:p>
            <a:fld id="{CA99C770-4B49-4953-94C9-DB8C320751DE}" type="slidenum">
              <a:rPr lang="en-US" smtClean="0"/>
              <a:t>50</a:t>
            </a:fld>
            <a:endParaRPr lang="en-US" dirty="0"/>
          </a:p>
        </p:txBody>
      </p:sp>
    </p:spTree>
    <p:extLst>
      <p:ext uri="{BB962C8B-B14F-4D97-AF65-F5344CB8AC3E}">
        <p14:creationId xmlns:p14="http://schemas.microsoft.com/office/powerpoint/2010/main" val="3619917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3.3 </a:t>
            </a:r>
            <a:r>
              <a:rPr lang="en-US" dirty="0" err="1"/>
              <a:t>Documenation</a:t>
            </a:r>
            <a:endParaRPr lang="en-US" dirty="0"/>
          </a:p>
          <a:p>
            <a:r>
              <a:rPr lang="en-US" dirty="0"/>
              <a:t>Intent here – showing how to use API Reference to find software commands to interact with peripheral</a:t>
            </a:r>
          </a:p>
        </p:txBody>
      </p:sp>
      <p:sp>
        <p:nvSpPr>
          <p:cNvPr id="4" name="Slide Number Placeholder 3"/>
          <p:cNvSpPr>
            <a:spLocks noGrp="1"/>
          </p:cNvSpPr>
          <p:nvPr>
            <p:ph type="sldNum" sz="quarter" idx="5"/>
          </p:nvPr>
        </p:nvSpPr>
        <p:spPr/>
        <p:txBody>
          <a:bodyPr/>
          <a:lstStyle/>
          <a:p>
            <a:fld id="{CA99C770-4B49-4953-94C9-DB8C320751DE}" type="slidenum">
              <a:rPr lang="en-US" smtClean="0"/>
              <a:t>51</a:t>
            </a:fld>
            <a:endParaRPr lang="en-US" dirty="0"/>
          </a:p>
        </p:txBody>
      </p:sp>
    </p:spTree>
    <p:extLst>
      <p:ext uri="{BB962C8B-B14F-4D97-AF65-F5344CB8AC3E}">
        <p14:creationId xmlns:p14="http://schemas.microsoft.com/office/powerpoint/2010/main" val="3799597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3.3 Documentation</a:t>
            </a:r>
          </a:p>
          <a:p>
            <a:r>
              <a:rPr lang="en-US" dirty="0"/>
              <a:t>Take-Aways: instant help on commands</a:t>
            </a:r>
          </a:p>
          <a:p>
            <a:r>
              <a:rPr lang="en-US" dirty="0"/>
              <a:t>Using example code shows suggestions on commands and approach. Hovering over those commands provides further explanation.</a:t>
            </a:r>
          </a:p>
        </p:txBody>
      </p:sp>
      <p:sp>
        <p:nvSpPr>
          <p:cNvPr id="4" name="Slide Number Placeholder 3"/>
          <p:cNvSpPr>
            <a:spLocks noGrp="1"/>
          </p:cNvSpPr>
          <p:nvPr>
            <p:ph type="sldNum" sz="quarter" idx="5"/>
          </p:nvPr>
        </p:nvSpPr>
        <p:spPr/>
        <p:txBody>
          <a:bodyPr/>
          <a:lstStyle/>
          <a:p>
            <a:fld id="{CA99C770-4B49-4953-94C9-DB8C320751DE}" type="slidenum">
              <a:rPr lang="en-US" smtClean="0"/>
              <a:t>52</a:t>
            </a:fld>
            <a:endParaRPr lang="en-US" dirty="0"/>
          </a:p>
        </p:txBody>
      </p:sp>
    </p:spTree>
    <p:extLst>
      <p:ext uri="{BB962C8B-B14F-4D97-AF65-F5344CB8AC3E}">
        <p14:creationId xmlns:p14="http://schemas.microsoft.com/office/powerpoint/2010/main" val="2103367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MTB = </a:t>
            </a:r>
            <a:r>
              <a:rPr lang="en-US" dirty="0" err="1"/>
              <a:t>ModusToolBox</a:t>
            </a:r>
            <a:endParaRPr lang="en-US" dirty="0"/>
          </a:p>
          <a:p>
            <a:r>
              <a:rPr lang="en-US" dirty="0"/>
              <a:t>Open Configurator by double clicking “</a:t>
            </a:r>
            <a:r>
              <a:rPr lang="en-US" dirty="0" err="1"/>
              <a:t>design.modus</a:t>
            </a:r>
            <a:r>
              <a:rPr lang="en-US" dirty="0"/>
              <a:t>”</a:t>
            </a:r>
          </a:p>
          <a:p>
            <a:r>
              <a:rPr lang="en-US" dirty="0"/>
              <a:t>Take-Aways = Design Configurator opens a GUI to hardware platform specific features</a:t>
            </a:r>
          </a:p>
        </p:txBody>
      </p:sp>
      <p:sp>
        <p:nvSpPr>
          <p:cNvPr id="4" name="Slide Number Placeholder 3"/>
          <p:cNvSpPr>
            <a:spLocks noGrp="1"/>
          </p:cNvSpPr>
          <p:nvPr>
            <p:ph type="sldNum" sz="quarter" idx="5"/>
          </p:nvPr>
        </p:nvSpPr>
        <p:spPr/>
        <p:txBody>
          <a:bodyPr/>
          <a:lstStyle/>
          <a:p>
            <a:fld id="{CA99C770-4B49-4953-94C9-DB8C320751DE}" type="slidenum">
              <a:rPr lang="en-US" smtClean="0"/>
              <a:t>53</a:t>
            </a:fld>
            <a:endParaRPr lang="en-US" dirty="0"/>
          </a:p>
        </p:txBody>
      </p:sp>
    </p:spTree>
    <p:extLst>
      <p:ext uri="{BB962C8B-B14F-4D97-AF65-F5344CB8AC3E}">
        <p14:creationId xmlns:p14="http://schemas.microsoft.com/office/powerpoint/2010/main" val="3201119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pure software control of peripherals, Cypress is developing pseudo wizards, they call Configurators for key peripherals. Additional configurators will be added in subsequent </a:t>
            </a:r>
            <a:r>
              <a:rPr lang="en-US" dirty="0" err="1"/>
              <a:t>ModusToolbox</a:t>
            </a:r>
            <a:r>
              <a:rPr lang="en-US" dirty="0"/>
              <a:t> and SDK updates.</a:t>
            </a:r>
          </a:p>
        </p:txBody>
      </p:sp>
      <p:sp>
        <p:nvSpPr>
          <p:cNvPr id="4" name="Slide Number Placeholder 3"/>
          <p:cNvSpPr>
            <a:spLocks noGrp="1"/>
          </p:cNvSpPr>
          <p:nvPr>
            <p:ph type="sldNum" sz="quarter" idx="5"/>
          </p:nvPr>
        </p:nvSpPr>
        <p:spPr/>
        <p:txBody>
          <a:bodyPr/>
          <a:lstStyle/>
          <a:p>
            <a:fld id="{CA99C770-4B49-4953-94C9-DB8C320751DE}" type="slidenum">
              <a:rPr lang="en-US" smtClean="0"/>
              <a:t>54</a:t>
            </a:fld>
            <a:endParaRPr lang="en-US" dirty="0"/>
          </a:p>
        </p:txBody>
      </p:sp>
    </p:spTree>
    <p:extLst>
      <p:ext uri="{BB962C8B-B14F-4D97-AF65-F5344CB8AC3E}">
        <p14:creationId xmlns:p14="http://schemas.microsoft.com/office/powerpoint/2010/main" val="1751698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4</a:t>
            </a:fld>
            <a:endParaRPr lang="en-US" dirty="0"/>
          </a:p>
        </p:txBody>
      </p:sp>
    </p:spTree>
    <p:extLst>
      <p:ext uri="{BB962C8B-B14F-4D97-AF65-F5344CB8AC3E}">
        <p14:creationId xmlns:p14="http://schemas.microsoft.com/office/powerpoint/2010/main" val="18380170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 Bluetooth can be personalized with a configuration tool – similar to a wizard.</a:t>
            </a:r>
          </a:p>
          <a:p>
            <a:r>
              <a:rPr lang="en-US" dirty="0"/>
              <a:t>Bluetooth Configurator is evolving. Key functions have been implemented.</a:t>
            </a:r>
          </a:p>
        </p:txBody>
      </p:sp>
      <p:sp>
        <p:nvSpPr>
          <p:cNvPr id="4" name="Slide Number Placeholder 3"/>
          <p:cNvSpPr>
            <a:spLocks noGrp="1"/>
          </p:cNvSpPr>
          <p:nvPr>
            <p:ph type="sldNum" sz="quarter" idx="5"/>
          </p:nvPr>
        </p:nvSpPr>
        <p:spPr/>
        <p:txBody>
          <a:bodyPr/>
          <a:lstStyle/>
          <a:p>
            <a:fld id="{CA99C770-4B49-4953-94C9-DB8C320751DE}" type="slidenum">
              <a:rPr lang="en-US" smtClean="0"/>
              <a:t>55</a:t>
            </a:fld>
            <a:endParaRPr lang="en-US" dirty="0"/>
          </a:p>
        </p:txBody>
      </p:sp>
    </p:spTree>
    <p:extLst>
      <p:ext uri="{BB962C8B-B14F-4D97-AF65-F5344CB8AC3E}">
        <p14:creationId xmlns:p14="http://schemas.microsoft.com/office/powerpoint/2010/main" val="2403380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it out</a:t>
            </a:r>
          </a:p>
          <a:p>
            <a:r>
              <a:rPr lang="en-US" dirty="0"/>
              <a:t>Take-Away: Cypress makes customizing BLE features easy</a:t>
            </a:r>
          </a:p>
        </p:txBody>
      </p:sp>
      <p:sp>
        <p:nvSpPr>
          <p:cNvPr id="4" name="Slide Number Placeholder 3"/>
          <p:cNvSpPr>
            <a:spLocks noGrp="1"/>
          </p:cNvSpPr>
          <p:nvPr>
            <p:ph type="sldNum" sz="quarter" idx="5"/>
          </p:nvPr>
        </p:nvSpPr>
        <p:spPr/>
        <p:txBody>
          <a:bodyPr/>
          <a:lstStyle/>
          <a:p>
            <a:fld id="{CA99C770-4B49-4953-94C9-DB8C320751DE}" type="slidenum">
              <a:rPr lang="en-US" smtClean="0"/>
              <a:t>56</a:t>
            </a:fld>
            <a:endParaRPr lang="en-US" dirty="0"/>
          </a:p>
        </p:txBody>
      </p:sp>
    </p:spTree>
    <p:extLst>
      <p:ext uri="{BB962C8B-B14F-4D97-AF65-F5344CB8AC3E}">
        <p14:creationId xmlns:p14="http://schemas.microsoft.com/office/powerpoint/2010/main" val="12181831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 BT Spy can help to debug Bluetooth designs</a:t>
            </a:r>
          </a:p>
        </p:txBody>
      </p:sp>
      <p:sp>
        <p:nvSpPr>
          <p:cNvPr id="4" name="Slide Number Placeholder 3"/>
          <p:cNvSpPr>
            <a:spLocks noGrp="1"/>
          </p:cNvSpPr>
          <p:nvPr>
            <p:ph type="sldNum" sz="quarter" idx="5"/>
          </p:nvPr>
        </p:nvSpPr>
        <p:spPr/>
        <p:txBody>
          <a:bodyPr/>
          <a:lstStyle/>
          <a:p>
            <a:fld id="{CA99C770-4B49-4953-94C9-DB8C320751DE}" type="slidenum">
              <a:rPr lang="en-US" smtClean="0"/>
              <a:t>57</a:t>
            </a:fld>
            <a:endParaRPr lang="en-US" dirty="0"/>
          </a:p>
        </p:txBody>
      </p:sp>
    </p:spTree>
    <p:extLst>
      <p:ext uri="{BB962C8B-B14F-4D97-AF65-F5344CB8AC3E}">
        <p14:creationId xmlns:p14="http://schemas.microsoft.com/office/powerpoint/2010/main" val="1699003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3.4.2 Debug Printing</a:t>
            </a:r>
          </a:p>
        </p:txBody>
      </p:sp>
      <p:sp>
        <p:nvSpPr>
          <p:cNvPr id="4" name="Slide Number Placeholder 3"/>
          <p:cNvSpPr>
            <a:spLocks noGrp="1"/>
          </p:cNvSpPr>
          <p:nvPr>
            <p:ph type="sldNum" sz="quarter" idx="5"/>
          </p:nvPr>
        </p:nvSpPr>
        <p:spPr/>
        <p:txBody>
          <a:bodyPr/>
          <a:lstStyle/>
          <a:p>
            <a:fld id="{CA99C770-4B49-4953-94C9-DB8C320751DE}" type="slidenum">
              <a:rPr lang="en-US" smtClean="0"/>
              <a:t>58</a:t>
            </a:fld>
            <a:endParaRPr lang="en-US" dirty="0"/>
          </a:p>
        </p:txBody>
      </p:sp>
    </p:spTree>
    <p:extLst>
      <p:ext uri="{BB962C8B-B14F-4D97-AF65-F5344CB8AC3E}">
        <p14:creationId xmlns:p14="http://schemas.microsoft.com/office/powerpoint/2010/main" val="3142510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3.4.2 Debug Printing</a:t>
            </a:r>
          </a:p>
        </p:txBody>
      </p:sp>
      <p:sp>
        <p:nvSpPr>
          <p:cNvPr id="4" name="Slide Number Placeholder 3"/>
          <p:cNvSpPr>
            <a:spLocks noGrp="1"/>
          </p:cNvSpPr>
          <p:nvPr>
            <p:ph type="sldNum" sz="quarter" idx="5"/>
          </p:nvPr>
        </p:nvSpPr>
        <p:spPr/>
        <p:txBody>
          <a:bodyPr/>
          <a:lstStyle/>
          <a:p>
            <a:fld id="{CA99C770-4B49-4953-94C9-DB8C320751DE}" type="slidenum">
              <a:rPr lang="en-US" smtClean="0"/>
              <a:t>59</a:t>
            </a:fld>
            <a:endParaRPr lang="en-US" dirty="0"/>
          </a:p>
        </p:txBody>
      </p:sp>
    </p:spTree>
    <p:extLst>
      <p:ext uri="{BB962C8B-B14F-4D97-AF65-F5344CB8AC3E}">
        <p14:creationId xmlns:p14="http://schemas.microsoft.com/office/powerpoint/2010/main" val="7383948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progress in lower right corner of </a:t>
            </a:r>
            <a:r>
              <a:rPr lang="en-US" dirty="0" err="1"/>
              <a:t>ModusToolbox</a:t>
            </a:r>
            <a:r>
              <a:rPr lang="en-US" dirty="0"/>
              <a:t> window as well as in pop-up window during some functions.</a:t>
            </a:r>
          </a:p>
        </p:txBody>
      </p:sp>
      <p:sp>
        <p:nvSpPr>
          <p:cNvPr id="4" name="Slide Number Placeholder 3"/>
          <p:cNvSpPr>
            <a:spLocks noGrp="1"/>
          </p:cNvSpPr>
          <p:nvPr>
            <p:ph type="sldNum" sz="quarter" idx="5"/>
          </p:nvPr>
        </p:nvSpPr>
        <p:spPr/>
        <p:txBody>
          <a:bodyPr/>
          <a:lstStyle/>
          <a:p>
            <a:fld id="{CA99C770-4B49-4953-94C9-DB8C320751DE}" type="slidenum">
              <a:rPr lang="en-US" smtClean="0"/>
              <a:t>60</a:t>
            </a:fld>
            <a:endParaRPr lang="en-US" dirty="0"/>
          </a:p>
        </p:txBody>
      </p:sp>
    </p:spTree>
    <p:extLst>
      <p:ext uri="{BB962C8B-B14F-4D97-AF65-F5344CB8AC3E}">
        <p14:creationId xmlns:p14="http://schemas.microsoft.com/office/powerpoint/2010/main" val="10300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77</a:t>
            </a:fld>
            <a:endParaRPr lang="en-US" dirty="0"/>
          </a:p>
        </p:txBody>
      </p:sp>
    </p:spTree>
    <p:extLst>
      <p:ext uri="{BB962C8B-B14F-4D97-AF65-F5344CB8AC3E}">
        <p14:creationId xmlns:p14="http://schemas.microsoft.com/office/powerpoint/2010/main" val="938263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78</a:t>
            </a:fld>
            <a:endParaRPr lang="en-US" dirty="0"/>
          </a:p>
        </p:txBody>
      </p:sp>
    </p:spTree>
    <p:extLst>
      <p:ext uri="{BB962C8B-B14F-4D97-AF65-F5344CB8AC3E}">
        <p14:creationId xmlns:p14="http://schemas.microsoft.com/office/powerpoint/2010/main" val="32410809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Aligns with BMD-04-Revxx-Mesh-Topology.docx</a:t>
            </a:r>
          </a:p>
          <a:p>
            <a:r>
              <a:rPr lang="en-US" dirty="0"/>
              <a:t>Aligns with portion of WBT101-07a-Mesh-Topology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79</a:t>
            </a:fld>
            <a:endParaRPr lang="en-US" dirty="0"/>
          </a:p>
        </p:txBody>
      </p:sp>
    </p:spTree>
    <p:extLst>
      <p:ext uri="{BB962C8B-B14F-4D97-AF65-F5344CB8AC3E}">
        <p14:creationId xmlns:p14="http://schemas.microsoft.com/office/powerpoint/2010/main" val="24292463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80</a:t>
            </a:fld>
            <a:endParaRPr lang="en-US" dirty="0"/>
          </a:p>
        </p:txBody>
      </p:sp>
    </p:spTree>
    <p:extLst>
      <p:ext uri="{BB962C8B-B14F-4D97-AF65-F5344CB8AC3E}">
        <p14:creationId xmlns:p14="http://schemas.microsoft.com/office/powerpoint/2010/main" val="104973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&gt;&gt;Manual Section 1.1 Tour of </a:t>
            </a:r>
            <a:r>
              <a:rPr lang="en-US" dirty="0" err="1"/>
              <a:t>ModusToolbox</a:t>
            </a:r>
            <a:r>
              <a:rPr lang="en-US" dirty="0"/>
              <a:t> IDE</a:t>
            </a:r>
          </a:p>
          <a:p>
            <a:r>
              <a:rPr lang="en-US" dirty="0"/>
              <a:t>High level overview of Cypress products and major IDE tools</a:t>
            </a:r>
          </a:p>
          <a:p>
            <a:r>
              <a:rPr lang="en-US" dirty="0"/>
              <a:t>Take-Aways: </a:t>
            </a:r>
          </a:p>
          <a:p>
            <a:pPr marL="228600" indent="-228600">
              <a:buAutoNum type="arabicParenR"/>
            </a:pPr>
            <a:r>
              <a:rPr lang="en-US" dirty="0"/>
              <a:t>Cypress has three product lines: Connectivity; Processing; Memory</a:t>
            </a:r>
          </a:p>
          <a:p>
            <a:pPr marL="228600" indent="-228600">
              <a:buAutoNum type="arabicParenR"/>
            </a:pPr>
            <a:r>
              <a:rPr lang="en-US" dirty="0"/>
              <a:t>Cypress has three IDEs: </a:t>
            </a:r>
            <a:r>
              <a:rPr lang="en-US" dirty="0" err="1"/>
              <a:t>PSoC</a:t>
            </a:r>
            <a:r>
              <a:rPr lang="en-US" dirty="0"/>
              <a:t> Creator; WICED; </a:t>
            </a:r>
            <a:r>
              <a:rPr lang="en-US" dirty="0" err="1"/>
              <a:t>ModusToolbox</a:t>
            </a:r>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5</a:t>
            </a:fld>
            <a:endParaRPr lang="en-US" dirty="0"/>
          </a:p>
        </p:txBody>
      </p:sp>
    </p:spTree>
    <p:extLst>
      <p:ext uri="{BB962C8B-B14F-4D97-AF65-F5344CB8AC3E}">
        <p14:creationId xmlns:p14="http://schemas.microsoft.com/office/powerpoint/2010/main" val="15305666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4.1 Overview</a:t>
            </a:r>
          </a:p>
          <a:p>
            <a:r>
              <a:rPr lang="en-US" dirty="0"/>
              <a:t>*** Might break out discussion of Subnet or provide reference material for further reading in manual ****</a:t>
            </a:r>
          </a:p>
        </p:txBody>
      </p:sp>
      <p:sp>
        <p:nvSpPr>
          <p:cNvPr id="4" name="Slide Number Placeholder 3"/>
          <p:cNvSpPr>
            <a:spLocks noGrp="1"/>
          </p:cNvSpPr>
          <p:nvPr>
            <p:ph type="sldNum" sz="quarter" idx="5"/>
          </p:nvPr>
        </p:nvSpPr>
        <p:spPr/>
        <p:txBody>
          <a:bodyPr/>
          <a:lstStyle/>
          <a:p>
            <a:fld id="{CA99C770-4B49-4953-94C9-DB8C320751DE}" type="slidenum">
              <a:rPr lang="en-US" smtClean="0"/>
              <a:t>81</a:t>
            </a:fld>
            <a:endParaRPr lang="en-US" dirty="0"/>
          </a:p>
        </p:txBody>
      </p:sp>
    </p:spTree>
    <p:extLst>
      <p:ext uri="{BB962C8B-B14F-4D97-AF65-F5344CB8AC3E}">
        <p14:creationId xmlns:p14="http://schemas.microsoft.com/office/powerpoint/2010/main" val="2493303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4.2 Mesh Specs</a:t>
            </a:r>
          </a:p>
        </p:txBody>
      </p:sp>
      <p:sp>
        <p:nvSpPr>
          <p:cNvPr id="4" name="Slide Number Placeholder 3"/>
          <p:cNvSpPr>
            <a:spLocks noGrp="1"/>
          </p:cNvSpPr>
          <p:nvPr>
            <p:ph type="sldNum" sz="quarter" idx="5"/>
          </p:nvPr>
        </p:nvSpPr>
        <p:spPr/>
        <p:txBody>
          <a:bodyPr/>
          <a:lstStyle/>
          <a:p>
            <a:fld id="{CA99C770-4B49-4953-94C9-DB8C320751DE}" type="slidenum">
              <a:rPr lang="en-US" smtClean="0"/>
              <a:t>82</a:t>
            </a:fld>
            <a:endParaRPr lang="en-US" dirty="0"/>
          </a:p>
        </p:txBody>
      </p:sp>
    </p:spTree>
    <p:extLst>
      <p:ext uri="{BB962C8B-B14F-4D97-AF65-F5344CB8AC3E}">
        <p14:creationId xmlns:p14="http://schemas.microsoft.com/office/powerpoint/2010/main" val="30955547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4.3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Relay, GATT Proxy and Friend features can all be implemented on the same node. Typically, it doesn't make sense for a Low Power node to implement any of the other features as you will see in a minute.</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83</a:t>
            </a:fld>
            <a:endParaRPr lang="en-US" dirty="0"/>
          </a:p>
        </p:txBody>
      </p:sp>
    </p:spTree>
    <p:extLst>
      <p:ext uri="{BB962C8B-B14F-4D97-AF65-F5344CB8AC3E}">
        <p14:creationId xmlns:p14="http://schemas.microsoft.com/office/powerpoint/2010/main" val="5926776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4.3 Nodes</a:t>
            </a:r>
          </a:p>
        </p:txBody>
      </p:sp>
      <p:sp>
        <p:nvSpPr>
          <p:cNvPr id="4" name="Slide Number Placeholder 3"/>
          <p:cNvSpPr>
            <a:spLocks noGrp="1"/>
          </p:cNvSpPr>
          <p:nvPr>
            <p:ph type="sldNum" sz="quarter" idx="5"/>
          </p:nvPr>
        </p:nvSpPr>
        <p:spPr/>
        <p:txBody>
          <a:bodyPr/>
          <a:lstStyle/>
          <a:p>
            <a:fld id="{CA99C770-4B49-4953-94C9-DB8C320751DE}" type="slidenum">
              <a:rPr lang="en-US" smtClean="0"/>
              <a:t>84</a:t>
            </a:fld>
            <a:endParaRPr lang="en-US" dirty="0"/>
          </a:p>
        </p:txBody>
      </p:sp>
    </p:spTree>
    <p:extLst>
      <p:ext uri="{BB962C8B-B14F-4D97-AF65-F5344CB8AC3E}">
        <p14:creationId xmlns:p14="http://schemas.microsoft.com/office/powerpoint/2010/main" val="507385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4.3 Nodes</a:t>
            </a:r>
          </a:p>
        </p:txBody>
      </p:sp>
      <p:sp>
        <p:nvSpPr>
          <p:cNvPr id="4" name="Slide Number Placeholder 3"/>
          <p:cNvSpPr>
            <a:spLocks noGrp="1"/>
          </p:cNvSpPr>
          <p:nvPr>
            <p:ph type="sldNum" sz="quarter" idx="5"/>
          </p:nvPr>
        </p:nvSpPr>
        <p:spPr/>
        <p:txBody>
          <a:bodyPr/>
          <a:lstStyle/>
          <a:p>
            <a:fld id="{CA99C770-4B49-4953-94C9-DB8C320751DE}" type="slidenum">
              <a:rPr lang="en-US" smtClean="0"/>
              <a:t>85</a:t>
            </a:fld>
            <a:endParaRPr lang="en-US" dirty="0"/>
          </a:p>
        </p:txBody>
      </p:sp>
    </p:spTree>
    <p:extLst>
      <p:ext uri="{BB962C8B-B14F-4D97-AF65-F5344CB8AC3E}">
        <p14:creationId xmlns:p14="http://schemas.microsoft.com/office/powerpoint/2010/main" val="2203003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4.4 Provisioning and Config </a:t>
            </a:r>
            <a:r>
              <a:rPr lang="en-US" dirty="0" err="1"/>
              <a:t>Mgmt</a:t>
            </a:r>
            <a:endParaRPr lang="en-US" dirty="0"/>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86</a:t>
            </a:fld>
            <a:endParaRPr lang="en-US" dirty="0"/>
          </a:p>
        </p:txBody>
      </p:sp>
    </p:spTree>
    <p:extLst>
      <p:ext uri="{BB962C8B-B14F-4D97-AF65-F5344CB8AC3E}">
        <p14:creationId xmlns:p14="http://schemas.microsoft.com/office/powerpoint/2010/main" val="23558643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4.4.1 Provisioning</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87</a:t>
            </a:fld>
            <a:endParaRPr lang="en-US" dirty="0"/>
          </a:p>
        </p:txBody>
      </p:sp>
    </p:spTree>
    <p:extLst>
      <p:ext uri="{BB962C8B-B14F-4D97-AF65-F5344CB8AC3E}">
        <p14:creationId xmlns:p14="http://schemas.microsoft.com/office/powerpoint/2010/main" val="764177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4.4.1 Provisioning</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88</a:t>
            </a:fld>
            <a:endParaRPr lang="en-US" dirty="0"/>
          </a:p>
        </p:txBody>
      </p:sp>
    </p:spTree>
    <p:extLst>
      <p:ext uri="{BB962C8B-B14F-4D97-AF65-F5344CB8AC3E}">
        <p14:creationId xmlns:p14="http://schemas.microsoft.com/office/powerpoint/2010/main" val="6630179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4.4.2 Configuration Management</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89</a:t>
            </a:fld>
            <a:endParaRPr lang="en-US" dirty="0"/>
          </a:p>
        </p:txBody>
      </p:sp>
    </p:spTree>
    <p:extLst>
      <p:ext uri="{BB962C8B-B14F-4D97-AF65-F5344CB8AC3E}">
        <p14:creationId xmlns:p14="http://schemas.microsoft.com/office/powerpoint/2010/main" val="896216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4.5 Client Applications</a:t>
            </a:r>
          </a:p>
        </p:txBody>
      </p:sp>
      <p:sp>
        <p:nvSpPr>
          <p:cNvPr id="4" name="Slide Number Placeholder 3"/>
          <p:cNvSpPr>
            <a:spLocks noGrp="1"/>
          </p:cNvSpPr>
          <p:nvPr>
            <p:ph type="sldNum" sz="quarter" idx="5"/>
          </p:nvPr>
        </p:nvSpPr>
        <p:spPr/>
        <p:txBody>
          <a:bodyPr/>
          <a:lstStyle/>
          <a:p>
            <a:fld id="{CA99C770-4B49-4953-94C9-DB8C320751DE}" type="slidenum">
              <a:rPr lang="en-US" smtClean="0"/>
              <a:t>90</a:t>
            </a:fld>
            <a:endParaRPr lang="en-US" dirty="0"/>
          </a:p>
        </p:txBody>
      </p:sp>
    </p:spTree>
    <p:extLst>
      <p:ext uri="{BB962C8B-B14F-4D97-AF65-F5344CB8AC3E}">
        <p14:creationId xmlns:p14="http://schemas.microsoft.com/office/powerpoint/2010/main" val="3657108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&gt;&gt;Manual Section 1.1 Tour of </a:t>
            </a:r>
            <a:r>
              <a:rPr lang="en-US" dirty="0" err="1"/>
              <a:t>ModusToolbox</a:t>
            </a:r>
            <a:r>
              <a:rPr lang="en-US" dirty="0"/>
              <a:t> IDE</a:t>
            </a:r>
          </a:p>
          <a:p>
            <a:r>
              <a:rPr lang="en-US" dirty="0"/>
              <a:t>Background history of </a:t>
            </a:r>
            <a:r>
              <a:rPr lang="en-US" dirty="0" err="1"/>
              <a:t>ModusToolbox</a:t>
            </a:r>
            <a:endParaRPr lang="en-US" dirty="0"/>
          </a:p>
          <a:p>
            <a:r>
              <a:rPr lang="en-US" dirty="0"/>
              <a:t>Take-Aways:</a:t>
            </a:r>
          </a:p>
          <a:p>
            <a:r>
              <a:rPr lang="en-US" dirty="0"/>
              <a:t>1) </a:t>
            </a:r>
            <a:r>
              <a:rPr lang="en-US" dirty="0" err="1"/>
              <a:t>ModusToolbox</a:t>
            </a:r>
            <a:r>
              <a:rPr lang="en-US" dirty="0"/>
              <a:t> combines features from </a:t>
            </a:r>
            <a:r>
              <a:rPr lang="en-US" dirty="0" err="1"/>
              <a:t>PSoC</a:t>
            </a:r>
            <a:r>
              <a:rPr lang="en-US" dirty="0"/>
              <a:t> Creator and WICED into an updated Eclipse IDE.</a:t>
            </a:r>
          </a:p>
        </p:txBody>
      </p:sp>
      <p:sp>
        <p:nvSpPr>
          <p:cNvPr id="4" name="Slide Number Placeholder 3"/>
          <p:cNvSpPr>
            <a:spLocks noGrp="1"/>
          </p:cNvSpPr>
          <p:nvPr>
            <p:ph type="sldNum" sz="quarter" idx="10"/>
          </p:nvPr>
        </p:nvSpPr>
        <p:spPr/>
        <p:txBody>
          <a:bodyPr/>
          <a:lstStyle/>
          <a:p>
            <a:fld id="{CA99C770-4B49-4953-94C9-DB8C320751DE}" type="slidenum">
              <a:rPr lang="en-US" smtClean="0"/>
              <a:t>6</a:t>
            </a:fld>
            <a:endParaRPr lang="en-US" dirty="0"/>
          </a:p>
        </p:txBody>
      </p:sp>
    </p:spTree>
    <p:extLst>
      <p:ext uri="{BB962C8B-B14F-4D97-AF65-F5344CB8AC3E}">
        <p14:creationId xmlns:p14="http://schemas.microsoft.com/office/powerpoint/2010/main" val="5686698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4.5.2 Mesh Client for Windows</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91</a:t>
            </a:fld>
            <a:endParaRPr lang="en-US" dirty="0"/>
          </a:p>
        </p:txBody>
      </p:sp>
    </p:spTree>
    <p:extLst>
      <p:ext uri="{BB962C8B-B14F-4D97-AF65-F5344CB8AC3E}">
        <p14:creationId xmlns:p14="http://schemas.microsoft.com/office/powerpoint/2010/main" val="4157882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4.5.2 Mesh Client for Windows</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92</a:t>
            </a:fld>
            <a:endParaRPr lang="en-US" dirty="0"/>
          </a:p>
        </p:txBody>
      </p:sp>
    </p:spTree>
    <p:extLst>
      <p:ext uri="{BB962C8B-B14F-4D97-AF65-F5344CB8AC3E}">
        <p14:creationId xmlns:p14="http://schemas.microsoft.com/office/powerpoint/2010/main" val="1446494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4.5.1 Client Control Mesh (CCM) for Windows</a:t>
            </a:r>
          </a:p>
        </p:txBody>
      </p:sp>
      <p:sp>
        <p:nvSpPr>
          <p:cNvPr id="4" name="Slide Number Placeholder 3"/>
          <p:cNvSpPr>
            <a:spLocks noGrp="1"/>
          </p:cNvSpPr>
          <p:nvPr>
            <p:ph type="sldNum" sz="quarter" idx="5"/>
          </p:nvPr>
        </p:nvSpPr>
        <p:spPr/>
        <p:txBody>
          <a:bodyPr/>
          <a:lstStyle/>
          <a:p>
            <a:fld id="{CA99C770-4B49-4953-94C9-DB8C320751DE}" type="slidenum">
              <a:rPr lang="en-US" smtClean="0"/>
              <a:t>93</a:t>
            </a:fld>
            <a:endParaRPr lang="en-US" dirty="0"/>
          </a:p>
        </p:txBody>
      </p:sp>
    </p:spTree>
    <p:extLst>
      <p:ext uri="{BB962C8B-B14F-4D97-AF65-F5344CB8AC3E}">
        <p14:creationId xmlns:p14="http://schemas.microsoft.com/office/powerpoint/2010/main" val="24694265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4.5.2 Mesh Client (Windows)</a:t>
            </a:r>
          </a:p>
        </p:txBody>
      </p:sp>
      <p:sp>
        <p:nvSpPr>
          <p:cNvPr id="4" name="Slide Number Placeholder 3"/>
          <p:cNvSpPr>
            <a:spLocks noGrp="1"/>
          </p:cNvSpPr>
          <p:nvPr>
            <p:ph type="sldNum" sz="quarter" idx="5"/>
          </p:nvPr>
        </p:nvSpPr>
        <p:spPr/>
        <p:txBody>
          <a:bodyPr/>
          <a:lstStyle/>
          <a:p>
            <a:fld id="{CA99C770-4B49-4953-94C9-DB8C320751DE}" type="slidenum">
              <a:rPr lang="en-US" smtClean="0"/>
              <a:t>94</a:t>
            </a:fld>
            <a:endParaRPr lang="en-US" dirty="0"/>
          </a:p>
        </p:txBody>
      </p:sp>
    </p:spTree>
    <p:extLst>
      <p:ext uri="{BB962C8B-B14F-4D97-AF65-F5344CB8AC3E}">
        <p14:creationId xmlns:p14="http://schemas.microsoft.com/office/powerpoint/2010/main" val="25398494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4.5.2 Mesh Client (Windows)</a:t>
            </a:r>
          </a:p>
        </p:txBody>
      </p:sp>
      <p:sp>
        <p:nvSpPr>
          <p:cNvPr id="4" name="Slide Number Placeholder 3"/>
          <p:cNvSpPr>
            <a:spLocks noGrp="1"/>
          </p:cNvSpPr>
          <p:nvPr>
            <p:ph type="sldNum" sz="quarter" idx="5"/>
          </p:nvPr>
        </p:nvSpPr>
        <p:spPr/>
        <p:txBody>
          <a:bodyPr/>
          <a:lstStyle/>
          <a:p>
            <a:fld id="{CA99C770-4B49-4953-94C9-DB8C320751DE}" type="slidenum">
              <a:rPr lang="en-US" smtClean="0"/>
              <a:t>95</a:t>
            </a:fld>
            <a:endParaRPr lang="en-US" dirty="0"/>
          </a:p>
        </p:txBody>
      </p:sp>
    </p:spTree>
    <p:extLst>
      <p:ext uri="{BB962C8B-B14F-4D97-AF65-F5344CB8AC3E}">
        <p14:creationId xmlns:p14="http://schemas.microsoft.com/office/powerpoint/2010/main" val="10992203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4.5.2 Mesh Client (for Windows)</a:t>
            </a:r>
          </a:p>
        </p:txBody>
      </p:sp>
      <p:sp>
        <p:nvSpPr>
          <p:cNvPr id="4" name="Slide Number Placeholder 3"/>
          <p:cNvSpPr>
            <a:spLocks noGrp="1"/>
          </p:cNvSpPr>
          <p:nvPr>
            <p:ph type="sldNum" sz="quarter" idx="5"/>
          </p:nvPr>
        </p:nvSpPr>
        <p:spPr/>
        <p:txBody>
          <a:bodyPr/>
          <a:lstStyle/>
          <a:p>
            <a:fld id="{CA99C770-4B49-4953-94C9-DB8C320751DE}" type="slidenum">
              <a:rPr lang="en-US" smtClean="0"/>
              <a:t>96</a:t>
            </a:fld>
            <a:endParaRPr lang="en-US" dirty="0"/>
          </a:p>
        </p:txBody>
      </p:sp>
    </p:spTree>
    <p:extLst>
      <p:ext uri="{BB962C8B-B14F-4D97-AF65-F5344CB8AC3E}">
        <p14:creationId xmlns:p14="http://schemas.microsoft.com/office/powerpoint/2010/main" val="19821031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101</a:t>
            </a:fld>
            <a:endParaRPr lang="en-US" dirty="0"/>
          </a:p>
        </p:txBody>
      </p:sp>
    </p:spTree>
    <p:extLst>
      <p:ext uri="{BB962C8B-B14F-4D97-AF65-F5344CB8AC3E}">
        <p14:creationId xmlns:p14="http://schemas.microsoft.com/office/powerpoint/2010/main" val="33824779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102</a:t>
            </a:fld>
            <a:endParaRPr lang="en-US" dirty="0"/>
          </a:p>
        </p:txBody>
      </p:sp>
    </p:spTree>
    <p:extLst>
      <p:ext uri="{BB962C8B-B14F-4D97-AF65-F5344CB8AC3E}">
        <p14:creationId xmlns:p14="http://schemas.microsoft.com/office/powerpoint/2010/main" val="1822793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103</a:t>
            </a:fld>
            <a:endParaRPr lang="en-US" dirty="0"/>
          </a:p>
        </p:txBody>
      </p:sp>
    </p:spTree>
    <p:extLst>
      <p:ext uri="{BB962C8B-B14F-4D97-AF65-F5344CB8AC3E}">
        <p14:creationId xmlns:p14="http://schemas.microsoft.com/office/powerpoint/2010/main" val="3221768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Manuals 4.5.5 Mesh App (iOS)</a:t>
            </a:r>
          </a:p>
        </p:txBody>
      </p:sp>
      <p:sp>
        <p:nvSpPr>
          <p:cNvPr id="4" name="Slide Number Placeholder 3"/>
          <p:cNvSpPr>
            <a:spLocks noGrp="1"/>
          </p:cNvSpPr>
          <p:nvPr>
            <p:ph type="sldNum" sz="quarter" idx="5"/>
          </p:nvPr>
        </p:nvSpPr>
        <p:spPr/>
        <p:txBody>
          <a:bodyPr/>
          <a:lstStyle/>
          <a:p>
            <a:fld id="{CA99C770-4B49-4953-94C9-DB8C320751DE}" type="slidenum">
              <a:rPr lang="en-US" smtClean="0"/>
              <a:t>104</a:t>
            </a:fld>
            <a:endParaRPr lang="en-US" dirty="0"/>
          </a:p>
        </p:txBody>
      </p:sp>
    </p:spTree>
    <p:extLst>
      <p:ext uri="{BB962C8B-B14F-4D97-AF65-F5344CB8AC3E}">
        <p14:creationId xmlns:p14="http://schemas.microsoft.com/office/powerpoint/2010/main" val="217063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&gt;&gt;Manual Section 1.1 Tour of </a:t>
            </a:r>
            <a:r>
              <a:rPr lang="en-US" dirty="0" err="1"/>
              <a:t>ModusToolbox</a:t>
            </a:r>
            <a:r>
              <a:rPr lang="en-US" dirty="0"/>
              <a:t> IDE</a:t>
            </a:r>
          </a:p>
          <a:p>
            <a:r>
              <a:rPr lang="en-US" dirty="0"/>
              <a:t>Take-Away: Modus is much more than the capabilities we’ll be showing today</a:t>
            </a:r>
          </a:p>
          <a:p>
            <a:r>
              <a:rPr lang="en-US" dirty="0"/>
              <a:t>Reference Section 1 Introduction from </a:t>
            </a:r>
            <a:r>
              <a:rPr lang="en-US" dirty="0" err="1"/>
              <a:t>ModusToolbox</a:t>
            </a:r>
            <a:r>
              <a:rPr lang="en-US" dirty="0"/>
              <a:t> IDE User Guide Rev *A</a:t>
            </a:r>
          </a:p>
        </p:txBody>
      </p:sp>
      <p:sp>
        <p:nvSpPr>
          <p:cNvPr id="4" name="Slide Number Placeholder 3"/>
          <p:cNvSpPr>
            <a:spLocks noGrp="1"/>
          </p:cNvSpPr>
          <p:nvPr>
            <p:ph type="sldNum" sz="quarter" idx="10"/>
          </p:nvPr>
        </p:nvSpPr>
        <p:spPr/>
        <p:txBody>
          <a:bodyPr/>
          <a:lstStyle/>
          <a:p>
            <a:fld id="{CA99C770-4B49-4953-94C9-DB8C320751DE}" type="slidenum">
              <a:rPr lang="en-US" smtClean="0"/>
              <a:t>7</a:t>
            </a:fld>
            <a:endParaRPr lang="en-US" dirty="0"/>
          </a:p>
        </p:txBody>
      </p:sp>
    </p:spTree>
    <p:extLst>
      <p:ext uri="{BB962C8B-B14F-4D97-AF65-F5344CB8AC3E}">
        <p14:creationId xmlns:p14="http://schemas.microsoft.com/office/powerpoint/2010/main" val="32336520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4.5.3 Mesh App for Android</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105</a:t>
            </a:fld>
            <a:endParaRPr lang="en-US" dirty="0"/>
          </a:p>
        </p:txBody>
      </p:sp>
    </p:spTree>
    <p:extLst>
      <p:ext uri="{BB962C8B-B14F-4D97-AF65-F5344CB8AC3E}">
        <p14:creationId xmlns:p14="http://schemas.microsoft.com/office/powerpoint/2010/main" val="3045599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106</a:t>
            </a:fld>
            <a:endParaRPr lang="en-US" dirty="0"/>
          </a:p>
        </p:txBody>
      </p:sp>
    </p:spTree>
    <p:extLst>
      <p:ext uri="{BB962C8B-B14F-4D97-AF65-F5344CB8AC3E}">
        <p14:creationId xmlns:p14="http://schemas.microsoft.com/office/powerpoint/2010/main" val="7434615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107</a:t>
            </a:fld>
            <a:endParaRPr lang="en-US" dirty="0"/>
          </a:p>
        </p:txBody>
      </p:sp>
    </p:spTree>
    <p:extLst>
      <p:ext uri="{BB962C8B-B14F-4D97-AF65-F5344CB8AC3E}">
        <p14:creationId xmlns:p14="http://schemas.microsoft.com/office/powerpoint/2010/main" val="4429438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108</a:t>
            </a:fld>
            <a:endParaRPr lang="en-US" dirty="0"/>
          </a:p>
        </p:txBody>
      </p:sp>
    </p:spTree>
    <p:extLst>
      <p:ext uri="{BB962C8B-B14F-4D97-AF65-F5344CB8AC3E}">
        <p14:creationId xmlns:p14="http://schemas.microsoft.com/office/powerpoint/2010/main" val="32910583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109</a:t>
            </a:fld>
            <a:endParaRPr lang="en-US" dirty="0"/>
          </a:p>
        </p:txBody>
      </p:sp>
    </p:spTree>
    <p:extLst>
      <p:ext uri="{BB962C8B-B14F-4D97-AF65-F5344CB8AC3E}">
        <p14:creationId xmlns:p14="http://schemas.microsoft.com/office/powerpoint/2010/main" val="36979869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110</a:t>
            </a:fld>
            <a:endParaRPr lang="en-US" dirty="0"/>
          </a:p>
        </p:txBody>
      </p:sp>
    </p:spTree>
    <p:extLst>
      <p:ext uri="{BB962C8B-B14F-4D97-AF65-F5344CB8AC3E}">
        <p14:creationId xmlns:p14="http://schemas.microsoft.com/office/powerpoint/2010/main" val="39218020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111</a:t>
            </a:fld>
            <a:endParaRPr lang="en-US" dirty="0"/>
          </a:p>
        </p:txBody>
      </p:sp>
    </p:spTree>
    <p:extLst>
      <p:ext uri="{BB962C8B-B14F-4D97-AF65-F5344CB8AC3E}">
        <p14:creationId xmlns:p14="http://schemas.microsoft.com/office/powerpoint/2010/main" val="1038526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112</a:t>
            </a:fld>
            <a:endParaRPr lang="en-US" dirty="0"/>
          </a:p>
        </p:txBody>
      </p:sp>
    </p:spTree>
    <p:extLst>
      <p:ext uri="{BB962C8B-B14F-4D97-AF65-F5344CB8AC3E}">
        <p14:creationId xmlns:p14="http://schemas.microsoft.com/office/powerpoint/2010/main" val="9718592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113</a:t>
            </a:fld>
            <a:endParaRPr lang="en-US" dirty="0"/>
          </a:p>
        </p:txBody>
      </p:sp>
    </p:spTree>
    <p:extLst>
      <p:ext uri="{BB962C8B-B14F-4D97-AF65-F5344CB8AC3E}">
        <p14:creationId xmlns:p14="http://schemas.microsoft.com/office/powerpoint/2010/main" val="25256210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114</a:t>
            </a:fld>
            <a:endParaRPr lang="en-US" dirty="0"/>
          </a:p>
        </p:txBody>
      </p:sp>
    </p:spTree>
    <p:extLst>
      <p:ext uri="{BB962C8B-B14F-4D97-AF65-F5344CB8AC3E}">
        <p14:creationId xmlns:p14="http://schemas.microsoft.com/office/powerpoint/2010/main" val="2482271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1.1.1 First Look</a:t>
            </a:r>
          </a:p>
          <a:p>
            <a:r>
              <a:rPr lang="en-US" dirty="0"/>
              <a:t>Take-Aways: Workspace location is flexible. Welcome screen give quick overview.</a:t>
            </a:r>
          </a:p>
        </p:txBody>
      </p:sp>
      <p:sp>
        <p:nvSpPr>
          <p:cNvPr id="4" name="Slide Number Placeholder 3"/>
          <p:cNvSpPr>
            <a:spLocks noGrp="1"/>
          </p:cNvSpPr>
          <p:nvPr>
            <p:ph type="sldNum" sz="quarter" idx="5"/>
          </p:nvPr>
        </p:nvSpPr>
        <p:spPr/>
        <p:txBody>
          <a:bodyPr/>
          <a:lstStyle/>
          <a:p>
            <a:fld id="{CA99C770-4B49-4953-94C9-DB8C320751DE}" type="slidenum">
              <a:rPr lang="en-US" smtClean="0"/>
              <a:t>12</a:t>
            </a:fld>
            <a:endParaRPr lang="en-US" dirty="0"/>
          </a:p>
        </p:txBody>
      </p:sp>
    </p:spTree>
    <p:extLst>
      <p:ext uri="{BB962C8B-B14F-4D97-AF65-F5344CB8AC3E}">
        <p14:creationId xmlns:p14="http://schemas.microsoft.com/office/powerpoint/2010/main" val="5319250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115</a:t>
            </a:fld>
            <a:endParaRPr lang="en-US" dirty="0"/>
          </a:p>
        </p:txBody>
      </p:sp>
    </p:spTree>
    <p:extLst>
      <p:ext uri="{BB962C8B-B14F-4D97-AF65-F5344CB8AC3E}">
        <p14:creationId xmlns:p14="http://schemas.microsoft.com/office/powerpoint/2010/main" val="21979596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4.x</a:t>
            </a:r>
          </a:p>
        </p:txBody>
      </p:sp>
      <p:sp>
        <p:nvSpPr>
          <p:cNvPr id="4" name="Slide Number Placeholder 3"/>
          <p:cNvSpPr>
            <a:spLocks noGrp="1"/>
          </p:cNvSpPr>
          <p:nvPr>
            <p:ph type="sldNum" sz="quarter" idx="5"/>
          </p:nvPr>
        </p:nvSpPr>
        <p:spPr/>
        <p:txBody>
          <a:bodyPr/>
          <a:lstStyle/>
          <a:p>
            <a:fld id="{CA99C770-4B49-4953-94C9-DB8C320751DE}" type="slidenum">
              <a:rPr lang="en-US" smtClean="0"/>
              <a:t>116</a:t>
            </a:fld>
            <a:endParaRPr lang="en-US" dirty="0"/>
          </a:p>
        </p:txBody>
      </p:sp>
    </p:spTree>
    <p:extLst>
      <p:ext uri="{BB962C8B-B14F-4D97-AF65-F5344CB8AC3E}">
        <p14:creationId xmlns:p14="http://schemas.microsoft.com/office/powerpoint/2010/main" val="10653050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Aligns with BMD-05-Revxx-Mesh-Details.docx</a:t>
            </a:r>
          </a:p>
          <a:p>
            <a:r>
              <a:rPr lang="en-US" dirty="0"/>
              <a:t>Aligns with portion of WBT101-07B-Mesh-Details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27B9AB75-D001-45A3-BBE0-4F524B674A79}" type="slidenum">
              <a:rPr lang="en-US" smtClean="0"/>
              <a:t>118</a:t>
            </a:fld>
            <a:endParaRPr lang="en-US" dirty="0"/>
          </a:p>
        </p:txBody>
      </p:sp>
    </p:spTree>
    <p:extLst>
      <p:ext uri="{BB962C8B-B14F-4D97-AF65-F5344CB8AC3E}">
        <p14:creationId xmlns:p14="http://schemas.microsoft.com/office/powerpoint/2010/main" val="24292463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5.1 Protocol Details</a:t>
            </a:r>
          </a:p>
        </p:txBody>
      </p:sp>
      <p:sp>
        <p:nvSpPr>
          <p:cNvPr id="4" name="Slide Number Placeholder 3"/>
          <p:cNvSpPr>
            <a:spLocks noGrp="1"/>
          </p:cNvSpPr>
          <p:nvPr>
            <p:ph type="sldNum" sz="quarter" idx="5"/>
          </p:nvPr>
        </p:nvSpPr>
        <p:spPr/>
        <p:txBody>
          <a:bodyPr/>
          <a:lstStyle/>
          <a:p>
            <a:fld id="{CA99C770-4B49-4953-94C9-DB8C320751DE}" type="slidenum">
              <a:rPr lang="en-US" smtClean="0"/>
              <a:t>120</a:t>
            </a:fld>
            <a:endParaRPr lang="en-US" dirty="0"/>
          </a:p>
        </p:txBody>
      </p:sp>
    </p:spTree>
    <p:extLst>
      <p:ext uri="{BB962C8B-B14F-4D97-AF65-F5344CB8AC3E}">
        <p14:creationId xmlns:p14="http://schemas.microsoft.com/office/powerpoint/2010/main" val="23070690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5.1 Protocol Details</a:t>
            </a:r>
          </a:p>
          <a:p>
            <a:endParaRPr lang="en-US" dirty="0"/>
          </a:p>
          <a:p>
            <a:r>
              <a:rPr lang="en-US" dirty="0"/>
              <a:t>Ceiling fan image from </a:t>
            </a:r>
            <a:r>
              <a:rPr lang="en-US" dirty="0">
                <a:hlinkClick r:id="rId3"/>
              </a:rPr>
              <a:t>http://www.neiltortorella.com/ceiling-fan-bulb/superb-ceiling-fan-bulb-7-images-of-ceiling-fans-with-light-bulbs/</a:t>
            </a:r>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121</a:t>
            </a:fld>
            <a:endParaRPr lang="en-US" dirty="0"/>
          </a:p>
        </p:txBody>
      </p:sp>
    </p:spTree>
    <p:extLst>
      <p:ext uri="{BB962C8B-B14F-4D97-AF65-F5344CB8AC3E}">
        <p14:creationId xmlns:p14="http://schemas.microsoft.com/office/powerpoint/2010/main" val="14358017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5.1 Protocol Details</a:t>
            </a:r>
          </a:p>
          <a:p>
            <a:endParaRPr lang="en-US" dirty="0"/>
          </a:p>
          <a:p>
            <a:r>
              <a:rPr lang="en-US" dirty="0"/>
              <a:t>Car seat position image from YouTube </a:t>
            </a:r>
            <a:r>
              <a:rPr lang="en-US" dirty="0">
                <a:hlinkClick r:id="rId3"/>
              </a:rPr>
              <a:t>https://www.youtube.com/watch?v=zwF1uR50K7o</a:t>
            </a:r>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122</a:t>
            </a:fld>
            <a:endParaRPr lang="en-US" dirty="0"/>
          </a:p>
        </p:txBody>
      </p:sp>
    </p:spTree>
    <p:extLst>
      <p:ext uri="{BB962C8B-B14F-4D97-AF65-F5344CB8AC3E}">
        <p14:creationId xmlns:p14="http://schemas.microsoft.com/office/powerpoint/2010/main" val="13810566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5.1 Protocol Details</a:t>
            </a:r>
          </a:p>
        </p:txBody>
      </p:sp>
      <p:sp>
        <p:nvSpPr>
          <p:cNvPr id="4" name="Slide Number Placeholder 3"/>
          <p:cNvSpPr>
            <a:spLocks noGrp="1"/>
          </p:cNvSpPr>
          <p:nvPr>
            <p:ph type="sldNum" sz="quarter" idx="5"/>
          </p:nvPr>
        </p:nvSpPr>
        <p:spPr/>
        <p:txBody>
          <a:bodyPr/>
          <a:lstStyle/>
          <a:p>
            <a:fld id="{CA99C770-4B49-4953-94C9-DB8C320751DE}" type="slidenum">
              <a:rPr lang="en-US" smtClean="0"/>
              <a:t>123</a:t>
            </a:fld>
            <a:endParaRPr lang="en-US" dirty="0"/>
          </a:p>
        </p:txBody>
      </p:sp>
    </p:spTree>
    <p:extLst>
      <p:ext uri="{BB962C8B-B14F-4D97-AF65-F5344CB8AC3E}">
        <p14:creationId xmlns:p14="http://schemas.microsoft.com/office/powerpoint/2010/main" val="38915815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5.1 Protocol Details</a:t>
            </a:r>
          </a:p>
        </p:txBody>
      </p:sp>
      <p:sp>
        <p:nvSpPr>
          <p:cNvPr id="4" name="Slide Number Placeholder 3"/>
          <p:cNvSpPr>
            <a:spLocks noGrp="1"/>
          </p:cNvSpPr>
          <p:nvPr>
            <p:ph type="sldNum" sz="quarter" idx="5"/>
          </p:nvPr>
        </p:nvSpPr>
        <p:spPr/>
        <p:txBody>
          <a:bodyPr/>
          <a:lstStyle/>
          <a:p>
            <a:fld id="{CA99C770-4B49-4953-94C9-DB8C320751DE}" type="slidenum">
              <a:rPr lang="en-US" smtClean="0"/>
              <a:t>124</a:t>
            </a:fld>
            <a:endParaRPr lang="en-US" dirty="0"/>
          </a:p>
        </p:txBody>
      </p:sp>
    </p:spTree>
    <p:extLst>
      <p:ext uri="{BB962C8B-B14F-4D97-AF65-F5344CB8AC3E}">
        <p14:creationId xmlns:p14="http://schemas.microsoft.com/office/powerpoint/2010/main" val="2079519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5.1 Protocol Details</a:t>
            </a:r>
          </a:p>
        </p:txBody>
      </p:sp>
      <p:sp>
        <p:nvSpPr>
          <p:cNvPr id="4" name="Slide Number Placeholder 3"/>
          <p:cNvSpPr>
            <a:spLocks noGrp="1"/>
          </p:cNvSpPr>
          <p:nvPr>
            <p:ph type="sldNum" sz="quarter" idx="5"/>
          </p:nvPr>
        </p:nvSpPr>
        <p:spPr/>
        <p:txBody>
          <a:bodyPr/>
          <a:lstStyle/>
          <a:p>
            <a:fld id="{CA99C770-4B49-4953-94C9-DB8C320751DE}" type="slidenum">
              <a:rPr lang="en-US" smtClean="0"/>
              <a:t>125</a:t>
            </a:fld>
            <a:endParaRPr lang="en-US" dirty="0"/>
          </a:p>
        </p:txBody>
      </p:sp>
    </p:spTree>
    <p:extLst>
      <p:ext uri="{BB962C8B-B14F-4D97-AF65-F5344CB8AC3E}">
        <p14:creationId xmlns:p14="http://schemas.microsoft.com/office/powerpoint/2010/main" val="674019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5.1 Protocol Details</a:t>
            </a:r>
          </a:p>
        </p:txBody>
      </p:sp>
      <p:sp>
        <p:nvSpPr>
          <p:cNvPr id="4" name="Slide Number Placeholder 3"/>
          <p:cNvSpPr>
            <a:spLocks noGrp="1"/>
          </p:cNvSpPr>
          <p:nvPr>
            <p:ph type="sldNum" sz="quarter" idx="5"/>
          </p:nvPr>
        </p:nvSpPr>
        <p:spPr/>
        <p:txBody>
          <a:bodyPr/>
          <a:lstStyle/>
          <a:p>
            <a:fld id="{CA99C770-4B49-4953-94C9-DB8C320751DE}" type="slidenum">
              <a:rPr lang="en-US" smtClean="0"/>
              <a:t>126</a:t>
            </a:fld>
            <a:endParaRPr lang="en-US" dirty="0"/>
          </a:p>
        </p:txBody>
      </p:sp>
    </p:spTree>
    <p:extLst>
      <p:ext uri="{BB962C8B-B14F-4D97-AF65-F5344CB8AC3E}">
        <p14:creationId xmlns:p14="http://schemas.microsoft.com/office/powerpoint/2010/main" val="1616997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1.1.1 First Look</a:t>
            </a:r>
          </a:p>
          <a:p>
            <a:r>
              <a:rPr lang="en-US" dirty="0"/>
              <a:t>Reference Section 4. IDE Description from Modus Toolbox IDE User Guide Rev *A</a:t>
            </a:r>
          </a:p>
          <a:p>
            <a:r>
              <a:rPr lang="en-US" dirty="0"/>
              <a:t>Take-Aways: </a:t>
            </a:r>
            <a:r>
              <a:rPr lang="en-US" dirty="0" err="1"/>
              <a:t>ModusToolbox</a:t>
            </a:r>
            <a:r>
              <a:rPr lang="en-US" dirty="0"/>
              <a:t> modeled after Eclipse. Quick Panel adds links to documentation and Cypress Custom Features such as Device Configurator</a:t>
            </a:r>
          </a:p>
        </p:txBody>
      </p:sp>
      <p:sp>
        <p:nvSpPr>
          <p:cNvPr id="4" name="Slide Number Placeholder 3"/>
          <p:cNvSpPr>
            <a:spLocks noGrp="1"/>
          </p:cNvSpPr>
          <p:nvPr>
            <p:ph type="sldNum" sz="quarter" idx="5"/>
          </p:nvPr>
        </p:nvSpPr>
        <p:spPr/>
        <p:txBody>
          <a:bodyPr/>
          <a:lstStyle/>
          <a:p>
            <a:fld id="{CA99C770-4B49-4953-94C9-DB8C320751DE}" type="slidenum">
              <a:rPr lang="en-US" smtClean="0"/>
              <a:t>13</a:t>
            </a:fld>
            <a:endParaRPr lang="en-US" dirty="0"/>
          </a:p>
        </p:txBody>
      </p:sp>
    </p:spTree>
    <p:extLst>
      <p:ext uri="{BB962C8B-B14F-4D97-AF65-F5344CB8AC3E}">
        <p14:creationId xmlns:p14="http://schemas.microsoft.com/office/powerpoint/2010/main" val="20024045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5.1 Protocol Details</a:t>
            </a:r>
          </a:p>
        </p:txBody>
      </p:sp>
      <p:sp>
        <p:nvSpPr>
          <p:cNvPr id="4" name="Slide Number Placeholder 3"/>
          <p:cNvSpPr>
            <a:spLocks noGrp="1"/>
          </p:cNvSpPr>
          <p:nvPr>
            <p:ph type="sldNum" sz="quarter" idx="5"/>
          </p:nvPr>
        </p:nvSpPr>
        <p:spPr/>
        <p:txBody>
          <a:bodyPr/>
          <a:lstStyle/>
          <a:p>
            <a:fld id="{CA99C770-4B49-4953-94C9-DB8C320751DE}" type="slidenum">
              <a:rPr lang="en-US" smtClean="0"/>
              <a:t>127</a:t>
            </a:fld>
            <a:endParaRPr lang="en-US" dirty="0"/>
          </a:p>
        </p:txBody>
      </p:sp>
    </p:spTree>
    <p:extLst>
      <p:ext uri="{BB962C8B-B14F-4D97-AF65-F5344CB8AC3E}">
        <p14:creationId xmlns:p14="http://schemas.microsoft.com/office/powerpoint/2010/main" val="4446513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Image of Light Switch from </a:t>
            </a:r>
            <a:r>
              <a:rPr lang="en-US" dirty="0">
                <a:hlinkClick r:id="rId3"/>
              </a:rPr>
              <a:t>http://clipartmag.com/switch-drawing#switch-drawing-36.jpg</a:t>
            </a:r>
            <a:endParaRPr lang="en-US" dirty="0"/>
          </a:p>
          <a:p>
            <a:r>
              <a:rPr lang="en-US" dirty="0"/>
              <a:t>Image of Light Bulb from icons in PowerPoint</a:t>
            </a:r>
          </a:p>
        </p:txBody>
      </p:sp>
      <p:sp>
        <p:nvSpPr>
          <p:cNvPr id="4" name="Slide Number Placeholder 3"/>
          <p:cNvSpPr>
            <a:spLocks noGrp="1"/>
          </p:cNvSpPr>
          <p:nvPr>
            <p:ph type="sldNum" sz="quarter" idx="5"/>
          </p:nvPr>
        </p:nvSpPr>
        <p:spPr/>
        <p:txBody>
          <a:bodyPr/>
          <a:lstStyle/>
          <a:p>
            <a:fld id="{CA99C770-4B49-4953-94C9-DB8C320751DE}" type="slidenum">
              <a:rPr lang="en-US" smtClean="0"/>
              <a:t>129</a:t>
            </a:fld>
            <a:endParaRPr lang="en-US" dirty="0"/>
          </a:p>
        </p:txBody>
      </p:sp>
    </p:spTree>
    <p:extLst>
      <p:ext uri="{BB962C8B-B14F-4D97-AF65-F5344CB8AC3E}">
        <p14:creationId xmlns:p14="http://schemas.microsoft.com/office/powerpoint/2010/main" val="3057319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132</a:t>
            </a:fld>
            <a:endParaRPr lang="en-US" dirty="0"/>
          </a:p>
        </p:txBody>
      </p:sp>
    </p:spTree>
    <p:extLst>
      <p:ext uri="{BB962C8B-B14F-4D97-AF65-F5344CB8AC3E}">
        <p14:creationId xmlns:p14="http://schemas.microsoft.com/office/powerpoint/2010/main" val="21873183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7B.1</a:t>
            </a:r>
          </a:p>
        </p:txBody>
      </p:sp>
      <p:sp>
        <p:nvSpPr>
          <p:cNvPr id="4" name="Slide Number Placeholder 3"/>
          <p:cNvSpPr>
            <a:spLocks noGrp="1"/>
          </p:cNvSpPr>
          <p:nvPr>
            <p:ph type="sldNum" sz="quarter" idx="5"/>
          </p:nvPr>
        </p:nvSpPr>
        <p:spPr/>
        <p:txBody>
          <a:bodyPr/>
          <a:lstStyle/>
          <a:p>
            <a:fld id="{CA99C770-4B49-4953-94C9-DB8C320751DE}" type="slidenum">
              <a:rPr lang="en-US" smtClean="0"/>
              <a:t>133</a:t>
            </a:fld>
            <a:endParaRPr lang="en-US" dirty="0"/>
          </a:p>
        </p:txBody>
      </p:sp>
    </p:spTree>
    <p:extLst>
      <p:ext uri="{BB962C8B-B14F-4D97-AF65-F5344CB8AC3E}">
        <p14:creationId xmlns:p14="http://schemas.microsoft.com/office/powerpoint/2010/main" val="37850421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7B.1 continued</a:t>
            </a:r>
          </a:p>
        </p:txBody>
      </p:sp>
      <p:sp>
        <p:nvSpPr>
          <p:cNvPr id="4" name="Slide Number Placeholder 3"/>
          <p:cNvSpPr>
            <a:spLocks noGrp="1"/>
          </p:cNvSpPr>
          <p:nvPr>
            <p:ph type="sldNum" sz="quarter" idx="5"/>
          </p:nvPr>
        </p:nvSpPr>
        <p:spPr/>
        <p:txBody>
          <a:bodyPr/>
          <a:lstStyle/>
          <a:p>
            <a:fld id="{CA99C770-4B49-4953-94C9-DB8C320751DE}" type="slidenum">
              <a:rPr lang="en-US" smtClean="0"/>
              <a:t>134</a:t>
            </a:fld>
            <a:endParaRPr lang="en-US" dirty="0"/>
          </a:p>
        </p:txBody>
      </p:sp>
    </p:spTree>
    <p:extLst>
      <p:ext uri="{BB962C8B-B14F-4D97-AF65-F5344CB8AC3E}">
        <p14:creationId xmlns:p14="http://schemas.microsoft.com/office/powerpoint/2010/main" val="36709509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7B.1 continued</a:t>
            </a:r>
          </a:p>
          <a:p>
            <a:r>
              <a:rPr lang="en-US" dirty="0"/>
              <a:t>Add note: This may look</a:t>
            </a:r>
          </a:p>
          <a:p>
            <a:r>
              <a:rPr lang="en-US" dirty="0"/>
              <a:t>Different for 3 Element Project</a:t>
            </a:r>
          </a:p>
          <a:p>
            <a:r>
              <a:rPr lang="en-US" dirty="0"/>
              <a:t>Each person will have only </a:t>
            </a:r>
          </a:p>
          <a:p>
            <a:r>
              <a:rPr lang="en-US" dirty="0"/>
              <a:t>one, maybe two CYBT-213043 bds </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135</a:t>
            </a:fld>
            <a:endParaRPr lang="en-US" dirty="0"/>
          </a:p>
        </p:txBody>
      </p:sp>
    </p:spTree>
    <p:extLst>
      <p:ext uri="{BB962C8B-B14F-4D97-AF65-F5344CB8AC3E}">
        <p14:creationId xmlns:p14="http://schemas.microsoft.com/office/powerpoint/2010/main" val="4481007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7B.1 continued</a:t>
            </a:r>
          </a:p>
        </p:txBody>
      </p:sp>
      <p:sp>
        <p:nvSpPr>
          <p:cNvPr id="4" name="Slide Number Placeholder 3"/>
          <p:cNvSpPr>
            <a:spLocks noGrp="1"/>
          </p:cNvSpPr>
          <p:nvPr>
            <p:ph type="sldNum" sz="quarter" idx="5"/>
          </p:nvPr>
        </p:nvSpPr>
        <p:spPr/>
        <p:txBody>
          <a:bodyPr/>
          <a:lstStyle/>
          <a:p>
            <a:fld id="{CA99C770-4B49-4953-94C9-DB8C320751DE}" type="slidenum">
              <a:rPr lang="en-US" smtClean="0"/>
              <a:t>136</a:t>
            </a:fld>
            <a:endParaRPr lang="en-US" dirty="0"/>
          </a:p>
        </p:txBody>
      </p:sp>
    </p:spTree>
    <p:extLst>
      <p:ext uri="{BB962C8B-B14F-4D97-AF65-F5344CB8AC3E}">
        <p14:creationId xmlns:p14="http://schemas.microsoft.com/office/powerpoint/2010/main" val="34932603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7B.1 continued</a:t>
            </a:r>
          </a:p>
        </p:txBody>
      </p:sp>
      <p:sp>
        <p:nvSpPr>
          <p:cNvPr id="4" name="Slide Number Placeholder 3"/>
          <p:cNvSpPr>
            <a:spLocks noGrp="1"/>
          </p:cNvSpPr>
          <p:nvPr>
            <p:ph type="sldNum" sz="quarter" idx="5"/>
          </p:nvPr>
        </p:nvSpPr>
        <p:spPr/>
        <p:txBody>
          <a:bodyPr/>
          <a:lstStyle/>
          <a:p>
            <a:fld id="{CA99C770-4B49-4953-94C9-DB8C320751DE}" type="slidenum">
              <a:rPr lang="en-US" smtClean="0"/>
              <a:t>137</a:t>
            </a:fld>
            <a:endParaRPr lang="en-US" dirty="0"/>
          </a:p>
        </p:txBody>
      </p:sp>
    </p:spTree>
    <p:extLst>
      <p:ext uri="{BB962C8B-B14F-4D97-AF65-F5344CB8AC3E}">
        <p14:creationId xmlns:p14="http://schemas.microsoft.com/office/powerpoint/2010/main" val="22034194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7B.1 continued</a:t>
            </a:r>
          </a:p>
        </p:txBody>
      </p:sp>
      <p:sp>
        <p:nvSpPr>
          <p:cNvPr id="4" name="Slide Number Placeholder 3"/>
          <p:cNvSpPr>
            <a:spLocks noGrp="1"/>
          </p:cNvSpPr>
          <p:nvPr>
            <p:ph type="sldNum" sz="quarter" idx="5"/>
          </p:nvPr>
        </p:nvSpPr>
        <p:spPr/>
        <p:txBody>
          <a:bodyPr/>
          <a:lstStyle/>
          <a:p>
            <a:fld id="{CA99C770-4B49-4953-94C9-DB8C320751DE}" type="slidenum">
              <a:rPr lang="en-US" smtClean="0"/>
              <a:t>138</a:t>
            </a:fld>
            <a:endParaRPr lang="en-US" dirty="0"/>
          </a:p>
        </p:txBody>
      </p:sp>
    </p:spTree>
    <p:extLst>
      <p:ext uri="{BB962C8B-B14F-4D97-AF65-F5344CB8AC3E}">
        <p14:creationId xmlns:p14="http://schemas.microsoft.com/office/powerpoint/2010/main" val="10836319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7B.1 continued</a:t>
            </a:r>
          </a:p>
        </p:txBody>
      </p:sp>
      <p:sp>
        <p:nvSpPr>
          <p:cNvPr id="4" name="Slide Number Placeholder 3"/>
          <p:cNvSpPr>
            <a:spLocks noGrp="1"/>
          </p:cNvSpPr>
          <p:nvPr>
            <p:ph type="sldNum" sz="quarter" idx="5"/>
          </p:nvPr>
        </p:nvSpPr>
        <p:spPr/>
        <p:txBody>
          <a:bodyPr/>
          <a:lstStyle/>
          <a:p>
            <a:fld id="{CA99C770-4B49-4953-94C9-DB8C320751DE}" type="slidenum">
              <a:rPr lang="en-US" smtClean="0"/>
              <a:t>139</a:t>
            </a:fld>
            <a:endParaRPr lang="en-US" dirty="0"/>
          </a:p>
        </p:txBody>
      </p:sp>
    </p:spTree>
    <p:extLst>
      <p:ext uri="{BB962C8B-B14F-4D97-AF65-F5344CB8AC3E}">
        <p14:creationId xmlns:p14="http://schemas.microsoft.com/office/powerpoint/2010/main" val="4217241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6.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3" y="782389"/>
            <a:ext cx="12191999" cy="4788563"/>
          </a:xfrm>
          <a:prstGeom prst="rect">
            <a:avLst/>
          </a:prstGeom>
        </p:spPr>
      </p:pic>
      <p:sp>
        <p:nvSpPr>
          <p:cNvPr id="9" name="Rectangle 8"/>
          <p:cNvSpPr/>
          <p:nvPr userDrawn="1"/>
        </p:nvSpPr>
        <p:spPr>
          <a:xfrm>
            <a:off x="1" y="4786435"/>
            <a:ext cx="12192000" cy="784516"/>
          </a:xfrm>
          <a:prstGeom prst="rect">
            <a:avLst/>
          </a:prstGeom>
          <a:solidFill>
            <a:schemeClr val="bg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2" name="Text Placeholder 32"/>
          <p:cNvSpPr txBox="1">
            <a:spLocks/>
          </p:cNvSpPr>
          <p:nvPr userDrawn="1"/>
        </p:nvSpPr>
        <p:spPr>
          <a:xfrm>
            <a:off x="1128933" y="4851003"/>
            <a:ext cx="8037687" cy="541864"/>
          </a:xfrm>
          <a:prstGeom prst="rect">
            <a:avLst/>
          </a:prstGeom>
        </p:spPr>
        <p:txBody>
          <a:bodyPr lIns="121835" tIns="60917" rIns="121835" bIns="60917">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baseline="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067" spc="0" dirty="0">
              <a:solidFill>
                <a:srgbClr val="E7E6E6">
                  <a:lumMod val="25000"/>
                </a:srgbClr>
              </a:solidFill>
            </a:endParaRPr>
          </a:p>
        </p:txBody>
      </p:sp>
      <p:sp>
        <p:nvSpPr>
          <p:cNvPr id="11" name="Text Placeholder 7"/>
          <p:cNvSpPr>
            <a:spLocks noGrp="1"/>
          </p:cNvSpPr>
          <p:nvPr>
            <p:ph type="body" sz="quarter" idx="11" hasCustomPrompt="1"/>
          </p:nvPr>
        </p:nvSpPr>
        <p:spPr>
          <a:xfrm>
            <a:off x="391128" y="4976153"/>
            <a:ext cx="6626360" cy="556019"/>
          </a:xfrm>
          <a:prstGeom prst="rect">
            <a:avLst/>
          </a:prstGeom>
        </p:spPr>
        <p:txBody>
          <a:bodyPr>
            <a:noAutofit/>
          </a:bodyPr>
          <a:lstStyle>
            <a:lvl1pPr marL="0" indent="0" algn="l">
              <a:spcBef>
                <a:spcPts val="400"/>
              </a:spcBef>
              <a:buFont typeface="Arial" panose="020B0604020202020204" pitchFamily="34" charset="0"/>
              <a:buNone/>
              <a:defRPr sz="1200" b="1" spc="300" baseline="0">
                <a:solidFill>
                  <a:schemeClr val="accent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Creator Name</a:t>
            </a:r>
          </a:p>
          <a:p>
            <a:pPr lvl="0"/>
            <a:r>
              <a:rPr lang="en-US" dirty="0"/>
              <a:t>Date</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01909" y="6197827"/>
            <a:ext cx="2019595" cy="379684"/>
          </a:xfrm>
          <a:prstGeom prst="rect">
            <a:avLst/>
          </a:prstGeom>
        </p:spPr>
      </p:pic>
      <p:sp>
        <p:nvSpPr>
          <p:cNvPr id="22" name="Rectangle 21"/>
          <p:cNvSpPr/>
          <p:nvPr userDrawn="1"/>
        </p:nvSpPr>
        <p:spPr>
          <a:xfrm>
            <a:off x="45" y="782430"/>
            <a:ext cx="12191999" cy="4004047"/>
          </a:xfrm>
          <a:prstGeom prst="rect">
            <a:avLst/>
          </a:prstGeom>
          <a:gradFill flip="none" rotWithShape="1">
            <a:gsLst>
              <a:gs pos="0">
                <a:schemeClr val="tx1">
                  <a:alpha val="80000"/>
                </a:schemeClr>
              </a:gs>
              <a:gs pos="100000">
                <a:schemeClr val="tx1">
                  <a:alpha val="40000"/>
                </a:schemeClr>
              </a:gs>
            </a:gsLst>
            <a:lin ang="0" scaled="0"/>
            <a:tileRect/>
          </a:gradFill>
          <a:ln/>
        </p:spPr>
        <p:style>
          <a:lnRef idx="1">
            <a:schemeClr val="accent6"/>
          </a:lnRef>
          <a:fillRef idx="3">
            <a:schemeClr val="accent6"/>
          </a:fillRef>
          <a:effectRef idx="2">
            <a:schemeClr val="accent6"/>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23" name="Text Placeholder 7"/>
          <p:cNvSpPr>
            <a:spLocks noGrp="1"/>
          </p:cNvSpPr>
          <p:nvPr>
            <p:ph type="body" sz="quarter" idx="10" hasCustomPrompt="1"/>
          </p:nvPr>
        </p:nvSpPr>
        <p:spPr>
          <a:xfrm>
            <a:off x="394408" y="3243115"/>
            <a:ext cx="10346744" cy="1387919"/>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Title Slide Option 1</a:t>
            </a:r>
          </a:p>
          <a:p>
            <a:r>
              <a:rPr lang="en-US" dirty="0"/>
              <a:t>Screen Friendly</a:t>
            </a:r>
          </a:p>
          <a:p>
            <a:endParaRPr lang="en-US" dirty="0"/>
          </a:p>
        </p:txBody>
      </p:sp>
      <p:sp>
        <p:nvSpPr>
          <p:cNvPr id="24" name="Rectangle 23"/>
          <p:cNvSpPr/>
          <p:nvPr userDrawn="1"/>
        </p:nvSpPr>
        <p:spPr>
          <a:xfrm>
            <a:off x="-3984" y="3168348"/>
            <a:ext cx="191915" cy="75027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8029" y="6193121"/>
            <a:ext cx="3542409" cy="380115"/>
          </a:xfrm>
          <a:prstGeom prst="rect">
            <a:avLst/>
          </a:prstGeom>
        </p:spPr>
      </p:pic>
    </p:spTree>
    <p:extLst>
      <p:ext uri="{BB962C8B-B14F-4D97-AF65-F5344CB8AC3E}">
        <p14:creationId xmlns:p14="http://schemas.microsoft.com/office/powerpoint/2010/main" val="3090367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alf Page w/ Hdr">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3" y="3"/>
            <a:ext cx="12191999" cy="3376612"/>
          </a:xfrm>
          <a:prstGeom prst="rect">
            <a:avLst/>
          </a:prstGeom>
        </p:spPr>
      </p:pic>
      <p:sp>
        <p:nvSpPr>
          <p:cNvPr id="3" name="Picture Placeholder 2"/>
          <p:cNvSpPr>
            <a:spLocks noGrp="1"/>
          </p:cNvSpPr>
          <p:nvPr>
            <p:ph type="pic" sz="quarter" idx="34"/>
          </p:nvPr>
        </p:nvSpPr>
        <p:spPr>
          <a:xfrm>
            <a:off x="-3984" y="0"/>
            <a:ext cx="12195983" cy="3376613"/>
          </a:xfrm>
        </p:spPr>
        <p:txBody>
          <a:bodyPr/>
          <a:lstStyle/>
          <a:p>
            <a:endParaRPr lang="en-US" dirty="0"/>
          </a:p>
        </p:txBody>
      </p:sp>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7"/>
          <p:cNvSpPr>
            <a:spLocks noGrp="1"/>
          </p:cNvSpPr>
          <p:nvPr>
            <p:ph type="body" sz="quarter" idx="10" hasCustomPrompt="1"/>
          </p:nvPr>
        </p:nvSpPr>
        <p:spPr>
          <a:xfrm>
            <a:off x="418793" y="3682348"/>
            <a:ext cx="11358323" cy="685319"/>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Half Page With Header Slide Example</a:t>
            </a:r>
          </a:p>
        </p:txBody>
      </p: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17" name="Rectangle 16"/>
          <p:cNvSpPr/>
          <p:nvPr userDrawn="1"/>
        </p:nvSpPr>
        <p:spPr>
          <a:xfrm>
            <a:off x="-3984" y="3626405"/>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23" name="Content Placeholder 7"/>
          <p:cNvSpPr>
            <a:spLocks noGrp="1"/>
          </p:cNvSpPr>
          <p:nvPr>
            <p:ph sz="quarter" idx="36"/>
          </p:nvPr>
        </p:nvSpPr>
        <p:spPr>
          <a:xfrm>
            <a:off x="418793" y="4341158"/>
            <a:ext cx="11358323" cy="1740513"/>
          </a:xfrm>
        </p:spPr>
        <p:txBody>
          <a:bodyPr>
            <a:noAutofit/>
          </a:bodyPr>
          <a:lstStyle>
            <a:lvl1pPr marL="228424" indent="-228424">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270" indent="-228424">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2074" indent="-228424">
              <a:lnSpc>
                <a:spcPct val="100000"/>
              </a:lnSpc>
              <a:buFont typeface="Arial" panose="020B0604020202020204" pitchFamily="34" charset="0"/>
              <a:buChar char="˃"/>
              <a:defRPr sz="1867">
                <a:solidFill>
                  <a:schemeClr val="accent1"/>
                </a:solidFill>
                <a:latin typeface="Arial" panose="020B0604020202020204" pitchFamily="34" charset="0"/>
                <a:cs typeface="Arial" panose="020B0604020202020204" pitchFamily="34" charset="0"/>
              </a:defRPr>
            </a:lvl3pPr>
            <a:lvl4pPr marL="1598880"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5687"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667085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lf Page">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17" name="Content Placeholder 7"/>
          <p:cNvSpPr>
            <a:spLocks noGrp="1"/>
          </p:cNvSpPr>
          <p:nvPr>
            <p:ph sz="quarter" idx="36"/>
          </p:nvPr>
        </p:nvSpPr>
        <p:spPr>
          <a:xfrm>
            <a:off x="418793" y="3682347"/>
            <a:ext cx="11358323" cy="2399284"/>
          </a:xfrm>
        </p:spPr>
        <p:txBody>
          <a:bodyPr>
            <a:normAutofit/>
          </a:bodyPr>
          <a:lstStyle>
            <a:lvl1pPr marL="228424" indent="-228424">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270" indent="-228424">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2074" indent="-228424">
              <a:lnSpc>
                <a:spcPct val="100000"/>
              </a:lnSpc>
              <a:buFont typeface="Arial" panose="020B0604020202020204" pitchFamily="34" charset="0"/>
              <a:buChar char="˃"/>
              <a:defRPr sz="1867">
                <a:solidFill>
                  <a:schemeClr val="accent1"/>
                </a:solidFill>
                <a:latin typeface="Arial" panose="020B0604020202020204" pitchFamily="34" charset="0"/>
                <a:cs typeface="Arial" panose="020B0604020202020204" pitchFamily="34" charset="0"/>
              </a:defRPr>
            </a:lvl3pPr>
            <a:lvl4pPr marL="1598880"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5687"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Rectangle 17"/>
          <p:cNvSpPr/>
          <p:nvPr userDrawn="1"/>
        </p:nvSpPr>
        <p:spPr>
          <a:xfrm>
            <a:off x="-3984" y="3626405"/>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43" y="3"/>
            <a:ext cx="12191999" cy="3376612"/>
          </a:xfrm>
          <a:prstGeom prst="rect">
            <a:avLst/>
          </a:prstGeom>
        </p:spPr>
      </p:pic>
      <p:sp>
        <p:nvSpPr>
          <p:cNvPr id="22" name="Picture Placeholder 2"/>
          <p:cNvSpPr>
            <a:spLocks noGrp="1"/>
          </p:cNvSpPr>
          <p:nvPr>
            <p:ph type="pic" sz="quarter" idx="34"/>
          </p:nvPr>
        </p:nvSpPr>
        <p:spPr>
          <a:xfrm>
            <a:off x="-3984" y="0"/>
            <a:ext cx="12195983" cy="3376613"/>
          </a:xfrm>
        </p:spPr>
        <p:txBody>
          <a:bodyPr/>
          <a:lstStyle/>
          <a:p>
            <a:endParaRPr lang="en-US"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87168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4" name="Rectangle 13"/>
          <p:cNvSpPr/>
          <p:nvPr userDrawn="1"/>
        </p:nvSpPr>
        <p:spPr>
          <a:xfrm>
            <a:off x="-3984" y="572224"/>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9" name="Text Placeholder 7"/>
          <p:cNvSpPr>
            <a:spLocks noGrp="1"/>
          </p:cNvSpPr>
          <p:nvPr>
            <p:ph type="body" sz="quarter" idx="11" hasCustomPrompt="1"/>
          </p:nvPr>
        </p:nvSpPr>
        <p:spPr>
          <a:xfrm>
            <a:off x="418793" y="1278870"/>
            <a:ext cx="11358323" cy="411751"/>
          </a:xfrm>
          <a:prstGeom prst="rect">
            <a:avLst/>
          </a:prstGeom>
        </p:spPr>
        <p:txBody>
          <a:bodyPr>
            <a:noAutofit/>
          </a:bodyPr>
          <a:lstStyle>
            <a:lvl1pPr marL="0" indent="0" algn="l">
              <a:buFont typeface="Arial" panose="020B0604020202020204" pitchFamily="34" charset="0"/>
              <a:buNone/>
              <a:defRPr sz="2400" b="1" baseline="0">
                <a:solidFill>
                  <a:schemeClr val="accent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err="1"/>
              <a:t>Subheader</a:t>
            </a:r>
            <a:r>
              <a:rPr lang="en-US" dirty="0"/>
              <a:t> Here </a:t>
            </a:r>
            <a:r>
              <a:rPr lang="en-US" dirty="0" err="1"/>
              <a:t>Subheader</a:t>
            </a:r>
            <a:r>
              <a:rPr lang="en-US" dirty="0"/>
              <a:t> Here </a:t>
            </a:r>
            <a:r>
              <a:rPr lang="en-US" dirty="0" err="1"/>
              <a:t>Subheader</a:t>
            </a:r>
            <a:r>
              <a:rPr lang="en-US" dirty="0"/>
              <a:t> Here</a:t>
            </a:r>
          </a:p>
        </p:txBody>
      </p:sp>
      <p:sp>
        <p:nvSpPr>
          <p:cNvPr id="10" name="Text Placeholder 7"/>
          <p:cNvSpPr>
            <a:spLocks noGrp="1"/>
          </p:cNvSpPr>
          <p:nvPr>
            <p:ph type="body" sz="quarter" idx="10" hasCustomPrompt="1"/>
          </p:nvPr>
        </p:nvSpPr>
        <p:spPr>
          <a:xfrm>
            <a:off x="418793" y="634343"/>
            <a:ext cx="11358323"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Place Slide Header Here Place Header Here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3537667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 Ftr">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482537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2" name="Rectangle 1"/>
          <p:cNvSpPr/>
          <p:nvPr userDrawn="1"/>
        </p:nvSpPr>
        <p:spPr>
          <a:xfrm>
            <a:off x="43" y="4813160"/>
            <a:ext cx="12191999" cy="204484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pic>
        <p:nvPicPr>
          <p:cNvPr id="22" name="Picture 21"/>
          <p:cNvPicPr>
            <a:picLocks noChangeAspect="1"/>
          </p:cNvPicPr>
          <p:nvPr userDrawn="1"/>
        </p:nvPicPr>
        <p:blipFill rotWithShape="1">
          <a:blip r:embed="rId2" cstate="screen">
            <a:extLst>
              <a:ext uri="{28A0092B-C50C-407E-A947-70E740481C1C}">
                <a14:useLocalDpi xmlns:a14="http://schemas.microsoft.com/office/drawing/2010/main"/>
              </a:ext>
            </a:extLst>
          </a:blip>
          <a:srcRect b="-1306"/>
          <a:stretch/>
        </p:blipFill>
        <p:spPr>
          <a:xfrm>
            <a:off x="43" y="782389"/>
            <a:ext cx="12191999" cy="5779187"/>
          </a:xfrm>
          <a:prstGeom prst="rect">
            <a:avLst/>
          </a:prstGeom>
        </p:spPr>
      </p:pic>
      <p:sp>
        <p:nvSpPr>
          <p:cNvPr id="13" name="Rectangle 12"/>
          <p:cNvSpPr/>
          <p:nvPr userDrawn="1"/>
        </p:nvSpPr>
        <p:spPr>
          <a:xfrm>
            <a:off x="-3984" y="782387"/>
            <a:ext cx="12203951" cy="5077236"/>
          </a:xfrm>
          <a:prstGeom prst="rect">
            <a:avLst/>
          </a:prstGeom>
          <a:gradFill>
            <a:gsLst>
              <a:gs pos="0">
                <a:schemeClr val="tx2">
                  <a:alpha val="88000"/>
                </a:schemeClr>
              </a:gs>
              <a:gs pos="100000">
                <a:schemeClr val="tx2">
                  <a:alpha val="70000"/>
                </a:schemeClr>
              </a:gs>
            </a:gsLst>
            <a:lin ang="0" scaled="0"/>
          </a:gra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6" name="Rectangle 15"/>
          <p:cNvSpPr/>
          <p:nvPr userDrawn="1"/>
        </p:nvSpPr>
        <p:spPr>
          <a:xfrm>
            <a:off x="-3984" y="2100777"/>
            <a:ext cx="191915" cy="75027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7" name="Rectangle 16"/>
          <p:cNvSpPr/>
          <p:nvPr userDrawn="1"/>
        </p:nvSpPr>
        <p:spPr>
          <a:xfrm>
            <a:off x="1" y="5859624"/>
            <a:ext cx="12192000" cy="998376"/>
          </a:xfrm>
          <a:prstGeom prst="rect">
            <a:avLst/>
          </a:prstGeom>
          <a:solidFill>
            <a:schemeClr val="bg1">
              <a:alpha val="93000"/>
            </a:schemeClr>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8" name="Text Placeholder 7"/>
          <p:cNvSpPr>
            <a:spLocks noGrp="1"/>
          </p:cNvSpPr>
          <p:nvPr>
            <p:ph type="body" sz="quarter" idx="10" hasCustomPrompt="1"/>
          </p:nvPr>
        </p:nvSpPr>
        <p:spPr>
          <a:xfrm>
            <a:off x="389296" y="2187843"/>
            <a:ext cx="8913200" cy="1457484"/>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Divider Slide Option 1</a:t>
            </a:r>
          </a:p>
          <a:p>
            <a:r>
              <a:rPr lang="en-US" dirty="0"/>
              <a:t>Screen Friendly</a:t>
            </a:r>
          </a:p>
        </p:txBody>
      </p:sp>
      <p:cxnSp>
        <p:nvCxnSpPr>
          <p:cNvPr id="27" name="Straight Connector 26"/>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8"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pic>
        <p:nvPicPr>
          <p:cNvPr id="20" name="Picture 1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3004773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vider 1">
    <p:spTree>
      <p:nvGrpSpPr>
        <p:cNvPr id="1" name=""/>
        <p:cNvGrpSpPr/>
        <p:nvPr/>
      </p:nvGrpSpPr>
      <p:grpSpPr>
        <a:xfrm>
          <a:off x="0" y="0"/>
          <a:ext cx="0" cy="0"/>
          <a:chOff x="0" y="0"/>
          <a:chExt cx="0" cy="0"/>
        </a:xfrm>
      </p:grpSpPr>
      <p:sp>
        <p:nvSpPr>
          <p:cNvPr id="2" name="Rectangle 1"/>
          <p:cNvSpPr/>
          <p:nvPr userDrawn="1"/>
        </p:nvSpPr>
        <p:spPr>
          <a:xfrm>
            <a:off x="43" y="4813160"/>
            <a:ext cx="12191999" cy="204484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pic>
        <p:nvPicPr>
          <p:cNvPr id="3" name="Picture 2" descr="shutterstock_163505681-bw.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87400"/>
            <a:ext cx="12192000" cy="5080000"/>
          </a:xfrm>
          <a:prstGeom prst="rect">
            <a:avLst/>
          </a:prstGeom>
        </p:spPr>
      </p:pic>
      <p:sp>
        <p:nvSpPr>
          <p:cNvPr id="13" name="Rectangle 12"/>
          <p:cNvSpPr/>
          <p:nvPr userDrawn="1"/>
        </p:nvSpPr>
        <p:spPr>
          <a:xfrm>
            <a:off x="4" y="782387"/>
            <a:ext cx="12199967" cy="5077236"/>
          </a:xfrm>
          <a:prstGeom prst="rect">
            <a:avLst/>
          </a:prstGeom>
          <a:gradFill>
            <a:gsLst>
              <a:gs pos="0">
                <a:schemeClr val="tx2">
                  <a:alpha val="88000"/>
                </a:schemeClr>
              </a:gs>
              <a:gs pos="100000">
                <a:schemeClr val="tx2">
                  <a:alpha val="70000"/>
                </a:schemeClr>
              </a:gs>
            </a:gsLst>
            <a:lin ang="0" scaled="0"/>
          </a:gra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6" name="Rectangle 15"/>
          <p:cNvSpPr/>
          <p:nvPr userDrawn="1"/>
        </p:nvSpPr>
        <p:spPr>
          <a:xfrm>
            <a:off x="-3984" y="2100777"/>
            <a:ext cx="191915" cy="75027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7" name="Rectangle 16"/>
          <p:cNvSpPr/>
          <p:nvPr userDrawn="1"/>
        </p:nvSpPr>
        <p:spPr>
          <a:xfrm>
            <a:off x="1" y="5859624"/>
            <a:ext cx="12192000" cy="998376"/>
          </a:xfrm>
          <a:prstGeom prst="rect">
            <a:avLst/>
          </a:prstGeom>
          <a:solidFill>
            <a:schemeClr val="bg1">
              <a:alpha val="93000"/>
            </a:schemeClr>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8" name="Text Placeholder 7"/>
          <p:cNvSpPr>
            <a:spLocks noGrp="1"/>
          </p:cNvSpPr>
          <p:nvPr>
            <p:ph type="body" sz="quarter" idx="10" hasCustomPrompt="1"/>
          </p:nvPr>
        </p:nvSpPr>
        <p:spPr>
          <a:xfrm>
            <a:off x="389296" y="2187843"/>
            <a:ext cx="8913200" cy="1457484"/>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Divider Slide Option 2</a:t>
            </a:r>
          </a:p>
          <a:p>
            <a:r>
              <a:rPr lang="en-US" dirty="0"/>
              <a:t>Screen Friendly</a:t>
            </a:r>
          </a:p>
        </p:txBody>
      </p:sp>
      <p:cxnSp>
        <p:nvCxnSpPr>
          <p:cNvPr id="27" name="Straight Connector 26"/>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8"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pic>
        <p:nvPicPr>
          <p:cNvPr id="20" name="Picture 1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854658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1">
    <p:spTree>
      <p:nvGrpSpPr>
        <p:cNvPr id="1" name=""/>
        <p:cNvGrpSpPr/>
        <p:nvPr/>
      </p:nvGrpSpPr>
      <p:grpSpPr>
        <a:xfrm>
          <a:off x="0" y="0"/>
          <a:ext cx="0" cy="0"/>
          <a:chOff x="0" y="0"/>
          <a:chExt cx="0" cy="0"/>
        </a:xfrm>
      </p:grpSpPr>
      <p:sp>
        <p:nvSpPr>
          <p:cNvPr id="2" name="Rectangle 1"/>
          <p:cNvSpPr/>
          <p:nvPr userDrawn="1"/>
        </p:nvSpPr>
        <p:spPr>
          <a:xfrm>
            <a:off x="43" y="4813160"/>
            <a:ext cx="12191999" cy="204484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pic>
        <p:nvPicPr>
          <p:cNvPr id="4" name="Picture 3" descr="shutterstock_163747199.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 y="787403"/>
            <a:ext cx="12205983" cy="5067300"/>
          </a:xfrm>
          <a:prstGeom prst="rect">
            <a:avLst/>
          </a:prstGeom>
        </p:spPr>
      </p:pic>
      <p:sp>
        <p:nvSpPr>
          <p:cNvPr id="13" name="Rectangle 12"/>
          <p:cNvSpPr/>
          <p:nvPr userDrawn="1"/>
        </p:nvSpPr>
        <p:spPr>
          <a:xfrm>
            <a:off x="4" y="782387"/>
            <a:ext cx="12199967" cy="5077236"/>
          </a:xfrm>
          <a:prstGeom prst="rect">
            <a:avLst/>
          </a:prstGeom>
          <a:gradFill>
            <a:gsLst>
              <a:gs pos="0">
                <a:schemeClr val="tx2">
                  <a:alpha val="88000"/>
                </a:schemeClr>
              </a:gs>
              <a:gs pos="100000">
                <a:schemeClr val="tx2">
                  <a:alpha val="70000"/>
                </a:schemeClr>
              </a:gs>
            </a:gsLst>
            <a:lin ang="0" scaled="0"/>
          </a:gra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6" name="Rectangle 15"/>
          <p:cNvSpPr/>
          <p:nvPr userDrawn="1"/>
        </p:nvSpPr>
        <p:spPr>
          <a:xfrm>
            <a:off x="-3984" y="2100777"/>
            <a:ext cx="191915" cy="75027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7" name="Rectangle 16"/>
          <p:cNvSpPr/>
          <p:nvPr userDrawn="1"/>
        </p:nvSpPr>
        <p:spPr>
          <a:xfrm>
            <a:off x="1" y="5859624"/>
            <a:ext cx="12192000" cy="998376"/>
          </a:xfrm>
          <a:prstGeom prst="rect">
            <a:avLst/>
          </a:prstGeom>
          <a:solidFill>
            <a:schemeClr val="bg1">
              <a:alpha val="93000"/>
            </a:schemeClr>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8" name="Text Placeholder 7"/>
          <p:cNvSpPr>
            <a:spLocks noGrp="1"/>
          </p:cNvSpPr>
          <p:nvPr>
            <p:ph type="body" sz="quarter" idx="10" hasCustomPrompt="1"/>
          </p:nvPr>
        </p:nvSpPr>
        <p:spPr>
          <a:xfrm>
            <a:off x="389296" y="2187843"/>
            <a:ext cx="8913200" cy="1457484"/>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Divider Slide Option 3</a:t>
            </a:r>
          </a:p>
          <a:p>
            <a:r>
              <a:rPr lang="en-US" dirty="0"/>
              <a:t>Screen Friendly</a:t>
            </a:r>
          </a:p>
        </p:txBody>
      </p:sp>
      <p:cxnSp>
        <p:nvCxnSpPr>
          <p:cNvPr id="27" name="Straight Connector 26"/>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8"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pic>
        <p:nvPicPr>
          <p:cNvPr id="20" name="Picture 1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4280371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1">
    <p:spTree>
      <p:nvGrpSpPr>
        <p:cNvPr id="1" name=""/>
        <p:cNvGrpSpPr/>
        <p:nvPr/>
      </p:nvGrpSpPr>
      <p:grpSpPr>
        <a:xfrm>
          <a:off x="0" y="0"/>
          <a:ext cx="0" cy="0"/>
          <a:chOff x="0" y="0"/>
          <a:chExt cx="0" cy="0"/>
        </a:xfrm>
      </p:grpSpPr>
      <p:sp>
        <p:nvSpPr>
          <p:cNvPr id="2" name="Rectangle 1"/>
          <p:cNvSpPr/>
          <p:nvPr userDrawn="1"/>
        </p:nvSpPr>
        <p:spPr>
          <a:xfrm>
            <a:off x="43" y="4813160"/>
            <a:ext cx="12191999" cy="204484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pic>
        <p:nvPicPr>
          <p:cNvPr id="3" name="Picture 2" descr="shutterstock_299770247-bw.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87400"/>
            <a:ext cx="12192000" cy="5080000"/>
          </a:xfrm>
          <a:prstGeom prst="rect">
            <a:avLst/>
          </a:prstGeom>
        </p:spPr>
      </p:pic>
      <p:sp>
        <p:nvSpPr>
          <p:cNvPr id="13" name="Rectangle 12"/>
          <p:cNvSpPr/>
          <p:nvPr userDrawn="1"/>
        </p:nvSpPr>
        <p:spPr>
          <a:xfrm>
            <a:off x="4" y="782387"/>
            <a:ext cx="12199967" cy="5077236"/>
          </a:xfrm>
          <a:prstGeom prst="rect">
            <a:avLst/>
          </a:prstGeom>
          <a:gradFill>
            <a:gsLst>
              <a:gs pos="0">
                <a:schemeClr val="tx2">
                  <a:alpha val="88000"/>
                </a:schemeClr>
              </a:gs>
              <a:gs pos="100000">
                <a:schemeClr val="tx2">
                  <a:alpha val="70000"/>
                </a:schemeClr>
              </a:gs>
            </a:gsLst>
            <a:lin ang="0" scaled="0"/>
          </a:gra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6" name="Rectangle 15"/>
          <p:cNvSpPr/>
          <p:nvPr userDrawn="1"/>
        </p:nvSpPr>
        <p:spPr>
          <a:xfrm>
            <a:off x="-3984" y="2100777"/>
            <a:ext cx="191915" cy="75027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7" name="Rectangle 16"/>
          <p:cNvSpPr/>
          <p:nvPr userDrawn="1"/>
        </p:nvSpPr>
        <p:spPr>
          <a:xfrm>
            <a:off x="1" y="5859624"/>
            <a:ext cx="12192000" cy="998376"/>
          </a:xfrm>
          <a:prstGeom prst="rect">
            <a:avLst/>
          </a:prstGeom>
          <a:solidFill>
            <a:schemeClr val="bg1">
              <a:alpha val="93000"/>
            </a:schemeClr>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8" name="Text Placeholder 7"/>
          <p:cNvSpPr>
            <a:spLocks noGrp="1"/>
          </p:cNvSpPr>
          <p:nvPr>
            <p:ph type="body" sz="quarter" idx="10" hasCustomPrompt="1"/>
          </p:nvPr>
        </p:nvSpPr>
        <p:spPr>
          <a:xfrm>
            <a:off x="389296" y="2187843"/>
            <a:ext cx="8913200" cy="1457484"/>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Divider Slide Option 4</a:t>
            </a:r>
          </a:p>
          <a:p>
            <a:r>
              <a:rPr lang="en-US" dirty="0"/>
              <a:t>Screen Friendly</a:t>
            </a:r>
          </a:p>
        </p:txBody>
      </p:sp>
      <p:cxnSp>
        <p:nvCxnSpPr>
          <p:cNvPr id="27" name="Straight Connector 26"/>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8"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pic>
        <p:nvPicPr>
          <p:cNvPr id="20" name="Picture 1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2299483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Divider 1">
    <p:spTree>
      <p:nvGrpSpPr>
        <p:cNvPr id="1" name=""/>
        <p:cNvGrpSpPr/>
        <p:nvPr/>
      </p:nvGrpSpPr>
      <p:grpSpPr>
        <a:xfrm>
          <a:off x="0" y="0"/>
          <a:ext cx="0" cy="0"/>
          <a:chOff x="0" y="0"/>
          <a:chExt cx="0" cy="0"/>
        </a:xfrm>
      </p:grpSpPr>
      <p:sp>
        <p:nvSpPr>
          <p:cNvPr id="2" name="Rectangle 1"/>
          <p:cNvSpPr/>
          <p:nvPr userDrawn="1"/>
        </p:nvSpPr>
        <p:spPr>
          <a:xfrm>
            <a:off x="43" y="4813160"/>
            <a:ext cx="12191999" cy="204484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pic>
        <p:nvPicPr>
          <p:cNvPr id="4" name="Picture 3" descr="shutterstock_86361202-bw.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050" y="787400"/>
            <a:ext cx="12230100" cy="5080000"/>
          </a:xfrm>
          <a:prstGeom prst="rect">
            <a:avLst/>
          </a:prstGeom>
        </p:spPr>
      </p:pic>
      <p:sp>
        <p:nvSpPr>
          <p:cNvPr id="13" name="Rectangle 12"/>
          <p:cNvSpPr/>
          <p:nvPr userDrawn="1"/>
        </p:nvSpPr>
        <p:spPr>
          <a:xfrm>
            <a:off x="4" y="782387"/>
            <a:ext cx="12199967" cy="5077236"/>
          </a:xfrm>
          <a:prstGeom prst="rect">
            <a:avLst/>
          </a:prstGeom>
          <a:gradFill>
            <a:gsLst>
              <a:gs pos="0">
                <a:schemeClr val="tx2">
                  <a:alpha val="88000"/>
                </a:schemeClr>
              </a:gs>
              <a:gs pos="100000">
                <a:schemeClr val="tx2">
                  <a:alpha val="70000"/>
                </a:schemeClr>
              </a:gs>
            </a:gsLst>
            <a:lin ang="0" scaled="0"/>
          </a:gra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6" name="Rectangle 15"/>
          <p:cNvSpPr/>
          <p:nvPr userDrawn="1"/>
        </p:nvSpPr>
        <p:spPr>
          <a:xfrm>
            <a:off x="-3984" y="2100777"/>
            <a:ext cx="191915" cy="75027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7" name="Rectangle 16"/>
          <p:cNvSpPr/>
          <p:nvPr userDrawn="1"/>
        </p:nvSpPr>
        <p:spPr>
          <a:xfrm>
            <a:off x="1" y="5859624"/>
            <a:ext cx="12192000" cy="998376"/>
          </a:xfrm>
          <a:prstGeom prst="rect">
            <a:avLst/>
          </a:prstGeom>
          <a:solidFill>
            <a:schemeClr val="bg1">
              <a:alpha val="93000"/>
            </a:schemeClr>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8" name="Text Placeholder 7"/>
          <p:cNvSpPr>
            <a:spLocks noGrp="1"/>
          </p:cNvSpPr>
          <p:nvPr>
            <p:ph type="body" sz="quarter" idx="10" hasCustomPrompt="1"/>
          </p:nvPr>
        </p:nvSpPr>
        <p:spPr>
          <a:xfrm>
            <a:off x="389296" y="2187843"/>
            <a:ext cx="8913200" cy="1457484"/>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Divider Slide Option 4</a:t>
            </a:r>
          </a:p>
          <a:p>
            <a:r>
              <a:rPr lang="en-US" dirty="0"/>
              <a:t>Screen Friendly</a:t>
            </a:r>
          </a:p>
        </p:txBody>
      </p:sp>
      <p:cxnSp>
        <p:nvCxnSpPr>
          <p:cNvPr id="27" name="Straight Connector 26"/>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8"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pic>
        <p:nvPicPr>
          <p:cNvPr id="20" name="Picture 1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470088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3" y="1678677"/>
            <a:ext cx="12191999" cy="1966651"/>
          </a:xfrm>
          <a:prstGeom prst="rect">
            <a:avLst/>
          </a:prstGeom>
        </p:spPr>
      </p:pic>
      <p:sp>
        <p:nvSpPr>
          <p:cNvPr id="21" name="Rectangle 20"/>
          <p:cNvSpPr/>
          <p:nvPr userDrawn="1"/>
        </p:nvSpPr>
        <p:spPr>
          <a:xfrm>
            <a:off x="4" y="1678677"/>
            <a:ext cx="12199967" cy="1966651"/>
          </a:xfrm>
          <a:prstGeom prst="rect">
            <a:avLst/>
          </a:prstGeom>
          <a:gradFill>
            <a:gsLst>
              <a:gs pos="0">
                <a:schemeClr val="tx2">
                  <a:alpha val="88000"/>
                </a:schemeClr>
              </a:gs>
              <a:gs pos="100000">
                <a:schemeClr val="tx2">
                  <a:alpha val="70000"/>
                </a:schemeClr>
              </a:gs>
            </a:gsLst>
            <a:lin ang="0" scaled="0"/>
          </a:gra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6" name="Rectangle 1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4" name="Rectangle 13"/>
          <p:cNvSpPr/>
          <p:nvPr userDrawn="1"/>
        </p:nvSpPr>
        <p:spPr>
          <a:xfrm>
            <a:off x="-3984" y="2100777"/>
            <a:ext cx="191915" cy="75027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22" name="Straight Connector 21"/>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3"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24" name="Text Placeholder 7"/>
          <p:cNvSpPr>
            <a:spLocks noGrp="1"/>
          </p:cNvSpPr>
          <p:nvPr>
            <p:ph type="body" sz="quarter" idx="10" hasCustomPrompt="1"/>
          </p:nvPr>
        </p:nvSpPr>
        <p:spPr>
          <a:xfrm>
            <a:off x="389296" y="2187843"/>
            <a:ext cx="10732973" cy="1457484"/>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Divider Slide Option 2</a:t>
            </a:r>
          </a:p>
          <a:p>
            <a:r>
              <a:rPr lang="en-US" dirty="0"/>
              <a:t>Print Friendly</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67162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3" y="782389"/>
            <a:ext cx="12191999" cy="4788563"/>
          </a:xfrm>
          <a:prstGeom prst="rect">
            <a:avLst/>
          </a:prstGeom>
        </p:spPr>
      </p:pic>
      <p:sp>
        <p:nvSpPr>
          <p:cNvPr id="8" name="Rectangle 7"/>
          <p:cNvSpPr/>
          <p:nvPr userDrawn="1"/>
        </p:nvSpPr>
        <p:spPr>
          <a:xfrm>
            <a:off x="1" y="4770292"/>
            <a:ext cx="12192000" cy="800659"/>
          </a:xfrm>
          <a:prstGeom prst="rect">
            <a:avLst/>
          </a:prstGeom>
          <a:solidFill>
            <a:schemeClr val="tx2">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9" name="Rectangle 8"/>
          <p:cNvSpPr/>
          <p:nvPr userDrawn="1"/>
        </p:nvSpPr>
        <p:spPr>
          <a:xfrm>
            <a:off x="45" y="766247"/>
            <a:ext cx="12191999" cy="4004045"/>
          </a:xfrm>
          <a:prstGeom prst="rect">
            <a:avLst/>
          </a:prstGeom>
          <a:solidFill>
            <a:schemeClr val="bg1">
              <a:alpha val="85000"/>
            </a:schemeClr>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1" name="Text Placeholder 32"/>
          <p:cNvSpPr txBox="1">
            <a:spLocks/>
          </p:cNvSpPr>
          <p:nvPr userDrawn="1"/>
        </p:nvSpPr>
        <p:spPr>
          <a:xfrm>
            <a:off x="1128933" y="4851003"/>
            <a:ext cx="8037687" cy="541864"/>
          </a:xfrm>
          <a:prstGeom prst="rect">
            <a:avLst/>
          </a:prstGeom>
        </p:spPr>
        <p:txBody>
          <a:bodyPr lIns="121835" tIns="60917" rIns="121835" bIns="60917">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baseline="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067" spc="0" dirty="0">
              <a:solidFill>
                <a:srgbClr val="E7E6E6">
                  <a:lumMod val="25000"/>
                </a:srgbClr>
              </a:solidFill>
            </a:endParaRPr>
          </a:p>
        </p:txBody>
      </p:sp>
      <p:sp>
        <p:nvSpPr>
          <p:cNvPr id="12" name="Rectangle 11"/>
          <p:cNvSpPr/>
          <p:nvPr userDrawn="1"/>
        </p:nvSpPr>
        <p:spPr>
          <a:xfrm>
            <a:off x="-3984" y="3168348"/>
            <a:ext cx="191915" cy="75027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7" name="Text Placeholder 7"/>
          <p:cNvSpPr>
            <a:spLocks noGrp="1"/>
          </p:cNvSpPr>
          <p:nvPr>
            <p:ph type="body" sz="quarter" idx="10" hasCustomPrompt="1"/>
          </p:nvPr>
        </p:nvSpPr>
        <p:spPr>
          <a:xfrm>
            <a:off x="394408" y="3243115"/>
            <a:ext cx="10346744" cy="1387919"/>
          </a:xfrm>
          <a:prstGeom prst="rect">
            <a:avLst/>
          </a:prstGeom>
        </p:spPr>
        <p:txBody>
          <a:bodyPr>
            <a:noAutofit/>
          </a:bodyPr>
          <a:lstStyle>
            <a:lvl1pPr marL="0" indent="0" algn="l">
              <a:buFont typeface="Arial" panose="020B0604020202020204" pitchFamily="34" charset="0"/>
              <a:buNone/>
              <a:defRPr sz="44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Title Slide Option 2</a:t>
            </a:r>
          </a:p>
          <a:p>
            <a:r>
              <a:rPr lang="en-US" dirty="0"/>
              <a:t>Print Friendly</a:t>
            </a:r>
          </a:p>
        </p:txBody>
      </p:sp>
      <p:sp>
        <p:nvSpPr>
          <p:cNvPr id="18" name="Text Placeholder 7"/>
          <p:cNvSpPr>
            <a:spLocks noGrp="1"/>
          </p:cNvSpPr>
          <p:nvPr>
            <p:ph type="body" sz="quarter" idx="11" hasCustomPrompt="1"/>
          </p:nvPr>
        </p:nvSpPr>
        <p:spPr>
          <a:xfrm>
            <a:off x="391128" y="4976153"/>
            <a:ext cx="6626360" cy="556019"/>
          </a:xfrm>
          <a:prstGeom prst="rect">
            <a:avLst/>
          </a:prstGeom>
        </p:spPr>
        <p:txBody>
          <a:bodyPr>
            <a:noAutofit/>
          </a:bodyPr>
          <a:lstStyle>
            <a:lvl1pPr marL="0" indent="0" algn="l">
              <a:spcBef>
                <a:spcPts val="400"/>
              </a:spcBef>
              <a:buFont typeface="Arial" panose="020B0604020202020204" pitchFamily="34" charset="0"/>
              <a:buNone/>
              <a:defRPr sz="1200" b="1" spc="300"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Creator Name</a:t>
            </a:r>
          </a:p>
          <a:p>
            <a:pPr lvl="0"/>
            <a:r>
              <a:rPr lang="en-US" dirty="0"/>
              <a:t>Date</a:t>
            </a:r>
          </a:p>
        </p:txBody>
      </p:sp>
      <p:pic>
        <p:nvPicPr>
          <p:cNvPr id="21" name="Picture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01909" y="6197827"/>
            <a:ext cx="2019595" cy="379684"/>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8029" y="6193121"/>
            <a:ext cx="3542409" cy="380115"/>
          </a:xfrm>
          <a:prstGeom prst="rect">
            <a:avLst/>
          </a:prstGeom>
        </p:spPr>
      </p:pic>
    </p:spTree>
    <p:extLst>
      <p:ext uri="{BB962C8B-B14F-4D97-AF65-F5344CB8AC3E}">
        <p14:creationId xmlns:p14="http://schemas.microsoft.com/office/powerpoint/2010/main" val="4117306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3" y="1324947"/>
            <a:ext cx="12191999" cy="2808516"/>
          </a:xfrm>
          <a:prstGeom prst="rect">
            <a:avLst/>
          </a:prstGeom>
        </p:spPr>
      </p:pic>
      <p:sp>
        <p:nvSpPr>
          <p:cNvPr id="11" name="Rectangle 10"/>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8" name="Straight Connector 17"/>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10" name="Rectangle 9"/>
          <p:cNvSpPr/>
          <p:nvPr userDrawn="1"/>
        </p:nvSpPr>
        <p:spPr>
          <a:xfrm>
            <a:off x="45" y="1324949"/>
            <a:ext cx="12191999" cy="2808515"/>
          </a:xfrm>
          <a:prstGeom prst="rect">
            <a:avLst/>
          </a:prstGeom>
          <a:gradFill flip="none" rotWithShape="1">
            <a:gsLst>
              <a:gs pos="0">
                <a:schemeClr val="tx1">
                  <a:alpha val="80000"/>
                </a:schemeClr>
              </a:gs>
              <a:gs pos="100000">
                <a:schemeClr val="tx1">
                  <a:alpha val="40000"/>
                </a:schemeClr>
              </a:gs>
            </a:gsLst>
            <a:lin ang="0" scaled="0"/>
            <a:tileRect/>
          </a:gradFill>
          <a:ln/>
        </p:spPr>
        <p:style>
          <a:lnRef idx="1">
            <a:schemeClr val="accent6"/>
          </a:lnRef>
          <a:fillRef idx="3">
            <a:schemeClr val="accent6"/>
          </a:fillRef>
          <a:effectRef idx="2">
            <a:schemeClr val="accent6"/>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2" name="Rectangle 11"/>
          <p:cNvSpPr/>
          <p:nvPr userDrawn="1"/>
        </p:nvSpPr>
        <p:spPr>
          <a:xfrm>
            <a:off x="-3984" y="2100777"/>
            <a:ext cx="191915" cy="75027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3" name="Text Placeholder 7"/>
          <p:cNvSpPr>
            <a:spLocks noGrp="1"/>
          </p:cNvSpPr>
          <p:nvPr>
            <p:ph type="body" sz="quarter" idx="10" hasCustomPrompt="1"/>
          </p:nvPr>
        </p:nvSpPr>
        <p:spPr>
          <a:xfrm>
            <a:off x="389296" y="2187843"/>
            <a:ext cx="8913200" cy="1457484"/>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Thank You</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3877591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960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ny Snapshot">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4" name="Rectangle 13"/>
          <p:cNvSpPr/>
          <p:nvPr userDrawn="1"/>
        </p:nvSpPr>
        <p:spPr>
          <a:xfrm>
            <a:off x="-3984" y="572224"/>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218" name="TextBox 217"/>
          <p:cNvSpPr txBox="1"/>
          <p:nvPr userDrawn="1"/>
        </p:nvSpPr>
        <p:spPr>
          <a:xfrm>
            <a:off x="416475" y="584835"/>
            <a:ext cx="7061696" cy="677022"/>
          </a:xfrm>
          <a:prstGeom prst="rect">
            <a:avLst/>
          </a:prstGeom>
          <a:noFill/>
        </p:spPr>
        <p:txBody>
          <a:bodyPr wrap="square" lIns="121835" tIns="60917" rIns="121835" bIns="60917" rtlCol="0">
            <a:spAutoFit/>
          </a:bodyPr>
          <a:lstStyle/>
          <a:p>
            <a:pPr defTabSz="913652"/>
            <a:r>
              <a:rPr lang="en-US" sz="3600" b="1" dirty="0">
                <a:solidFill>
                  <a:srgbClr val="000000"/>
                </a:solidFill>
              </a:rPr>
              <a:t>Our Business Drives Business</a:t>
            </a:r>
          </a:p>
        </p:txBody>
      </p:sp>
      <p:grpSp>
        <p:nvGrpSpPr>
          <p:cNvPr id="422" name="Group 421"/>
          <p:cNvGrpSpPr/>
          <p:nvPr userDrawn="1"/>
        </p:nvGrpSpPr>
        <p:grpSpPr>
          <a:xfrm>
            <a:off x="1265972" y="1291633"/>
            <a:ext cx="9660145" cy="4815135"/>
            <a:chOff x="807798" y="1815560"/>
            <a:chExt cx="7589089" cy="3782807"/>
          </a:xfrm>
          <a:solidFill>
            <a:schemeClr val="bg2"/>
          </a:solidFill>
        </p:grpSpPr>
        <p:sp>
          <p:nvSpPr>
            <p:cNvPr id="423" name="Freeform 5"/>
            <p:cNvSpPr>
              <a:spLocks/>
            </p:cNvSpPr>
            <p:nvPr/>
          </p:nvSpPr>
          <p:spPr bwMode="auto">
            <a:xfrm>
              <a:off x="5273605" y="4517366"/>
              <a:ext cx="157208" cy="296336"/>
            </a:xfrm>
            <a:custGeom>
              <a:avLst/>
              <a:gdLst>
                <a:gd name="T0" fmla="*/ 38 w 48"/>
                <a:gd name="T1" fmla="*/ 0 h 90"/>
                <a:gd name="T2" fmla="*/ 37 w 48"/>
                <a:gd name="T3" fmla="*/ 7 h 90"/>
                <a:gd name="T4" fmla="*/ 21 w 48"/>
                <a:gd name="T5" fmla="*/ 22 h 90"/>
                <a:gd name="T6" fmla="*/ 6 w 48"/>
                <a:gd name="T7" fmla="*/ 36 h 90"/>
                <a:gd name="T8" fmla="*/ 9 w 48"/>
                <a:gd name="T9" fmla="*/ 48 h 90"/>
                <a:gd name="T10" fmla="*/ 5 w 48"/>
                <a:gd name="T11" fmla="*/ 58 h 90"/>
                <a:gd name="T12" fmla="*/ 0 w 48"/>
                <a:gd name="T13" fmla="*/ 63 h 90"/>
                <a:gd name="T14" fmla="*/ 3 w 48"/>
                <a:gd name="T15" fmla="*/ 72 h 90"/>
                <a:gd name="T16" fmla="*/ 3 w 48"/>
                <a:gd name="T17" fmla="*/ 78 h 90"/>
                <a:gd name="T18" fmla="*/ 13 w 48"/>
                <a:gd name="T19" fmla="*/ 90 h 90"/>
                <a:gd name="T20" fmla="*/ 33 w 48"/>
                <a:gd name="T21" fmla="*/ 65 h 90"/>
                <a:gd name="T22" fmla="*/ 44 w 48"/>
                <a:gd name="T23" fmla="*/ 24 h 90"/>
                <a:gd name="T24" fmla="*/ 48 w 48"/>
                <a:gd name="T25" fmla="*/ 25 h 90"/>
                <a:gd name="T26" fmla="*/ 48 w 48"/>
                <a:gd name="T27" fmla="*/ 22 h 90"/>
                <a:gd name="T28" fmla="*/ 38 w 48"/>
                <a:gd name="T2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90">
                  <a:moveTo>
                    <a:pt x="38" y="0"/>
                  </a:moveTo>
                  <a:cubicBezTo>
                    <a:pt x="37" y="2"/>
                    <a:pt x="38" y="6"/>
                    <a:pt x="37" y="7"/>
                  </a:cubicBezTo>
                  <a:cubicBezTo>
                    <a:pt x="33" y="10"/>
                    <a:pt x="26" y="19"/>
                    <a:pt x="21" y="22"/>
                  </a:cubicBezTo>
                  <a:cubicBezTo>
                    <a:pt x="14" y="26"/>
                    <a:pt x="6" y="25"/>
                    <a:pt x="6" y="36"/>
                  </a:cubicBezTo>
                  <a:cubicBezTo>
                    <a:pt x="6" y="40"/>
                    <a:pt x="9" y="46"/>
                    <a:pt x="9" y="48"/>
                  </a:cubicBezTo>
                  <a:cubicBezTo>
                    <a:pt x="9" y="49"/>
                    <a:pt x="5" y="58"/>
                    <a:pt x="5" y="58"/>
                  </a:cubicBezTo>
                  <a:cubicBezTo>
                    <a:pt x="4" y="58"/>
                    <a:pt x="0" y="62"/>
                    <a:pt x="0" y="63"/>
                  </a:cubicBezTo>
                  <a:cubicBezTo>
                    <a:pt x="0" y="66"/>
                    <a:pt x="0" y="70"/>
                    <a:pt x="3" y="72"/>
                  </a:cubicBezTo>
                  <a:cubicBezTo>
                    <a:pt x="3" y="73"/>
                    <a:pt x="3" y="75"/>
                    <a:pt x="3" y="78"/>
                  </a:cubicBezTo>
                  <a:cubicBezTo>
                    <a:pt x="3" y="83"/>
                    <a:pt x="8" y="90"/>
                    <a:pt x="13" y="90"/>
                  </a:cubicBezTo>
                  <a:cubicBezTo>
                    <a:pt x="27" y="90"/>
                    <a:pt x="29" y="75"/>
                    <a:pt x="33" y="65"/>
                  </a:cubicBezTo>
                  <a:cubicBezTo>
                    <a:pt x="38" y="52"/>
                    <a:pt x="44" y="40"/>
                    <a:pt x="44" y="24"/>
                  </a:cubicBezTo>
                  <a:cubicBezTo>
                    <a:pt x="44" y="24"/>
                    <a:pt x="48" y="25"/>
                    <a:pt x="48" y="25"/>
                  </a:cubicBezTo>
                  <a:cubicBezTo>
                    <a:pt x="48" y="22"/>
                    <a:pt x="48" y="22"/>
                    <a:pt x="48" y="22"/>
                  </a:cubicBezTo>
                  <a:cubicBezTo>
                    <a:pt x="44" y="16"/>
                    <a:pt x="46" y="1"/>
                    <a:pt x="38"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24" name="Freeform 6"/>
            <p:cNvSpPr>
              <a:spLocks/>
            </p:cNvSpPr>
            <p:nvPr/>
          </p:nvSpPr>
          <p:spPr bwMode="auto">
            <a:xfrm>
              <a:off x="6049904" y="4042950"/>
              <a:ext cx="43128" cy="82084"/>
            </a:xfrm>
            <a:custGeom>
              <a:avLst/>
              <a:gdLst>
                <a:gd name="T0" fmla="*/ 0 w 13"/>
                <a:gd name="T1" fmla="*/ 19 h 25"/>
                <a:gd name="T2" fmla="*/ 6 w 13"/>
                <a:gd name="T3" fmla="*/ 25 h 25"/>
                <a:gd name="T4" fmla="*/ 13 w 13"/>
                <a:gd name="T5" fmla="*/ 16 h 25"/>
                <a:gd name="T6" fmla="*/ 3 w 13"/>
                <a:gd name="T7" fmla="*/ 0 h 25"/>
                <a:gd name="T8" fmla="*/ 0 w 13"/>
                <a:gd name="T9" fmla="*/ 19 h 25"/>
              </a:gdLst>
              <a:ahLst/>
              <a:cxnLst>
                <a:cxn ang="0">
                  <a:pos x="T0" y="T1"/>
                </a:cxn>
                <a:cxn ang="0">
                  <a:pos x="T2" y="T3"/>
                </a:cxn>
                <a:cxn ang="0">
                  <a:pos x="T4" y="T5"/>
                </a:cxn>
                <a:cxn ang="0">
                  <a:pos x="T6" y="T7"/>
                </a:cxn>
                <a:cxn ang="0">
                  <a:pos x="T8" y="T9"/>
                </a:cxn>
              </a:cxnLst>
              <a:rect l="0" t="0" r="r" b="b"/>
              <a:pathLst>
                <a:path w="13" h="25">
                  <a:moveTo>
                    <a:pt x="0" y="19"/>
                  </a:moveTo>
                  <a:cubicBezTo>
                    <a:pt x="0" y="22"/>
                    <a:pt x="3" y="25"/>
                    <a:pt x="6" y="25"/>
                  </a:cubicBezTo>
                  <a:cubicBezTo>
                    <a:pt x="10" y="25"/>
                    <a:pt x="13" y="20"/>
                    <a:pt x="13" y="16"/>
                  </a:cubicBezTo>
                  <a:cubicBezTo>
                    <a:pt x="13" y="8"/>
                    <a:pt x="7" y="6"/>
                    <a:pt x="3" y="0"/>
                  </a:cubicBezTo>
                  <a:cubicBezTo>
                    <a:pt x="3" y="7"/>
                    <a:pt x="0" y="12"/>
                    <a:pt x="0" y="19"/>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25" name="Freeform 7"/>
            <p:cNvSpPr>
              <a:spLocks/>
            </p:cNvSpPr>
            <p:nvPr/>
          </p:nvSpPr>
          <p:spPr bwMode="auto">
            <a:xfrm>
              <a:off x="6379622" y="4134773"/>
              <a:ext cx="222595" cy="240686"/>
            </a:xfrm>
            <a:custGeom>
              <a:avLst/>
              <a:gdLst>
                <a:gd name="T0" fmla="*/ 68 w 68"/>
                <a:gd name="T1" fmla="*/ 63 h 73"/>
                <a:gd name="T2" fmla="*/ 68 w 68"/>
                <a:gd name="T3" fmla="*/ 53 h 73"/>
                <a:gd name="T4" fmla="*/ 64 w 68"/>
                <a:gd name="T5" fmla="*/ 49 h 73"/>
                <a:gd name="T6" fmla="*/ 59 w 68"/>
                <a:gd name="T7" fmla="*/ 41 h 73"/>
                <a:gd name="T8" fmla="*/ 55 w 68"/>
                <a:gd name="T9" fmla="*/ 37 h 73"/>
                <a:gd name="T10" fmla="*/ 56 w 68"/>
                <a:gd name="T11" fmla="*/ 34 h 73"/>
                <a:gd name="T12" fmla="*/ 54 w 68"/>
                <a:gd name="T13" fmla="*/ 32 h 73"/>
                <a:gd name="T14" fmla="*/ 53 w 68"/>
                <a:gd name="T15" fmla="*/ 32 h 73"/>
                <a:gd name="T16" fmla="*/ 53 w 68"/>
                <a:gd name="T17" fmla="*/ 31 h 73"/>
                <a:gd name="T18" fmla="*/ 46 w 68"/>
                <a:gd name="T19" fmla="*/ 26 h 73"/>
                <a:gd name="T20" fmla="*/ 33 w 68"/>
                <a:gd name="T21" fmla="*/ 16 h 73"/>
                <a:gd name="T22" fmla="*/ 25 w 68"/>
                <a:gd name="T23" fmla="*/ 10 h 73"/>
                <a:gd name="T24" fmla="*/ 23 w 68"/>
                <a:gd name="T25" fmla="*/ 9 h 73"/>
                <a:gd name="T26" fmla="*/ 15 w 68"/>
                <a:gd name="T27" fmla="*/ 0 h 73"/>
                <a:gd name="T28" fmla="*/ 7 w 68"/>
                <a:gd name="T29" fmla="*/ 0 h 73"/>
                <a:gd name="T30" fmla="*/ 3 w 68"/>
                <a:gd name="T31" fmla="*/ 0 h 73"/>
                <a:gd name="T32" fmla="*/ 0 w 68"/>
                <a:gd name="T33" fmla="*/ 0 h 73"/>
                <a:gd name="T34" fmla="*/ 0 w 68"/>
                <a:gd name="T35" fmla="*/ 0 h 73"/>
                <a:gd name="T36" fmla="*/ 7 w 68"/>
                <a:gd name="T37" fmla="*/ 10 h 73"/>
                <a:gd name="T38" fmla="*/ 12 w 68"/>
                <a:gd name="T39" fmla="*/ 12 h 73"/>
                <a:gd name="T40" fmla="*/ 16 w 68"/>
                <a:gd name="T41" fmla="*/ 18 h 73"/>
                <a:gd name="T42" fmla="*/ 24 w 68"/>
                <a:gd name="T43" fmla="*/ 26 h 73"/>
                <a:gd name="T44" fmla="*/ 27 w 68"/>
                <a:gd name="T45" fmla="*/ 34 h 73"/>
                <a:gd name="T46" fmla="*/ 31 w 68"/>
                <a:gd name="T47" fmla="*/ 35 h 73"/>
                <a:gd name="T48" fmla="*/ 32 w 68"/>
                <a:gd name="T49" fmla="*/ 37 h 73"/>
                <a:gd name="T50" fmla="*/ 36 w 68"/>
                <a:gd name="T51" fmla="*/ 43 h 73"/>
                <a:gd name="T52" fmla="*/ 44 w 68"/>
                <a:gd name="T53" fmla="*/ 56 h 73"/>
                <a:gd name="T54" fmla="*/ 57 w 68"/>
                <a:gd name="T55" fmla="*/ 67 h 73"/>
                <a:gd name="T56" fmla="*/ 62 w 68"/>
                <a:gd name="T57" fmla="*/ 73 h 73"/>
                <a:gd name="T58" fmla="*/ 68 w 68"/>
                <a:gd name="T59" fmla="*/ 70 h 73"/>
                <a:gd name="T60" fmla="*/ 68 w 68"/>
                <a:gd name="T61" fmla="*/ 6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73">
                  <a:moveTo>
                    <a:pt x="68" y="63"/>
                  </a:moveTo>
                  <a:cubicBezTo>
                    <a:pt x="68" y="58"/>
                    <a:pt x="68" y="56"/>
                    <a:pt x="68" y="53"/>
                  </a:cubicBezTo>
                  <a:cubicBezTo>
                    <a:pt x="68" y="51"/>
                    <a:pt x="66" y="51"/>
                    <a:pt x="64" y="49"/>
                  </a:cubicBezTo>
                  <a:cubicBezTo>
                    <a:pt x="62" y="47"/>
                    <a:pt x="59" y="45"/>
                    <a:pt x="59" y="41"/>
                  </a:cubicBezTo>
                  <a:cubicBezTo>
                    <a:pt x="57" y="41"/>
                    <a:pt x="55" y="40"/>
                    <a:pt x="55" y="37"/>
                  </a:cubicBezTo>
                  <a:cubicBezTo>
                    <a:pt x="56" y="34"/>
                    <a:pt x="56" y="34"/>
                    <a:pt x="56" y="34"/>
                  </a:cubicBezTo>
                  <a:cubicBezTo>
                    <a:pt x="56" y="33"/>
                    <a:pt x="55" y="32"/>
                    <a:pt x="54" y="32"/>
                  </a:cubicBezTo>
                  <a:cubicBezTo>
                    <a:pt x="54" y="32"/>
                    <a:pt x="53" y="32"/>
                    <a:pt x="53" y="32"/>
                  </a:cubicBezTo>
                  <a:cubicBezTo>
                    <a:pt x="53" y="32"/>
                    <a:pt x="53" y="31"/>
                    <a:pt x="53" y="31"/>
                  </a:cubicBezTo>
                  <a:cubicBezTo>
                    <a:pt x="53" y="28"/>
                    <a:pt x="49" y="27"/>
                    <a:pt x="46" y="26"/>
                  </a:cubicBezTo>
                  <a:cubicBezTo>
                    <a:pt x="39" y="24"/>
                    <a:pt x="37" y="21"/>
                    <a:pt x="33" y="16"/>
                  </a:cubicBezTo>
                  <a:cubicBezTo>
                    <a:pt x="30" y="14"/>
                    <a:pt x="29" y="11"/>
                    <a:pt x="25" y="10"/>
                  </a:cubicBezTo>
                  <a:cubicBezTo>
                    <a:pt x="24" y="10"/>
                    <a:pt x="23" y="10"/>
                    <a:pt x="23" y="9"/>
                  </a:cubicBezTo>
                  <a:cubicBezTo>
                    <a:pt x="21" y="5"/>
                    <a:pt x="19" y="4"/>
                    <a:pt x="15" y="0"/>
                  </a:cubicBezTo>
                  <a:cubicBezTo>
                    <a:pt x="7" y="0"/>
                    <a:pt x="7" y="0"/>
                    <a:pt x="7" y="0"/>
                  </a:cubicBezTo>
                  <a:cubicBezTo>
                    <a:pt x="5" y="0"/>
                    <a:pt x="5" y="0"/>
                    <a:pt x="3" y="0"/>
                  </a:cubicBezTo>
                  <a:cubicBezTo>
                    <a:pt x="2" y="0"/>
                    <a:pt x="0" y="0"/>
                    <a:pt x="0" y="0"/>
                  </a:cubicBezTo>
                  <a:cubicBezTo>
                    <a:pt x="0" y="0"/>
                    <a:pt x="0" y="0"/>
                    <a:pt x="0" y="0"/>
                  </a:cubicBezTo>
                  <a:cubicBezTo>
                    <a:pt x="0" y="3"/>
                    <a:pt x="5" y="9"/>
                    <a:pt x="7" y="10"/>
                  </a:cubicBezTo>
                  <a:cubicBezTo>
                    <a:pt x="9" y="10"/>
                    <a:pt x="11" y="10"/>
                    <a:pt x="12" y="12"/>
                  </a:cubicBezTo>
                  <a:cubicBezTo>
                    <a:pt x="14" y="14"/>
                    <a:pt x="14" y="16"/>
                    <a:pt x="16" y="18"/>
                  </a:cubicBezTo>
                  <a:cubicBezTo>
                    <a:pt x="17" y="22"/>
                    <a:pt x="23" y="21"/>
                    <a:pt x="24" y="26"/>
                  </a:cubicBezTo>
                  <a:cubicBezTo>
                    <a:pt x="25" y="28"/>
                    <a:pt x="26" y="33"/>
                    <a:pt x="27" y="34"/>
                  </a:cubicBezTo>
                  <a:cubicBezTo>
                    <a:pt x="28" y="34"/>
                    <a:pt x="31" y="34"/>
                    <a:pt x="31" y="35"/>
                  </a:cubicBezTo>
                  <a:cubicBezTo>
                    <a:pt x="31" y="36"/>
                    <a:pt x="31" y="37"/>
                    <a:pt x="32" y="37"/>
                  </a:cubicBezTo>
                  <a:cubicBezTo>
                    <a:pt x="32" y="37"/>
                    <a:pt x="35" y="41"/>
                    <a:pt x="36" y="43"/>
                  </a:cubicBezTo>
                  <a:cubicBezTo>
                    <a:pt x="38" y="48"/>
                    <a:pt x="40" y="52"/>
                    <a:pt x="44" y="56"/>
                  </a:cubicBezTo>
                  <a:cubicBezTo>
                    <a:pt x="49" y="60"/>
                    <a:pt x="53" y="62"/>
                    <a:pt x="57" y="67"/>
                  </a:cubicBezTo>
                  <a:cubicBezTo>
                    <a:pt x="57" y="67"/>
                    <a:pt x="61" y="73"/>
                    <a:pt x="62" y="73"/>
                  </a:cubicBezTo>
                  <a:cubicBezTo>
                    <a:pt x="64" y="73"/>
                    <a:pt x="68" y="72"/>
                    <a:pt x="68" y="70"/>
                  </a:cubicBezTo>
                  <a:cubicBezTo>
                    <a:pt x="68" y="67"/>
                    <a:pt x="68" y="64"/>
                    <a:pt x="68" y="6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26" name="Freeform 8"/>
            <p:cNvSpPr>
              <a:spLocks/>
            </p:cNvSpPr>
            <p:nvPr/>
          </p:nvSpPr>
          <p:spPr bwMode="auto">
            <a:xfrm>
              <a:off x="6674560" y="4098600"/>
              <a:ext cx="214247" cy="240686"/>
            </a:xfrm>
            <a:custGeom>
              <a:avLst/>
              <a:gdLst>
                <a:gd name="T0" fmla="*/ 0 w 65"/>
                <a:gd name="T1" fmla="*/ 41 h 73"/>
                <a:gd name="T2" fmla="*/ 3 w 65"/>
                <a:gd name="T3" fmla="*/ 50 h 73"/>
                <a:gd name="T4" fmla="*/ 6 w 65"/>
                <a:gd name="T5" fmla="*/ 52 h 73"/>
                <a:gd name="T6" fmla="*/ 6 w 65"/>
                <a:gd name="T7" fmla="*/ 53 h 73"/>
                <a:gd name="T8" fmla="*/ 13 w 65"/>
                <a:gd name="T9" fmla="*/ 65 h 73"/>
                <a:gd name="T10" fmla="*/ 18 w 65"/>
                <a:gd name="T11" fmla="*/ 64 h 73"/>
                <a:gd name="T12" fmla="*/ 19 w 65"/>
                <a:gd name="T13" fmla="*/ 67 h 73"/>
                <a:gd name="T14" fmla="*/ 20 w 65"/>
                <a:gd name="T15" fmla="*/ 69 h 73"/>
                <a:gd name="T16" fmla="*/ 26 w 65"/>
                <a:gd name="T17" fmla="*/ 66 h 73"/>
                <a:gd name="T18" fmla="*/ 36 w 65"/>
                <a:gd name="T19" fmla="*/ 70 h 73"/>
                <a:gd name="T20" fmla="*/ 39 w 65"/>
                <a:gd name="T21" fmla="*/ 73 h 73"/>
                <a:gd name="T22" fmla="*/ 46 w 65"/>
                <a:gd name="T23" fmla="*/ 69 h 73"/>
                <a:gd name="T24" fmla="*/ 49 w 65"/>
                <a:gd name="T25" fmla="*/ 62 h 73"/>
                <a:gd name="T26" fmla="*/ 48 w 65"/>
                <a:gd name="T27" fmla="*/ 58 h 73"/>
                <a:gd name="T28" fmla="*/ 53 w 65"/>
                <a:gd name="T29" fmla="*/ 53 h 73"/>
                <a:gd name="T30" fmla="*/ 56 w 65"/>
                <a:gd name="T31" fmla="*/ 43 h 73"/>
                <a:gd name="T32" fmla="*/ 57 w 65"/>
                <a:gd name="T33" fmla="*/ 41 h 73"/>
                <a:gd name="T34" fmla="*/ 59 w 65"/>
                <a:gd name="T35" fmla="*/ 40 h 73"/>
                <a:gd name="T36" fmla="*/ 64 w 65"/>
                <a:gd name="T37" fmla="*/ 38 h 73"/>
                <a:gd name="T38" fmla="*/ 54 w 65"/>
                <a:gd name="T39" fmla="*/ 23 h 73"/>
                <a:gd name="T40" fmla="*/ 55 w 65"/>
                <a:gd name="T41" fmla="*/ 22 h 73"/>
                <a:gd name="T42" fmla="*/ 54 w 65"/>
                <a:gd name="T43" fmla="*/ 20 h 73"/>
                <a:gd name="T44" fmla="*/ 61 w 65"/>
                <a:gd name="T45" fmla="*/ 16 h 73"/>
                <a:gd name="T46" fmla="*/ 60 w 65"/>
                <a:gd name="T47" fmla="*/ 15 h 73"/>
                <a:gd name="T48" fmla="*/ 65 w 65"/>
                <a:gd name="T49" fmla="*/ 13 h 73"/>
                <a:gd name="T50" fmla="*/ 56 w 65"/>
                <a:gd name="T51" fmla="*/ 6 h 73"/>
                <a:gd name="T52" fmla="*/ 52 w 65"/>
                <a:gd name="T53" fmla="*/ 0 h 73"/>
                <a:gd name="T54" fmla="*/ 42 w 65"/>
                <a:gd name="T55" fmla="*/ 13 h 73"/>
                <a:gd name="T56" fmla="*/ 34 w 65"/>
                <a:gd name="T57" fmla="*/ 15 h 73"/>
                <a:gd name="T58" fmla="*/ 32 w 65"/>
                <a:gd name="T59" fmla="*/ 17 h 73"/>
                <a:gd name="T60" fmla="*/ 30 w 65"/>
                <a:gd name="T61" fmla="*/ 19 h 73"/>
                <a:gd name="T62" fmla="*/ 28 w 65"/>
                <a:gd name="T63" fmla="*/ 21 h 73"/>
                <a:gd name="T64" fmla="*/ 23 w 65"/>
                <a:gd name="T65" fmla="*/ 26 h 73"/>
                <a:gd name="T66" fmla="*/ 17 w 65"/>
                <a:gd name="T67" fmla="*/ 28 h 73"/>
                <a:gd name="T68" fmla="*/ 7 w 65"/>
                <a:gd name="T69" fmla="*/ 38 h 73"/>
                <a:gd name="T70" fmla="*/ 0 w 65"/>
                <a:gd name="T71"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3">
                  <a:moveTo>
                    <a:pt x="0" y="41"/>
                  </a:moveTo>
                  <a:cubicBezTo>
                    <a:pt x="0" y="42"/>
                    <a:pt x="2" y="50"/>
                    <a:pt x="3" y="50"/>
                  </a:cubicBezTo>
                  <a:cubicBezTo>
                    <a:pt x="4" y="50"/>
                    <a:pt x="5" y="50"/>
                    <a:pt x="6" y="52"/>
                  </a:cubicBezTo>
                  <a:cubicBezTo>
                    <a:pt x="6" y="52"/>
                    <a:pt x="6" y="52"/>
                    <a:pt x="6" y="53"/>
                  </a:cubicBezTo>
                  <a:cubicBezTo>
                    <a:pt x="9" y="57"/>
                    <a:pt x="5" y="65"/>
                    <a:pt x="13" y="65"/>
                  </a:cubicBezTo>
                  <a:cubicBezTo>
                    <a:pt x="15" y="65"/>
                    <a:pt x="16" y="64"/>
                    <a:pt x="18" y="64"/>
                  </a:cubicBezTo>
                  <a:cubicBezTo>
                    <a:pt x="18" y="65"/>
                    <a:pt x="18" y="67"/>
                    <a:pt x="19" y="67"/>
                  </a:cubicBezTo>
                  <a:cubicBezTo>
                    <a:pt x="19" y="67"/>
                    <a:pt x="20" y="69"/>
                    <a:pt x="20" y="69"/>
                  </a:cubicBezTo>
                  <a:cubicBezTo>
                    <a:pt x="23" y="69"/>
                    <a:pt x="24" y="66"/>
                    <a:pt x="26" y="66"/>
                  </a:cubicBezTo>
                  <a:cubicBezTo>
                    <a:pt x="30" y="66"/>
                    <a:pt x="32" y="69"/>
                    <a:pt x="36" y="70"/>
                  </a:cubicBezTo>
                  <a:cubicBezTo>
                    <a:pt x="36" y="71"/>
                    <a:pt x="37" y="73"/>
                    <a:pt x="39" y="73"/>
                  </a:cubicBezTo>
                  <a:cubicBezTo>
                    <a:pt x="42" y="73"/>
                    <a:pt x="42" y="70"/>
                    <a:pt x="46" y="69"/>
                  </a:cubicBezTo>
                  <a:cubicBezTo>
                    <a:pt x="46" y="67"/>
                    <a:pt x="49" y="63"/>
                    <a:pt x="49" y="62"/>
                  </a:cubicBezTo>
                  <a:cubicBezTo>
                    <a:pt x="49" y="60"/>
                    <a:pt x="48" y="60"/>
                    <a:pt x="48" y="58"/>
                  </a:cubicBezTo>
                  <a:cubicBezTo>
                    <a:pt x="48" y="57"/>
                    <a:pt x="50" y="54"/>
                    <a:pt x="53" y="53"/>
                  </a:cubicBezTo>
                  <a:cubicBezTo>
                    <a:pt x="53" y="49"/>
                    <a:pt x="54" y="48"/>
                    <a:pt x="56" y="43"/>
                  </a:cubicBezTo>
                  <a:cubicBezTo>
                    <a:pt x="57" y="41"/>
                    <a:pt x="57" y="41"/>
                    <a:pt x="57" y="41"/>
                  </a:cubicBezTo>
                  <a:cubicBezTo>
                    <a:pt x="57" y="40"/>
                    <a:pt x="58" y="40"/>
                    <a:pt x="59" y="40"/>
                  </a:cubicBezTo>
                  <a:cubicBezTo>
                    <a:pt x="61" y="40"/>
                    <a:pt x="63" y="41"/>
                    <a:pt x="64" y="38"/>
                  </a:cubicBezTo>
                  <a:cubicBezTo>
                    <a:pt x="60" y="38"/>
                    <a:pt x="54" y="27"/>
                    <a:pt x="54" y="23"/>
                  </a:cubicBezTo>
                  <a:cubicBezTo>
                    <a:pt x="54" y="23"/>
                    <a:pt x="55" y="22"/>
                    <a:pt x="55" y="22"/>
                  </a:cubicBezTo>
                  <a:cubicBezTo>
                    <a:pt x="55" y="21"/>
                    <a:pt x="55" y="20"/>
                    <a:pt x="54" y="20"/>
                  </a:cubicBezTo>
                  <a:cubicBezTo>
                    <a:pt x="54" y="20"/>
                    <a:pt x="61" y="17"/>
                    <a:pt x="61" y="16"/>
                  </a:cubicBezTo>
                  <a:cubicBezTo>
                    <a:pt x="61" y="16"/>
                    <a:pt x="60" y="16"/>
                    <a:pt x="60" y="15"/>
                  </a:cubicBezTo>
                  <a:cubicBezTo>
                    <a:pt x="60" y="13"/>
                    <a:pt x="65" y="15"/>
                    <a:pt x="65" y="13"/>
                  </a:cubicBezTo>
                  <a:cubicBezTo>
                    <a:pt x="65" y="8"/>
                    <a:pt x="56" y="11"/>
                    <a:pt x="56" y="6"/>
                  </a:cubicBezTo>
                  <a:cubicBezTo>
                    <a:pt x="56" y="3"/>
                    <a:pt x="56" y="0"/>
                    <a:pt x="52" y="0"/>
                  </a:cubicBezTo>
                  <a:cubicBezTo>
                    <a:pt x="49" y="0"/>
                    <a:pt x="44" y="9"/>
                    <a:pt x="42" y="13"/>
                  </a:cubicBezTo>
                  <a:cubicBezTo>
                    <a:pt x="41" y="14"/>
                    <a:pt x="36" y="13"/>
                    <a:pt x="34" y="15"/>
                  </a:cubicBezTo>
                  <a:cubicBezTo>
                    <a:pt x="33" y="16"/>
                    <a:pt x="33" y="17"/>
                    <a:pt x="32" y="17"/>
                  </a:cubicBezTo>
                  <a:cubicBezTo>
                    <a:pt x="31" y="18"/>
                    <a:pt x="31" y="18"/>
                    <a:pt x="30" y="19"/>
                  </a:cubicBezTo>
                  <a:cubicBezTo>
                    <a:pt x="30" y="19"/>
                    <a:pt x="27" y="21"/>
                    <a:pt x="28" y="21"/>
                  </a:cubicBezTo>
                  <a:cubicBezTo>
                    <a:pt x="27" y="23"/>
                    <a:pt x="27" y="25"/>
                    <a:pt x="23" y="26"/>
                  </a:cubicBezTo>
                  <a:cubicBezTo>
                    <a:pt x="21" y="27"/>
                    <a:pt x="18" y="27"/>
                    <a:pt x="17" y="28"/>
                  </a:cubicBezTo>
                  <a:cubicBezTo>
                    <a:pt x="14" y="31"/>
                    <a:pt x="15" y="38"/>
                    <a:pt x="7" y="38"/>
                  </a:cubicBezTo>
                  <a:cubicBezTo>
                    <a:pt x="4" y="38"/>
                    <a:pt x="0" y="37"/>
                    <a:pt x="0" y="41"/>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27" name="Freeform 9"/>
            <p:cNvSpPr>
              <a:spLocks/>
            </p:cNvSpPr>
            <p:nvPr/>
          </p:nvSpPr>
          <p:spPr bwMode="auto">
            <a:xfrm>
              <a:off x="6879069" y="4214074"/>
              <a:ext cx="137730" cy="158602"/>
            </a:xfrm>
            <a:custGeom>
              <a:avLst/>
              <a:gdLst>
                <a:gd name="T0" fmla="*/ 32 w 42"/>
                <a:gd name="T1" fmla="*/ 14 h 48"/>
                <a:gd name="T2" fmla="*/ 18 w 42"/>
                <a:gd name="T3" fmla="*/ 18 h 48"/>
                <a:gd name="T4" fmla="*/ 18 w 42"/>
                <a:gd name="T5" fmla="*/ 17 h 48"/>
                <a:gd name="T6" fmla="*/ 15 w 42"/>
                <a:gd name="T7" fmla="*/ 20 h 48"/>
                <a:gd name="T8" fmla="*/ 10 w 42"/>
                <a:gd name="T9" fmla="*/ 12 h 48"/>
                <a:gd name="T10" fmla="*/ 17 w 42"/>
                <a:gd name="T11" fmla="*/ 8 h 48"/>
                <a:gd name="T12" fmla="*/ 26 w 42"/>
                <a:gd name="T13" fmla="*/ 7 h 48"/>
                <a:gd name="T14" fmla="*/ 34 w 42"/>
                <a:gd name="T15" fmla="*/ 9 h 48"/>
                <a:gd name="T16" fmla="*/ 41 w 42"/>
                <a:gd name="T17" fmla="*/ 2 h 48"/>
                <a:gd name="T18" fmla="*/ 42 w 42"/>
                <a:gd name="T19" fmla="*/ 0 h 48"/>
                <a:gd name="T20" fmla="*/ 40 w 42"/>
                <a:gd name="T21" fmla="*/ 0 h 48"/>
                <a:gd name="T22" fmla="*/ 33 w 42"/>
                <a:gd name="T23" fmla="*/ 4 h 48"/>
                <a:gd name="T24" fmla="*/ 31 w 42"/>
                <a:gd name="T25" fmla="*/ 4 h 48"/>
                <a:gd name="T26" fmla="*/ 16 w 42"/>
                <a:gd name="T27" fmla="*/ 2 h 48"/>
                <a:gd name="T28" fmla="*/ 7 w 42"/>
                <a:gd name="T29" fmla="*/ 15 h 48"/>
                <a:gd name="T30" fmla="*/ 5 w 42"/>
                <a:gd name="T31" fmla="*/ 19 h 48"/>
                <a:gd name="T32" fmla="*/ 0 w 42"/>
                <a:gd name="T33" fmla="*/ 31 h 48"/>
                <a:gd name="T34" fmla="*/ 4 w 42"/>
                <a:gd name="T35" fmla="*/ 34 h 48"/>
                <a:gd name="T36" fmla="*/ 4 w 42"/>
                <a:gd name="T37" fmla="*/ 45 h 48"/>
                <a:gd name="T38" fmla="*/ 8 w 42"/>
                <a:gd name="T39" fmla="*/ 48 h 48"/>
                <a:gd name="T40" fmla="*/ 12 w 42"/>
                <a:gd name="T41" fmla="*/ 39 h 48"/>
                <a:gd name="T42" fmla="*/ 10 w 42"/>
                <a:gd name="T43" fmla="*/ 31 h 48"/>
                <a:gd name="T44" fmla="*/ 14 w 42"/>
                <a:gd name="T45" fmla="*/ 29 h 48"/>
                <a:gd name="T46" fmla="*/ 15 w 42"/>
                <a:gd name="T47" fmla="*/ 29 h 48"/>
                <a:gd name="T48" fmla="*/ 15 w 42"/>
                <a:gd name="T49" fmla="*/ 33 h 48"/>
                <a:gd name="T50" fmla="*/ 18 w 42"/>
                <a:gd name="T51" fmla="*/ 41 h 48"/>
                <a:gd name="T52" fmla="*/ 18 w 42"/>
                <a:gd name="T53" fmla="*/ 44 h 48"/>
                <a:gd name="T54" fmla="*/ 21 w 42"/>
                <a:gd name="T55" fmla="*/ 44 h 48"/>
                <a:gd name="T56" fmla="*/ 26 w 42"/>
                <a:gd name="T57" fmla="*/ 38 h 48"/>
                <a:gd name="T58" fmla="*/ 23 w 42"/>
                <a:gd name="T59" fmla="*/ 34 h 48"/>
                <a:gd name="T60" fmla="*/ 24 w 42"/>
                <a:gd name="T61" fmla="*/ 32 h 48"/>
                <a:gd name="T62" fmla="*/ 19 w 42"/>
                <a:gd name="T63" fmla="*/ 23 h 48"/>
                <a:gd name="T64" fmla="*/ 32 w 42"/>
                <a:gd name="T65" fmla="*/ 16 h 48"/>
                <a:gd name="T66" fmla="*/ 32 w 42"/>
                <a:gd name="T67"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8">
                  <a:moveTo>
                    <a:pt x="32" y="14"/>
                  </a:moveTo>
                  <a:cubicBezTo>
                    <a:pt x="28" y="14"/>
                    <a:pt x="18" y="18"/>
                    <a:pt x="18" y="18"/>
                  </a:cubicBezTo>
                  <a:cubicBezTo>
                    <a:pt x="18" y="17"/>
                    <a:pt x="18" y="17"/>
                    <a:pt x="18" y="17"/>
                  </a:cubicBezTo>
                  <a:cubicBezTo>
                    <a:pt x="17" y="19"/>
                    <a:pt x="16" y="20"/>
                    <a:pt x="15" y="20"/>
                  </a:cubicBezTo>
                  <a:cubicBezTo>
                    <a:pt x="11" y="20"/>
                    <a:pt x="10" y="15"/>
                    <a:pt x="10" y="12"/>
                  </a:cubicBezTo>
                  <a:cubicBezTo>
                    <a:pt x="10" y="7"/>
                    <a:pt x="13" y="8"/>
                    <a:pt x="17" y="8"/>
                  </a:cubicBezTo>
                  <a:cubicBezTo>
                    <a:pt x="21" y="8"/>
                    <a:pt x="23" y="7"/>
                    <a:pt x="26" y="7"/>
                  </a:cubicBezTo>
                  <a:cubicBezTo>
                    <a:pt x="29" y="7"/>
                    <a:pt x="31" y="9"/>
                    <a:pt x="34" y="9"/>
                  </a:cubicBezTo>
                  <a:cubicBezTo>
                    <a:pt x="38" y="9"/>
                    <a:pt x="40" y="5"/>
                    <a:pt x="41" y="2"/>
                  </a:cubicBezTo>
                  <a:cubicBezTo>
                    <a:pt x="41" y="2"/>
                    <a:pt x="42" y="0"/>
                    <a:pt x="42" y="0"/>
                  </a:cubicBezTo>
                  <a:cubicBezTo>
                    <a:pt x="40" y="0"/>
                    <a:pt x="40" y="0"/>
                    <a:pt x="40" y="0"/>
                  </a:cubicBezTo>
                  <a:cubicBezTo>
                    <a:pt x="38" y="0"/>
                    <a:pt x="35" y="4"/>
                    <a:pt x="33" y="4"/>
                  </a:cubicBezTo>
                  <a:cubicBezTo>
                    <a:pt x="31" y="4"/>
                    <a:pt x="31" y="4"/>
                    <a:pt x="31" y="4"/>
                  </a:cubicBezTo>
                  <a:cubicBezTo>
                    <a:pt x="16" y="2"/>
                    <a:pt x="16" y="2"/>
                    <a:pt x="16" y="2"/>
                  </a:cubicBezTo>
                  <a:cubicBezTo>
                    <a:pt x="10" y="2"/>
                    <a:pt x="7" y="10"/>
                    <a:pt x="7" y="15"/>
                  </a:cubicBezTo>
                  <a:cubicBezTo>
                    <a:pt x="7" y="16"/>
                    <a:pt x="5" y="18"/>
                    <a:pt x="5" y="19"/>
                  </a:cubicBezTo>
                  <a:cubicBezTo>
                    <a:pt x="3" y="24"/>
                    <a:pt x="0" y="26"/>
                    <a:pt x="0" y="31"/>
                  </a:cubicBezTo>
                  <a:cubicBezTo>
                    <a:pt x="0" y="34"/>
                    <a:pt x="4" y="34"/>
                    <a:pt x="4" y="34"/>
                  </a:cubicBezTo>
                  <a:cubicBezTo>
                    <a:pt x="4" y="38"/>
                    <a:pt x="4" y="42"/>
                    <a:pt x="4" y="45"/>
                  </a:cubicBezTo>
                  <a:cubicBezTo>
                    <a:pt x="4" y="46"/>
                    <a:pt x="6" y="48"/>
                    <a:pt x="8" y="48"/>
                  </a:cubicBezTo>
                  <a:cubicBezTo>
                    <a:pt x="11" y="48"/>
                    <a:pt x="12" y="40"/>
                    <a:pt x="12" y="39"/>
                  </a:cubicBezTo>
                  <a:cubicBezTo>
                    <a:pt x="12" y="36"/>
                    <a:pt x="10" y="34"/>
                    <a:pt x="10" y="31"/>
                  </a:cubicBezTo>
                  <a:cubicBezTo>
                    <a:pt x="10" y="30"/>
                    <a:pt x="12" y="29"/>
                    <a:pt x="14" y="29"/>
                  </a:cubicBezTo>
                  <a:cubicBezTo>
                    <a:pt x="14" y="29"/>
                    <a:pt x="15" y="29"/>
                    <a:pt x="15" y="29"/>
                  </a:cubicBezTo>
                  <a:cubicBezTo>
                    <a:pt x="15" y="33"/>
                    <a:pt x="15" y="33"/>
                    <a:pt x="15" y="33"/>
                  </a:cubicBezTo>
                  <a:cubicBezTo>
                    <a:pt x="15" y="36"/>
                    <a:pt x="18" y="38"/>
                    <a:pt x="18" y="41"/>
                  </a:cubicBezTo>
                  <a:cubicBezTo>
                    <a:pt x="18" y="42"/>
                    <a:pt x="18" y="40"/>
                    <a:pt x="18" y="44"/>
                  </a:cubicBezTo>
                  <a:cubicBezTo>
                    <a:pt x="21" y="44"/>
                    <a:pt x="21" y="44"/>
                    <a:pt x="21" y="44"/>
                  </a:cubicBezTo>
                  <a:cubicBezTo>
                    <a:pt x="21" y="40"/>
                    <a:pt x="26" y="41"/>
                    <a:pt x="26" y="38"/>
                  </a:cubicBezTo>
                  <a:cubicBezTo>
                    <a:pt x="25" y="38"/>
                    <a:pt x="23" y="35"/>
                    <a:pt x="23" y="34"/>
                  </a:cubicBezTo>
                  <a:cubicBezTo>
                    <a:pt x="23" y="34"/>
                    <a:pt x="24" y="33"/>
                    <a:pt x="24" y="32"/>
                  </a:cubicBezTo>
                  <a:cubicBezTo>
                    <a:pt x="23" y="32"/>
                    <a:pt x="19" y="23"/>
                    <a:pt x="19" y="23"/>
                  </a:cubicBezTo>
                  <a:cubicBezTo>
                    <a:pt x="25" y="23"/>
                    <a:pt x="24" y="18"/>
                    <a:pt x="32" y="16"/>
                  </a:cubicBezTo>
                  <a:lnTo>
                    <a:pt x="32" y="14"/>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28" name="Freeform 10"/>
            <p:cNvSpPr>
              <a:spLocks/>
            </p:cNvSpPr>
            <p:nvPr/>
          </p:nvSpPr>
          <p:spPr bwMode="auto">
            <a:xfrm>
              <a:off x="6599435" y="4375459"/>
              <a:ext cx="217030" cy="62606"/>
            </a:xfrm>
            <a:custGeom>
              <a:avLst/>
              <a:gdLst>
                <a:gd name="T0" fmla="*/ 59 w 66"/>
                <a:gd name="T1" fmla="*/ 17 h 19"/>
                <a:gd name="T2" fmla="*/ 64 w 66"/>
                <a:gd name="T3" fmla="*/ 18 h 19"/>
                <a:gd name="T4" fmla="*/ 66 w 66"/>
                <a:gd name="T5" fmla="*/ 16 h 19"/>
                <a:gd name="T6" fmla="*/ 62 w 66"/>
                <a:gd name="T7" fmla="*/ 14 h 19"/>
                <a:gd name="T8" fmla="*/ 57 w 66"/>
                <a:gd name="T9" fmla="*/ 13 h 19"/>
                <a:gd name="T10" fmla="*/ 55 w 66"/>
                <a:gd name="T11" fmla="*/ 11 h 19"/>
                <a:gd name="T12" fmla="*/ 46 w 66"/>
                <a:gd name="T13" fmla="*/ 8 h 19"/>
                <a:gd name="T14" fmla="*/ 54 w 66"/>
                <a:gd name="T15" fmla="*/ 7 h 19"/>
                <a:gd name="T16" fmla="*/ 52 w 66"/>
                <a:gd name="T17" fmla="*/ 7 h 19"/>
                <a:gd name="T18" fmla="*/ 45 w 66"/>
                <a:gd name="T19" fmla="*/ 8 h 19"/>
                <a:gd name="T20" fmla="*/ 35 w 66"/>
                <a:gd name="T21" fmla="*/ 4 h 19"/>
                <a:gd name="T22" fmla="*/ 28 w 66"/>
                <a:gd name="T23" fmla="*/ 7 h 19"/>
                <a:gd name="T24" fmla="*/ 11 w 66"/>
                <a:gd name="T25" fmla="*/ 0 h 19"/>
                <a:gd name="T26" fmla="*/ 8 w 66"/>
                <a:gd name="T27" fmla="*/ 1 h 19"/>
                <a:gd name="T28" fmla="*/ 6 w 66"/>
                <a:gd name="T29" fmla="*/ 0 h 19"/>
                <a:gd name="T30" fmla="*/ 0 w 66"/>
                <a:gd name="T31" fmla="*/ 5 h 19"/>
                <a:gd name="T32" fmla="*/ 8 w 66"/>
                <a:gd name="T33" fmla="*/ 10 h 19"/>
                <a:gd name="T34" fmla="*/ 17 w 66"/>
                <a:gd name="T35" fmla="*/ 11 h 19"/>
                <a:gd name="T36" fmla="*/ 29 w 66"/>
                <a:gd name="T37" fmla="*/ 13 h 19"/>
                <a:gd name="T38" fmla="*/ 35 w 66"/>
                <a:gd name="T39" fmla="*/ 16 h 19"/>
                <a:gd name="T40" fmla="*/ 59 w 66"/>
                <a:gd name="T41" fmla="*/ 19 h 19"/>
                <a:gd name="T42" fmla="*/ 59 w 66"/>
                <a:gd name="T4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9">
                  <a:moveTo>
                    <a:pt x="59" y="17"/>
                  </a:moveTo>
                  <a:cubicBezTo>
                    <a:pt x="62" y="17"/>
                    <a:pt x="61" y="18"/>
                    <a:pt x="64" y="18"/>
                  </a:cubicBezTo>
                  <a:cubicBezTo>
                    <a:pt x="64" y="18"/>
                    <a:pt x="66" y="17"/>
                    <a:pt x="66" y="16"/>
                  </a:cubicBezTo>
                  <a:cubicBezTo>
                    <a:pt x="64" y="15"/>
                    <a:pt x="64" y="14"/>
                    <a:pt x="62" y="14"/>
                  </a:cubicBezTo>
                  <a:cubicBezTo>
                    <a:pt x="60" y="13"/>
                    <a:pt x="59" y="15"/>
                    <a:pt x="57" y="13"/>
                  </a:cubicBezTo>
                  <a:cubicBezTo>
                    <a:pt x="57" y="13"/>
                    <a:pt x="57" y="11"/>
                    <a:pt x="55" y="11"/>
                  </a:cubicBezTo>
                  <a:cubicBezTo>
                    <a:pt x="51" y="11"/>
                    <a:pt x="48" y="11"/>
                    <a:pt x="46" y="8"/>
                  </a:cubicBezTo>
                  <a:cubicBezTo>
                    <a:pt x="46" y="9"/>
                    <a:pt x="54" y="7"/>
                    <a:pt x="54" y="7"/>
                  </a:cubicBezTo>
                  <a:cubicBezTo>
                    <a:pt x="52" y="7"/>
                    <a:pt x="52" y="7"/>
                    <a:pt x="52" y="7"/>
                  </a:cubicBezTo>
                  <a:cubicBezTo>
                    <a:pt x="45" y="8"/>
                    <a:pt x="45" y="8"/>
                    <a:pt x="45" y="8"/>
                  </a:cubicBezTo>
                  <a:cubicBezTo>
                    <a:pt x="41" y="8"/>
                    <a:pt x="40" y="4"/>
                    <a:pt x="35" y="4"/>
                  </a:cubicBezTo>
                  <a:cubicBezTo>
                    <a:pt x="33" y="4"/>
                    <a:pt x="32" y="7"/>
                    <a:pt x="28" y="7"/>
                  </a:cubicBezTo>
                  <a:cubicBezTo>
                    <a:pt x="21" y="7"/>
                    <a:pt x="18" y="0"/>
                    <a:pt x="11" y="0"/>
                  </a:cubicBezTo>
                  <a:cubicBezTo>
                    <a:pt x="10" y="0"/>
                    <a:pt x="9" y="1"/>
                    <a:pt x="8" y="1"/>
                  </a:cubicBezTo>
                  <a:cubicBezTo>
                    <a:pt x="7" y="1"/>
                    <a:pt x="6" y="0"/>
                    <a:pt x="6" y="0"/>
                  </a:cubicBezTo>
                  <a:cubicBezTo>
                    <a:pt x="4" y="0"/>
                    <a:pt x="0" y="4"/>
                    <a:pt x="0" y="5"/>
                  </a:cubicBezTo>
                  <a:cubicBezTo>
                    <a:pt x="4" y="5"/>
                    <a:pt x="5" y="8"/>
                    <a:pt x="8" y="10"/>
                  </a:cubicBezTo>
                  <a:cubicBezTo>
                    <a:pt x="10" y="12"/>
                    <a:pt x="13" y="10"/>
                    <a:pt x="17" y="11"/>
                  </a:cubicBezTo>
                  <a:cubicBezTo>
                    <a:pt x="21" y="12"/>
                    <a:pt x="25" y="13"/>
                    <a:pt x="29" y="13"/>
                  </a:cubicBezTo>
                  <a:cubicBezTo>
                    <a:pt x="31" y="13"/>
                    <a:pt x="32" y="16"/>
                    <a:pt x="35" y="16"/>
                  </a:cubicBezTo>
                  <a:cubicBezTo>
                    <a:pt x="44" y="16"/>
                    <a:pt x="51" y="16"/>
                    <a:pt x="59" y="19"/>
                  </a:cubicBezTo>
                  <a:cubicBezTo>
                    <a:pt x="59" y="18"/>
                    <a:pt x="58" y="17"/>
                    <a:pt x="59" y="1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29" name="Freeform 11"/>
            <p:cNvSpPr>
              <a:spLocks/>
            </p:cNvSpPr>
            <p:nvPr/>
          </p:nvSpPr>
          <p:spPr bwMode="auto">
            <a:xfrm>
              <a:off x="6905502" y="4425544"/>
              <a:ext cx="65387" cy="15304"/>
            </a:xfrm>
            <a:custGeom>
              <a:avLst/>
              <a:gdLst>
                <a:gd name="T0" fmla="*/ 13 w 20"/>
                <a:gd name="T1" fmla="*/ 4 h 5"/>
                <a:gd name="T2" fmla="*/ 20 w 20"/>
                <a:gd name="T3" fmla="*/ 0 h 5"/>
                <a:gd name="T4" fmla="*/ 13 w 20"/>
                <a:gd name="T5" fmla="*/ 2 h 5"/>
                <a:gd name="T6" fmla="*/ 4 w 20"/>
                <a:gd name="T7" fmla="*/ 1 h 5"/>
                <a:gd name="T8" fmla="*/ 0 w 20"/>
                <a:gd name="T9" fmla="*/ 2 h 5"/>
                <a:gd name="T10" fmla="*/ 5 w 20"/>
                <a:gd name="T11" fmla="*/ 4 h 5"/>
                <a:gd name="T12" fmla="*/ 13 w 20"/>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3" y="4"/>
                  </a:moveTo>
                  <a:cubicBezTo>
                    <a:pt x="16" y="4"/>
                    <a:pt x="18" y="3"/>
                    <a:pt x="20" y="0"/>
                  </a:cubicBezTo>
                  <a:cubicBezTo>
                    <a:pt x="18" y="1"/>
                    <a:pt x="17" y="2"/>
                    <a:pt x="13" y="2"/>
                  </a:cubicBezTo>
                  <a:cubicBezTo>
                    <a:pt x="10" y="2"/>
                    <a:pt x="8" y="1"/>
                    <a:pt x="4" y="1"/>
                  </a:cubicBezTo>
                  <a:cubicBezTo>
                    <a:pt x="3" y="1"/>
                    <a:pt x="0" y="0"/>
                    <a:pt x="0" y="2"/>
                  </a:cubicBezTo>
                  <a:cubicBezTo>
                    <a:pt x="0" y="5"/>
                    <a:pt x="4" y="4"/>
                    <a:pt x="5" y="4"/>
                  </a:cubicBezTo>
                  <a:cubicBezTo>
                    <a:pt x="7" y="4"/>
                    <a:pt x="10" y="4"/>
                    <a:pt x="13"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30" name="Freeform 12"/>
            <p:cNvSpPr>
              <a:spLocks/>
            </p:cNvSpPr>
            <p:nvPr/>
          </p:nvSpPr>
          <p:spPr bwMode="auto">
            <a:xfrm>
              <a:off x="6842898" y="4425544"/>
              <a:ext cx="50084" cy="19477"/>
            </a:xfrm>
            <a:custGeom>
              <a:avLst/>
              <a:gdLst>
                <a:gd name="T0" fmla="*/ 8 w 15"/>
                <a:gd name="T1" fmla="*/ 0 h 6"/>
                <a:gd name="T2" fmla="*/ 8 w 15"/>
                <a:gd name="T3" fmla="*/ 2 h 6"/>
                <a:gd name="T4" fmla="*/ 3 w 15"/>
                <a:gd name="T5" fmla="*/ 2 h 6"/>
                <a:gd name="T6" fmla="*/ 0 w 15"/>
                <a:gd name="T7" fmla="*/ 4 h 6"/>
                <a:gd name="T8" fmla="*/ 4 w 15"/>
                <a:gd name="T9" fmla="*/ 6 h 6"/>
                <a:gd name="T10" fmla="*/ 10 w 15"/>
                <a:gd name="T11" fmla="*/ 3 h 6"/>
                <a:gd name="T12" fmla="*/ 11 w 15"/>
                <a:gd name="T13" fmla="*/ 4 h 6"/>
                <a:gd name="T14" fmla="*/ 15 w 15"/>
                <a:gd name="T15" fmla="*/ 4 h 6"/>
                <a:gd name="T16" fmla="*/ 15 w 15"/>
                <a:gd name="T17" fmla="*/ 0 h 6"/>
                <a:gd name="T18" fmla="*/ 8 w 1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
                  <a:moveTo>
                    <a:pt x="8" y="0"/>
                  </a:moveTo>
                  <a:cubicBezTo>
                    <a:pt x="8" y="0"/>
                    <a:pt x="8" y="2"/>
                    <a:pt x="8" y="2"/>
                  </a:cubicBezTo>
                  <a:cubicBezTo>
                    <a:pt x="7" y="2"/>
                    <a:pt x="5" y="2"/>
                    <a:pt x="3" y="2"/>
                  </a:cubicBezTo>
                  <a:cubicBezTo>
                    <a:pt x="1" y="2"/>
                    <a:pt x="0" y="2"/>
                    <a:pt x="0" y="4"/>
                  </a:cubicBezTo>
                  <a:cubicBezTo>
                    <a:pt x="0" y="5"/>
                    <a:pt x="2" y="6"/>
                    <a:pt x="4" y="6"/>
                  </a:cubicBezTo>
                  <a:cubicBezTo>
                    <a:pt x="6" y="6"/>
                    <a:pt x="7" y="4"/>
                    <a:pt x="10" y="3"/>
                  </a:cubicBezTo>
                  <a:cubicBezTo>
                    <a:pt x="11" y="4"/>
                    <a:pt x="11" y="4"/>
                    <a:pt x="11" y="4"/>
                  </a:cubicBezTo>
                  <a:cubicBezTo>
                    <a:pt x="15" y="4"/>
                    <a:pt x="15" y="4"/>
                    <a:pt x="15" y="4"/>
                  </a:cubicBezTo>
                  <a:cubicBezTo>
                    <a:pt x="11" y="4"/>
                    <a:pt x="15" y="4"/>
                    <a:pt x="15"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31" name="Freeform 13"/>
            <p:cNvSpPr>
              <a:spLocks/>
            </p:cNvSpPr>
            <p:nvPr/>
          </p:nvSpPr>
          <p:spPr bwMode="auto">
            <a:xfrm>
              <a:off x="6888808" y="4447804"/>
              <a:ext cx="33389" cy="29216"/>
            </a:xfrm>
            <a:custGeom>
              <a:avLst/>
              <a:gdLst>
                <a:gd name="T0" fmla="*/ 6 w 10"/>
                <a:gd name="T1" fmla="*/ 5 h 9"/>
                <a:gd name="T2" fmla="*/ 8 w 10"/>
                <a:gd name="T3" fmla="*/ 9 h 9"/>
                <a:gd name="T4" fmla="*/ 8 w 10"/>
                <a:gd name="T5" fmla="*/ 9 h 9"/>
                <a:gd name="T6" fmla="*/ 10 w 10"/>
                <a:gd name="T7" fmla="*/ 7 h 9"/>
                <a:gd name="T8" fmla="*/ 7 w 10"/>
                <a:gd name="T9" fmla="*/ 1 h 9"/>
                <a:gd name="T10" fmla="*/ 5 w 10"/>
                <a:gd name="T11" fmla="*/ 1 h 9"/>
                <a:gd name="T12" fmla="*/ 0 w 10"/>
                <a:gd name="T13" fmla="*/ 2 h 9"/>
                <a:gd name="T14" fmla="*/ 6 w 10"/>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6" y="5"/>
                  </a:moveTo>
                  <a:cubicBezTo>
                    <a:pt x="6" y="6"/>
                    <a:pt x="6" y="9"/>
                    <a:pt x="8" y="9"/>
                  </a:cubicBezTo>
                  <a:cubicBezTo>
                    <a:pt x="8" y="9"/>
                    <a:pt x="8" y="9"/>
                    <a:pt x="8" y="9"/>
                  </a:cubicBezTo>
                  <a:cubicBezTo>
                    <a:pt x="9" y="9"/>
                    <a:pt x="10" y="8"/>
                    <a:pt x="10" y="7"/>
                  </a:cubicBezTo>
                  <a:cubicBezTo>
                    <a:pt x="10" y="4"/>
                    <a:pt x="7" y="5"/>
                    <a:pt x="7" y="1"/>
                  </a:cubicBezTo>
                  <a:cubicBezTo>
                    <a:pt x="6" y="1"/>
                    <a:pt x="5" y="1"/>
                    <a:pt x="5" y="1"/>
                  </a:cubicBezTo>
                  <a:cubicBezTo>
                    <a:pt x="3" y="1"/>
                    <a:pt x="0" y="0"/>
                    <a:pt x="0" y="2"/>
                  </a:cubicBezTo>
                  <a:cubicBezTo>
                    <a:pt x="0" y="4"/>
                    <a:pt x="4" y="5"/>
                    <a:pt x="6" y="5"/>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32" name="Freeform 14"/>
            <p:cNvSpPr>
              <a:spLocks/>
            </p:cNvSpPr>
            <p:nvPr/>
          </p:nvSpPr>
          <p:spPr bwMode="auto">
            <a:xfrm>
              <a:off x="6823421" y="4428326"/>
              <a:ext cx="12521" cy="12521"/>
            </a:xfrm>
            <a:custGeom>
              <a:avLst/>
              <a:gdLst>
                <a:gd name="T0" fmla="*/ 2 w 4"/>
                <a:gd name="T1" fmla="*/ 0 h 4"/>
                <a:gd name="T2" fmla="*/ 0 w 4"/>
                <a:gd name="T3" fmla="*/ 0 h 4"/>
                <a:gd name="T4" fmla="*/ 0 w 4"/>
                <a:gd name="T5" fmla="*/ 2 h 4"/>
                <a:gd name="T6" fmla="*/ 2 w 4"/>
                <a:gd name="T7" fmla="*/ 4 h 4"/>
                <a:gd name="T8" fmla="*/ 4 w 4"/>
                <a:gd name="T9" fmla="*/ 1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0"/>
                    <a:pt x="1" y="0"/>
                    <a:pt x="0" y="0"/>
                  </a:cubicBezTo>
                  <a:cubicBezTo>
                    <a:pt x="0" y="1"/>
                    <a:pt x="0" y="1"/>
                    <a:pt x="0" y="2"/>
                  </a:cubicBezTo>
                  <a:cubicBezTo>
                    <a:pt x="0" y="3"/>
                    <a:pt x="1" y="4"/>
                    <a:pt x="2" y="4"/>
                  </a:cubicBezTo>
                  <a:cubicBezTo>
                    <a:pt x="3" y="4"/>
                    <a:pt x="4" y="3"/>
                    <a:pt x="4" y="1"/>
                  </a:cubicBezTo>
                  <a:cubicBezTo>
                    <a:pt x="4" y="1"/>
                    <a:pt x="4" y="0"/>
                    <a:pt x="2"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33" name="Freeform 15"/>
            <p:cNvSpPr>
              <a:spLocks/>
            </p:cNvSpPr>
            <p:nvPr/>
          </p:nvSpPr>
          <p:spPr bwMode="auto">
            <a:xfrm>
              <a:off x="6984802" y="4428326"/>
              <a:ext cx="75126" cy="45911"/>
            </a:xfrm>
            <a:custGeom>
              <a:avLst/>
              <a:gdLst>
                <a:gd name="T0" fmla="*/ 9 w 23"/>
                <a:gd name="T1" fmla="*/ 7 h 14"/>
                <a:gd name="T2" fmla="*/ 23 w 23"/>
                <a:gd name="T3" fmla="*/ 2 h 14"/>
                <a:gd name="T4" fmla="*/ 8 w 23"/>
                <a:gd name="T5" fmla="*/ 3 h 14"/>
                <a:gd name="T6" fmla="*/ 7 w 23"/>
                <a:gd name="T7" fmla="*/ 6 h 14"/>
                <a:gd name="T8" fmla="*/ 0 w 23"/>
                <a:gd name="T9" fmla="*/ 12 h 14"/>
                <a:gd name="T10" fmla="*/ 1 w 23"/>
                <a:gd name="T11" fmla="*/ 14 h 14"/>
                <a:gd name="T12" fmla="*/ 9 w 23"/>
                <a:gd name="T13" fmla="*/ 10 h 14"/>
                <a:gd name="T14" fmla="*/ 9 w 23"/>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4">
                  <a:moveTo>
                    <a:pt x="9" y="7"/>
                  </a:moveTo>
                  <a:cubicBezTo>
                    <a:pt x="13" y="7"/>
                    <a:pt x="21" y="5"/>
                    <a:pt x="23" y="2"/>
                  </a:cubicBezTo>
                  <a:cubicBezTo>
                    <a:pt x="21" y="0"/>
                    <a:pt x="11" y="1"/>
                    <a:pt x="8" y="3"/>
                  </a:cubicBezTo>
                  <a:cubicBezTo>
                    <a:pt x="8" y="4"/>
                    <a:pt x="8" y="5"/>
                    <a:pt x="7" y="6"/>
                  </a:cubicBezTo>
                  <a:cubicBezTo>
                    <a:pt x="4" y="7"/>
                    <a:pt x="0" y="7"/>
                    <a:pt x="0" y="12"/>
                  </a:cubicBezTo>
                  <a:cubicBezTo>
                    <a:pt x="0" y="13"/>
                    <a:pt x="0" y="14"/>
                    <a:pt x="1" y="14"/>
                  </a:cubicBezTo>
                  <a:cubicBezTo>
                    <a:pt x="4" y="14"/>
                    <a:pt x="8" y="11"/>
                    <a:pt x="9" y="10"/>
                  </a:cubicBezTo>
                  <a:cubicBezTo>
                    <a:pt x="9" y="9"/>
                    <a:pt x="8" y="7"/>
                    <a:pt x="9" y="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34" name="Freeform 16"/>
            <p:cNvSpPr>
              <a:spLocks/>
            </p:cNvSpPr>
            <p:nvPr/>
          </p:nvSpPr>
          <p:spPr bwMode="auto">
            <a:xfrm>
              <a:off x="7204614" y="4368503"/>
              <a:ext cx="16695" cy="30607"/>
            </a:xfrm>
            <a:custGeom>
              <a:avLst/>
              <a:gdLst>
                <a:gd name="T0" fmla="*/ 5 w 5"/>
                <a:gd name="T1" fmla="*/ 2 h 9"/>
                <a:gd name="T2" fmla="*/ 4 w 5"/>
                <a:gd name="T3" fmla="*/ 0 h 9"/>
                <a:gd name="T4" fmla="*/ 3 w 5"/>
                <a:gd name="T5" fmla="*/ 4 h 9"/>
                <a:gd name="T6" fmla="*/ 0 w 5"/>
                <a:gd name="T7" fmla="*/ 7 h 9"/>
                <a:gd name="T8" fmla="*/ 2 w 5"/>
                <a:gd name="T9" fmla="*/ 9 h 9"/>
                <a:gd name="T10" fmla="*/ 3 w 5"/>
                <a:gd name="T11" fmla="*/ 4 h 9"/>
                <a:gd name="T12" fmla="*/ 5 w 5"/>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5" y="2"/>
                  </a:moveTo>
                  <a:cubicBezTo>
                    <a:pt x="5" y="1"/>
                    <a:pt x="4" y="2"/>
                    <a:pt x="4" y="0"/>
                  </a:cubicBezTo>
                  <a:cubicBezTo>
                    <a:pt x="2" y="0"/>
                    <a:pt x="3" y="2"/>
                    <a:pt x="3" y="4"/>
                  </a:cubicBezTo>
                  <a:cubicBezTo>
                    <a:pt x="3" y="5"/>
                    <a:pt x="0" y="5"/>
                    <a:pt x="0" y="7"/>
                  </a:cubicBezTo>
                  <a:cubicBezTo>
                    <a:pt x="0" y="8"/>
                    <a:pt x="1" y="9"/>
                    <a:pt x="2" y="9"/>
                  </a:cubicBezTo>
                  <a:cubicBezTo>
                    <a:pt x="4" y="9"/>
                    <a:pt x="3" y="7"/>
                    <a:pt x="3" y="4"/>
                  </a:cubicBezTo>
                  <a:cubicBezTo>
                    <a:pt x="4" y="4"/>
                    <a:pt x="5" y="4"/>
                    <a:pt x="5" y="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35" name="Freeform 17"/>
            <p:cNvSpPr>
              <a:spLocks/>
            </p:cNvSpPr>
            <p:nvPr/>
          </p:nvSpPr>
          <p:spPr bwMode="auto">
            <a:xfrm>
              <a:off x="7037668" y="4310070"/>
              <a:ext cx="19477" cy="22260"/>
            </a:xfrm>
            <a:custGeom>
              <a:avLst/>
              <a:gdLst>
                <a:gd name="T0" fmla="*/ 0 w 6"/>
                <a:gd name="T1" fmla="*/ 3 h 7"/>
                <a:gd name="T2" fmla="*/ 4 w 6"/>
                <a:gd name="T3" fmla="*/ 7 h 7"/>
                <a:gd name="T4" fmla="*/ 6 w 6"/>
                <a:gd name="T5" fmla="*/ 4 h 7"/>
                <a:gd name="T6" fmla="*/ 0 w 6"/>
                <a:gd name="T7" fmla="*/ 3 h 7"/>
              </a:gdLst>
              <a:ahLst/>
              <a:cxnLst>
                <a:cxn ang="0">
                  <a:pos x="T0" y="T1"/>
                </a:cxn>
                <a:cxn ang="0">
                  <a:pos x="T2" y="T3"/>
                </a:cxn>
                <a:cxn ang="0">
                  <a:pos x="T4" y="T5"/>
                </a:cxn>
                <a:cxn ang="0">
                  <a:pos x="T6" y="T7"/>
                </a:cxn>
              </a:cxnLst>
              <a:rect l="0" t="0" r="r" b="b"/>
              <a:pathLst>
                <a:path w="6" h="7">
                  <a:moveTo>
                    <a:pt x="0" y="3"/>
                  </a:moveTo>
                  <a:cubicBezTo>
                    <a:pt x="0" y="5"/>
                    <a:pt x="3" y="7"/>
                    <a:pt x="4" y="7"/>
                  </a:cubicBezTo>
                  <a:cubicBezTo>
                    <a:pt x="5" y="7"/>
                    <a:pt x="6" y="5"/>
                    <a:pt x="6" y="4"/>
                  </a:cubicBezTo>
                  <a:cubicBezTo>
                    <a:pt x="6" y="2"/>
                    <a:pt x="0" y="0"/>
                    <a:pt x="0" y="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36" name="Freeform 18"/>
            <p:cNvSpPr>
              <a:spLocks/>
            </p:cNvSpPr>
            <p:nvPr/>
          </p:nvSpPr>
          <p:spPr bwMode="auto">
            <a:xfrm>
              <a:off x="7076622" y="4305896"/>
              <a:ext cx="59822" cy="23651"/>
            </a:xfrm>
            <a:custGeom>
              <a:avLst/>
              <a:gdLst>
                <a:gd name="T0" fmla="*/ 0 w 18"/>
                <a:gd name="T1" fmla="*/ 3 h 7"/>
                <a:gd name="T2" fmla="*/ 4 w 18"/>
                <a:gd name="T3" fmla="*/ 4 h 7"/>
                <a:gd name="T4" fmla="*/ 9 w 18"/>
                <a:gd name="T5" fmla="*/ 4 h 7"/>
                <a:gd name="T6" fmla="*/ 17 w 18"/>
                <a:gd name="T7" fmla="*/ 7 h 7"/>
                <a:gd name="T8" fmla="*/ 18 w 18"/>
                <a:gd name="T9" fmla="*/ 6 h 7"/>
                <a:gd name="T10" fmla="*/ 16 w 18"/>
                <a:gd name="T11" fmla="*/ 2 h 7"/>
                <a:gd name="T12" fmla="*/ 15 w 18"/>
                <a:gd name="T13" fmla="*/ 2 h 7"/>
                <a:gd name="T14" fmla="*/ 12 w 18"/>
                <a:gd name="T15" fmla="*/ 0 h 7"/>
                <a:gd name="T16" fmla="*/ 1 w 18"/>
                <a:gd name="T17" fmla="*/ 0 h 7"/>
                <a:gd name="T18" fmla="*/ 0 w 18"/>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0" y="3"/>
                  </a:moveTo>
                  <a:cubicBezTo>
                    <a:pt x="0" y="3"/>
                    <a:pt x="3" y="4"/>
                    <a:pt x="4" y="4"/>
                  </a:cubicBezTo>
                  <a:cubicBezTo>
                    <a:pt x="6" y="4"/>
                    <a:pt x="7" y="4"/>
                    <a:pt x="9" y="4"/>
                  </a:cubicBezTo>
                  <a:cubicBezTo>
                    <a:pt x="12" y="4"/>
                    <a:pt x="14" y="7"/>
                    <a:pt x="17" y="7"/>
                  </a:cubicBezTo>
                  <a:cubicBezTo>
                    <a:pt x="17" y="7"/>
                    <a:pt x="18" y="7"/>
                    <a:pt x="18" y="6"/>
                  </a:cubicBezTo>
                  <a:cubicBezTo>
                    <a:pt x="18" y="5"/>
                    <a:pt x="16" y="4"/>
                    <a:pt x="16" y="2"/>
                  </a:cubicBezTo>
                  <a:cubicBezTo>
                    <a:pt x="15" y="2"/>
                    <a:pt x="15" y="2"/>
                    <a:pt x="15" y="2"/>
                  </a:cubicBezTo>
                  <a:cubicBezTo>
                    <a:pt x="14" y="2"/>
                    <a:pt x="12" y="4"/>
                    <a:pt x="12" y="0"/>
                  </a:cubicBezTo>
                  <a:cubicBezTo>
                    <a:pt x="1" y="0"/>
                    <a:pt x="1" y="0"/>
                    <a:pt x="1" y="0"/>
                  </a:cubicBezTo>
                  <a:cubicBezTo>
                    <a:pt x="1" y="4"/>
                    <a:pt x="0" y="1"/>
                    <a:pt x="0" y="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37" name="Freeform 19"/>
            <p:cNvSpPr>
              <a:spLocks/>
            </p:cNvSpPr>
            <p:nvPr/>
          </p:nvSpPr>
          <p:spPr bwMode="auto">
            <a:xfrm>
              <a:off x="7076622" y="4247464"/>
              <a:ext cx="9739" cy="12521"/>
            </a:xfrm>
            <a:custGeom>
              <a:avLst/>
              <a:gdLst>
                <a:gd name="T0" fmla="*/ 3 w 3"/>
                <a:gd name="T1" fmla="*/ 4 h 4"/>
                <a:gd name="T2" fmla="*/ 0 w 3"/>
                <a:gd name="T3" fmla="*/ 0 h 4"/>
                <a:gd name="T4" fmla="*/ 3 w 3"/>
                <a:gd name="T5" fmla="*/ 4 h 4"/>
              </a:gdLst>
              <a:ahLst/>
              <a:cxnLst>
                <a:cxn ang="0">
                  <a:pos x="T0" y="T1"/>
                </a:cxn>
                <a:cxn ang="0">
                  <a:pos x="T2" y="T3"/>
                </a:cxn>
                <a:cxn ang="0">
                  <a:pos x="T4" y="T5"/>
                </a:cxn>
              </a:cxnLst>
              <a:rect l="0" t="0" r="r" b="b"/>
              <a:pathLst>
                <a:path w="3" h="4">
                  <a:moveTo>
                    <a:pt x="3" y="4"/>
                  </a:moveTo>
                  <a:cubicBezTo>
                    <a:pt x="2" y="2"/>
                    <a:pt x="0" y="2"/>
                    <a:pt x="0" y="0"/>
                  </a:cubicBezTo>
                  <a:cubicBezTo>
                    <a:pt x="0" y="2"/>
                    <a:pt x="1" y="4"/>
                    <a:pt x="3"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38" name="Freeform 20"/>
            <p:cNvSpPr>
              <a:spLocks/>
            </p:cNvSpPr>
            <p:nvPr/>
          </p:nvSpPr>
          <p:spPr bwMode="auto">
            <a:xfrm>
              <a:off x="7076622" y="42474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39" name="Freeform 21"/>
            <p:cNvSpPr>
              <a:spLocks/>
            </p:cNvSpPr>
            <p:nvPr/>
          </p:nvSpPr>
          <p:spPr bwMode="auto">
            <a:xfrm>
              <a:off x="7066884" y="4201553"/>
              <a:ext cx="26433" cy="41737"/>
            </a:xfrm>
            <a:custGeom>
              <a:avLst/>
              <a:gdLst>
                <a:gd name="T0" fmla="*/ 8 w 8"/>
                <a:gd name="T1" fmla="*/ 6 h 13"/>
                <a:gd name="T2" fmla="*/ 2 w 8"/>
                <a:gd name="T3" fmla="*/ 0 h 13"/>
                <a:gd name="T4" fmla="*/ 0 w 8"/>
                <a:gd name="T5" fmla="*/ 4 h 13"/>
                <a:gd name="T6" fmla="*/ 3 w 8"/>
                <a:gd name="T7" fmla="*/ 11 h 13"/>
                <a:gd name="T8" fmla="*/ 3 w 8"/>
                <a:gd name="T9" fmla="*/ 13 h 13"/>
                <a:gd name="T10" fmla="*/ 8 w 8"/>
                <a:gd name="T11" fmla="*/ 12 h 13"/>
                <a:gd name="T12" fmla="*/ 6 w 8"/>
                <a:gd name="T13" fmla="*/ 9 h 13"/>
                <a:gd name="T14" fmla="*/ 8 w 8"/>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3">
                  <a:moveTo>
                    <a:pt x="8" y="6"/>
                  </a:moveTo>
                  <a:cubicBezTo>
                    <a:pt x="4" y="5"/>
                    <a:pt x="2" y="3"/>
                    <a:pt x="2" y="0"/>
                  </a:cubicBezTo>
                  <a:cubicBezTo>
                    <a:pt x="0" y="1"/>
                    <a:pt x="0" y="3"/>
                    <a:pt x="0" y="4"/>
                  </a:cubicBezTo>
                  <a:cubicBezTo>
                    <a:pt x="0" y="7"/>
                    <a:pt x="3" y="8"/>
                    <a:pt x="3" y="11"/>
                  </a:cubicBezTo>
                  <a:cubicBezTo>
                    <a:pt x="3" y="12"/>
                    <a:pt x="3" y="12"/>
                    <a:pt x="3" y="13"/>
                  </a:cubicBezTo>
                  <a:cubicBezTo>
                    <a:pt x="3" y="13"/>
                    <a:pt x="7" y="12"/>
                    <a:pt x="8" y="12"/>
                  </a:cubicBezTo>
                  <a:cubicBezTo>
                    <a:pt x="8" y="10"/>
                    <a:pt x="6" y="10"/>
                    <a:pt x="6" y="9"/>
                  </a:cubicBezTo>
                  <a:cubicBezTo>
                    <a:pt x="6" y="7"/>
                    <a:pt x="8" y="7"/>
                    <a:pt x="8" y="6"/>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40" name="Freeform 22"/>
            <p:cNvSpPr>
              <a:spLocks/>
            </p:cNvSpPr>
            <p:nvPr/>
          </p:nvSpPr>
          <p:spPr bwMode="auto">
            <a:xfrm>
              <a:off x="7517638" y="4339286"/>
              <a:ext cx="82082" cy="45911"/>
            </a:xfrm>
            <a:custGeom>
              <a:avLst/>
              <a:gdLst>
                <a:gd name="T0" fmla="*/ 0 w 25"/>
                <a:gd name="T1" fmla="*/ 10 h 14"/>
                <a:gd name="T2" fmla="*/ 5 w 25"/>
                <a:gd name="T3" fmla="*/ 13 h 14"/>
                <a:gd name="T4" fmla="*/ 6 w 25"/>
                <a:gd name="T5" fmla="*/ 13 h 14"/>
                <a:gd name="T6" fmla="*/ 6 w 25"/>
                <a:gd name="T7" fmla="*/ 13 h 14"/>
                <a:gd name="T8" fmla="*/ 6 w 25"/>
                <a:gd name="T9" fmla="*/ 13 h 14"/>
                <a:gd name="T10" fmla="*/ 9 w 25"/>
                <a:gd name="T11" fmla="*/ 14 h 14"/>
                <a:gd name="T12" fmla="*/ 20 w 25"/>
                <a:gd name="T13" fmla="*/ 11 h 14"/>
                <a:gd name="T14" fmla="*/ 25 w 25"/>
                <a:gd name="T15" fmla="*/ 3 h 14"/>
                <a:gd name="T16" fmla="*/ 23 w 25"/>
                <a:gd name="T17" fmla="*/ 0 h 14"/>
                <a:gd name="T18" fmla="*/ 18 w 25"/>
                <a:gd name="T19" fmla="*/ 6 h 14"/>
                <a:gd name="T20" fmla="*/ 9 w 25"/>
                <a:gd name="T21" fmla="*/ 9 h 14"/>
                <a:gd name="T22" fmla="*/ 7 w 25"/>
                <a:gd name="T23" fmla="*/ 10 h 14"/>
                <a:gd name="T24" fmla="*/ 0 w 25"/>
                <a:gd name="T25"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4">
                  <a:moveTo>
                    <a:pt x="0" y="10"/>
                  </a:moveTo>
                  <a:cubicBezTo>
                    <a:pt x="0" y="10"/>
                    <a:pt x="3" y="12"/>
                    <a:pt x="5" y="13"/>
                  </a:cubicBezTo>
                  <a:cubicBezTo>
                    <a:pt x="6" y="13"/>
                    <a:pt x="6" y="13"/>
                    <a:pt x="6" y="13"/>
                  </a:cubicBezTo>
                  <a:cubicBezTo>
                    <a:pt x="6" y="13"/>
                    <a:pt x="6" y="13"/>
                    <a:pt x="6" y="13"/>
                  </a:cubicBezTo>
                  <a:cubicBezTo>
                    <a:pt x="6" y="13"/>
                    <a:pt x="6" y="13"/>
                    <a:pt x="6" y="13"/>
                  </a:cubicBezTo>
                  <a:cubicBezTo>
                    <a:pt x="7" y="14"/>
                    <a:pt x="9" y="14"/>
                    <a:pt x="9" y="14"/>
                  </a:cubicBezTo>
                  <a:cubicBezTo>
                    <a:pt x="14" y="14"/>
                    <a:pt x="16" y="12"/>
                    <a:pt x="20" y="11"/>
                  </a:cubicBezTo>
                  <a:cubicBezTo>
                    <a:pt x="20" y="7"/>
                    <a:pt x="25" y="8"/>
                    <a:pt x="25" y="3"/>
                  </a:cubicBezTo>
                  <a:cubicBezTo>
                    <a:pt x="25" y="2"/>
                    <a:pt x="24" y="0"/>
                    <a:pt x="23" y="0"/>
                  </a:cubicBezTo>
                  <a:cubicBezTo>
                    <a:pt x="20" y="0"/>
                    <a:pt x="21" y="5"/>
                    <a:pt x="18" y="6"/>
                  </a:cubicBezTo>
                  <a:cubicBezTo>
                    <a:pt x="16" y="7"/>
                    <a:pt x="12" y="8"/>
                    <a:pt x="9" y="9"/>
                  </a:cubicBezTo>
                  <a:cubicBezTo>
                    <a:pt x="9" y="9"/>
                    <a:pt x="7" y="10"/>
                    <a:pt x="7" y="10"/>
                  </a:cubicBezTo>
                  <a:lnTo>
                    <a:pt x="0" y="10"/>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41" name="Freeform 23"/>
            <p:cNvSpPr>
              <a:spLocks/>
            </p:cNvSpPr>
            <p:nvPr/>
          </p:nvSpPr>
          <p:spPr bwMode="auto">
            <a:xfrm>
              <a:off x="7136444" y="4253029"/>
              <a:ext cx="429886" cy="223991"/>
            </a:xfrm>
            <a:custGeom>
              <a:avLst/>
              <a:gdLst>
                <a:gd name="T0" fmla="*/ 104 w 131"/>
                <a:gd name="T1" fmla="*/ 37 h 68"/>
                <a:gd name="T2" fmla="*/ 92 w 131"/>
                <a:gd name="T3" fmla="*/ 26 h 68"/>
                <a:gd name="T4" fmla="*/ 89 w 131"/>
                <a:gd name="T5" fmla="*/ 23 h 68"/>
                <a:gd name="T6" fmla="*/ 82 w 131"/>
                <a:gd name="T7" fmla="*/ 20 h 68"/>
                <a:gd name="T8" fmla="*/ 66 w 131"/>
                <a:gd name="T9" fmla="*/ 15 h 68"/>
                <a:gd name="T10" fmla="*/ 66 w 131"/>
                <a:gd name="T11" fmla="*/ 15 h 68"/>
                <a:gd name="T12" fmla="*/ 66 w 131"/>
                <a:gd name="T13" fmla="*/ 15 h 68"/>
                <a:gd name="T14" fmla="*/ 65 w 131"/>
                <a:gd name="T15" fmla="*/ 15 h 68"/>
                <a:gd name="T16" fmla="*/ 66 w 131"/>
                <a:gd name="T17" fmla="*/ 14 h 68"/>
                <a:gd name="T18" fmla="*/ 62 w 131"/>
                <a:gd name="T19" fmla="*/ 12 h 68"/>
                <a:gd name="T20" fmla="*/ 56 w 131"/>
                <a:gd name="T21" fmla="*/ 12 h 68"/>
                <a:gd name="T22" fmla="*/ 50 w 131"/>
                <a:gd name="T23" fmla="*/ 8 h 68"/>
                <a:gd name="T24" fmla="*/ 47 w 131"/>
                <a:gd name="T25" fmla="*/ 7 h 68"/>
                <a:gd name="T26" fmla="*/ 40 w 131"/>
                <a:gd name="T27" fmla="*/ 13 h 68"/>
                <a:gd name="T28" fmla="*/ 35 w 131"/>
                <a:gd name="T29" fmla="*/ 16 h 68"/>
                <a:gd name="T30" fmla="*/ 30 w 131"/>
                <a:gd name="T31" fmla="*/ 20 h 68"/>
                <a:gd name="T32" fmla="*/ 26 w 131"/>
                <a:gd name="T33" fmla="*/ 15 h 68"/>
                <a:gd name="T34" fmla="*/ 22 w 131"/>
                <a:gd name="T35" fmla="*/ 13 h 68"/>
                <a:gd name="T36" fmla="*/ 22 w 131"/>
                <a:gd name="T37" fmla="*/ 5 h 68"/>
                <a:gd name="T38" fmla="*/ 11 w 131"/>
                <a:gd name="T39" fmla="*/ 0 h 68"/>
                <a:gd name="T40" fmla="*/ 3 w 131"/>
                <a:gd name="T41" fmla="*/ 4 h 68"/>
                <a:gd name="T42" fmla="*/ 0 w 131"/>
                <a:gd name="T43" fmla="*/ 6 h 68"/>
                <a:gd name="T44" fmla="*/ 7 w 131"/>
                <a:gd name="T45" fmla="*/ 11 h 68"/>
                <a:gd name="T46" fmla="*/ 8 w 131"/>
                <a:gd name="T47" fmla="*/ 13 h 68"/>
                <a:gd name="T48" fmla="*/ 12 w 131"/>
                <a:gd name="T49" fmla="*/ 14 h 68"/>
                <a:gd name="T50" fmla="*/ 18 w 131"/>
                <a:gd name="T51" fmla="*/ 12 h 68"/>
                <a:gd name="T52" fmla="*/ 20 w 131"/>
                <a:gd name="T53" fmla="*/ 12 h 68"/>
                <a:gd name="T54" fmla="*/ 8 w 131"/>
                <a:gd name="T55" fmla="*/ 16 h 68"/>
                <a:gd name="T56" fmla="*/ 12 w 131"/>
                <a:gd name="T57" fmla="*/ 19 h 68"/>
                <a:gd name="T58" fmla="*/ 13 w 131"/>
                <a:gd name="T59" fmla="*/ 25 h 68"/>
                <a:gd name="T60" fmla="*/ 15 w 131"/>
                <a:gd name="T61" fmla="*/ 25 h 68"/>
                <a:gd name="T62" fmla="*/ 18 w 131"/>
                <a:gd name="T63" fmla="*/ 21 h 68"/>
                <a:gd name="T64" fmla="*/ 18 w 131"/>
                <a:gd name="T65" fmla="*/ 23 h 68"/>
                <a:gd name="T66" fmla="*/ 27 w 131"/>
                <a:gd name="T67" fmla="*/ 28 h 68"/>
                <a:gd name="T68" fmla="*/ 39 w 131"/>
                <a:gd name="T69" fmla="*/ 30 h 68"/>
                <a:gd name="T70" fmla="*/ 49 w 131"/>
                <a:gd name="T71" fmla="*/ 37 h 68"/>
                <a:gd name="T72" fmla="*/ 52 w 131"/>
                <a:gd name="T73" fmla="*/ 46 h 68"/>
                <a:gd name="T74" fmla="*/ 47 w 131"/>
                <a:gd name="T75" fmla="*/ 51 h 68"/>
                <a:gd name="T76" fmla="*/ 50 w 131"/>
                <a:gd name="T77" fmla="*/ 52 h 68"/>
                <a:gd name="T78" fmla="*/ 55 w 131"/>
                <a:gd name="T79" fmla="*/ 52 h 68"/>
                <a:gd name="T80" fmla="*/ 58 w 131"/>
                <a:gd name="T81" fmla="*/ 52 h 68"/>
                <a:gd name="T82" fmla="*/ 72 w 131"/>
                <a:gd name="T83" fmla="*/ 60 h 68"/>
                <a:gd name="T84" fmla="*/ 80 w 131"/>
                <a:gd name="T85" fmla="*/ 60 h 68"/>
                <a:gd name="T86" fmla="*/ 81 w 131"/>
                <a:gd name="T87" fmla="*/ 54 h 68"/>
                <a:gd name="T88" fmla="*/ 90 w 131"/>
                <a:gd name="T89" fmla="*/ 48 h 68"/>
                <a:gd name="T90" fmla="*/ 106 w 131"/>
                <a:gd name="T91" fmla="*/ 58 h 68"/>
                <a:gd name="T92" fmla="*/ 108 w 131"/>
                <a:gd name="T93" fmla="*/ 59 h 68"/>
                <a:gd name="T94" fmla="*/ 117 w 131"/>
                <a:gd name="T95" fmla="*/ 64 h 68"/>
                <a:gd name="T96" fmla="*/ 123 w 131"/>
                <a:gd name="T97" fmla="*/ 64 h 68"/>
                <a:gd name="T98" fmla="*/ 127 w 131"/>
                <a:gd name="T99" fmla="*/ 68 h 68"/>
                <a:gd name="T100" fmla="*/ 128 w 131"/>
                <a:gd name="T101" fmla="*/ 68 h 68"/>
                <a:gd name="T102" fmla="*/ 131 w 131"/>
                <a:gd name="T103" fmla="*/ 65 h 68"/>
                <a:gd name="T104" fmla="*/ 127 w 131"/>
                <a:gd name="T105" fmla="*/ 64 h 68"/>
                <a:gd name="T106" fmla="*/ 125 w 131"/>
                <a:gd name="T107" fmla="*/ 61 h 68"/>
                <a:gd name="T108" fmla="*/ 122 w 131"/>
                <a:gd name="T109" fmla="*/ 61 h 68"/>
                <a:gd name="T110" fmla="*/ 120 w 131"/>
                <a:gd name="T111" fmla="*/ 58 h 68"/>
                <a:gd name="T112" fmla="*/ 115 w 131"/>
                <a:gd name="T113" fmla="*/ 56 h 68"/>
                <a:gd name="T114" fmla="*/ 111 w 131"/>
                <a:gd name="T115" fmla="*/ 49 h 68"/>
                <a:gd name="T116" fmla="*/ 107 w 131"/>
                <a:gd name="T117" fmla="*/ 44 h 68"/>
                <a:gd name="T118" fmla="*/ 111 w 131"/>
                <a:gd name="T119" fmla="*/ 40 h 68"/>
                <a:gd name="T120" fmla="*/ 104 w 131"/>
                <a:gd name="T121"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68">
                  <a:moveTo>
                    <a:pt x="104" y="37"/>
                  </a:moveTo>
                  <a:cubicBezTo>
                    <a:pt x="99" y="34"/>
                    <a:pt x="99" y="28"/>
                    <a:pt x="92" y="26"/>
                  </a:cubicBezTo>
                  <a:cubicBezTo>
                    <a:pt x="91" y="25"/>
                    <a:pt x="89" y="25"/>
                    <a:pt x="89" y="23"/>
                  </a:cubicBezTo>
                  <a:cubicBezTo>
                    <a:pt x="86" y="23"/>
                    <a:pt x="85" y="20"/>
                    <a:pt x="82" y="20"/>
                  </a:cubicBezTo>
                  <a:cubicBezTo>
                    <a:pt x="77" y="20"/>
                    <a:pt x="70" y="18"/>
                    <a:pt x="66" y="15"/>
                  </a:cubicBezTo>
                  <a:cubicBezTo>
                    <a:pt x="66" y="15"/>
                    <a:pt x="66" y="15"/>
                    <a:pt x="66" y="15"/>
                  </a:cubicBezTo>
                  <a:cubicBezTo>
                    <a:pt x="66" y="15"/>
                    <a:pt x="66" y="15"/>
                    <a:pt x="66" y="15"/>
                  </a:cubicBezTo>
                  <a:cubicBezTo>
                    <a:pt x="66" y="15"/>
                    <a:pt x="66" y="15"/>
                    <a:pt x="65" y="15"/>
                  </a:cubicBezTo>
                  <a:cubicBezTo>
                    <a:pt x="66" y="14"/>
                    <a:pt x="66" y="14"/>
                    <a:pt x="66" y="14"/>
                  </a:cubicBezTo>
                  <a:cubicBezTo>
                    <a:pt x="65" y="14"/>
                    <a:pt x="63" y="16"/>
                    <a:pt x="62" y="12"/>
                  </a:cubicBezTo>
                  <a:cubicBezTo>
                    <a:pt x="56" y="12"/>
                    <a:pt x="56" y="12"/>
                    <a:pt x="56" y="12"/>
                  </a:cubicBezTo>
                  <a:cubicBezTo>
                    <a:pt x="55" y="12"/>
                    <a:pt x="53" y="9"/>
                    <a:pt x="50" y="8"/>
                  </a:cubicBezTo>
                  <a:cubicBezTo>
                    <a:pt x="50" y="8"/>
                    <a:pt x="48" y="9"/>
                    <a:pt x="47" y="7"/>
                  </a:cubicBezTo>
                  <a:cubicBezTo>
                    <a:pt x="45" y="8"/>
                    <a:pt x="42" y="12"/>
                    <a:pt x="40" y="13"/>
                  </a:cubicBezTo>
                  <a:cubicBezTo>
                    <a:pt x="37" y="14"/>
                    <a:pt x="36" y="14"/>
                    <a:pt x="35" y="16"/>
                  </a:cubicBezTo>
                  <a:cubicBezTo>
                    <a:pt x="34" y="16"/>
                    <a:pt x="32" y="20"/>
                    <a:pt x="30" y="20"/>
                  </a:cubicBezTo>
                  <a:cubicBezTo>
                    <a:pt x="29" y="20"/>
                    <a:pt x="26" y="16"/>
                    <a:pt x="26" y="15"/>
                  </a:cubicBezTo>
                  <a:cubicBezTo>
                    <a:pt x="24" y="15"/>
                    <a:pt x="22" y="14"/>
                    <a:pt x="22" y="13"/>
                  </a:cubicBezTo>
                  <a:cubicBezTo>
                    <a:pt x="22" y="11"/>
                    <a:pt x="22" y="8"/>
                    <a:pt x="22" y="5"/>
                  </a:cubicBezTo>
                  <a:cubicBezTo>
                    <a:pt x="18" y="4"/>
                    <a:pt x="15" y="0"/>
                    <a:pt x="11" y="0"/>
                  </a:cubicBezTo>
                  <a:cubicBezTo>
                    <a:pt x="7" y="0"/>
                    <a:pt x="6" y="4"/>
                    <a:pt x="3" y="4"/>
                  </a:cubicBezTo>
                  <a:cubicBezTo>
                    <a:pt x="2" y="4"/>
                    <a:pt x="0" y="5"/>
                    <a:pt x="0" y="6"/>
                  </a:cubicBezTo>
                  <a:cubicBezTo>
                    <a:pt x="0" y="10"/>
                    <a:pt x="6" y="8"/>
                    <a:pt x="7" y="11"/>
                  </a:cubicBezTo>
                  <a:cubicBezTo>
                    <a:pt x="7" y="12"/>
                    <a:pt x="8" y="13"/>
                    <a:pt x="8" y="13"/>
                  </a:cubicBezTo>
                  <a:cubicBezTo>
                    <a:pt x="10" y="14"/>
                    <a:pt x="11" y="14"/>
                    <a:pt x="12" y="14"/>
                  </a:cubicBezTo>
                  <a:cubicBezTo>
                    <a:pt x="14" y="14"/>
                    <a:pt x="16" y="12"/>
                    <a:pt x="18" y="12"/>
                  </a:cubicBezTo>
                  <a:cubicBezTo>
                    <a:pt x="20" y="12"/>
                    <a:pt x="20" y="12"/>
                    <a:pt x="20" y="12"/>
                  </a:cubicBezTo>
                  <a:cubicBezTo>
                    <a:pt x="18" y="16"/>
                    <a:pt x="11" y="15"/>
                    <a:pt x="8" y="16"/>
                  </a:cubicBezTo>
                  <a:cubicBezTo>
                    <a:pt x="9" y="18"/>
                    <a:pt x="11" y="18"/>
                    <a:pt x="12" y="19"/>
                  </a:cubicBezTo>
                  <a:cubicBezTo>
                    <a:pt x="13" y="21"/>
                    <a:pt x="12" y="22"/>
                    <a:pt x="13" y="25"/>
                  </a:cubicBezTo>
                  <a:cubicBezTo>
                    <a:pt x="14" y="25"/>
                    <a:pt x="14" y="25"/>
                    <a:pt x="15" y="25"/>
                  </a:cubicBezTo>
                  <a:cubicBezTo>
                    <a:pt x="17" y="25"/>
                    <a:pt x="18" y="23"/>
                    <a:pt x="18" y="21"/>
                  </a:cubicBezTo>
                  <a:cubicBezTo>
                    <a:pt x="18" y="23"/>
                    <a:pt x="18" y="23"/>
                    <a:pt x="18" y="23"/>
                  </a:cubicBezTo>
                  <a:cubicBezTo>
                    <a:pt x="22" y="22"/>
                    <a:pt x="24" y="28"/>
                    <a:pt x="27" y="28"/>
                  </a:cubicBezTo>
                  <a:cubicBezTo>
                    <a:pt x="31" y="28"/>
                    <a:pt x="37" y="29"/>
                    <a:pt x="39" y="30"/>
                  </a:cubicBezTo>
                  <a:cubicBezTo>
                    <a:pt x="42" y="32"/>
                    <a:pt x="48" y="34"/>
                    <a:pt x="49" y="37"/>
                  </a:cubicBezTo>
                  <a:cubicBezTo>
                    <a:pt x="50" y="40"/>
                    <a:pt x="49" y="43"/>
                    <a:pt x="52" y="46"/>
                  </a:cubicBezTo>
                  <a:cubicBezTo>
                    <a:pt x="51" y="47"/>
                    <a:pt x="47" y="48"/>
                    <a:pt x="47" y="51"/>
                  </a:cubicBezTo>
                  <a:cubicBezTo>
                    <a:pt x="47" y="52"/>
                    <a:pt x="49" y="52"/>
                    <a:pt x="50" y="52"/>
                  </a:cubicBezTo>
                  <a:cubicBezTo>
                    <a:pt x="55" y="52"/>
                    <a:pt x="55" y="52"/>
                    <a:pt x="55" y="52"/>
                  </a:cubicBezTo>
                  <a:cubicBezTo>
                    <a:pt x="55" y="52"/>
                    <a:pt x="57" y="52"/>
                    <a:pt x="58" y="52"/>
                  </a:cubicBezTo>
                  <a:cubicBezTo>
                    <a:pt x="64" y="52"/>
                    <a:pt x="66" y="60"/>
                    <a:pt x="72" y="60"/>
                  </a:cubicBezTo>
                  <a:cubicBezTo>
                    <a:pt x="74" y="60"/>
                    <a:pt x="75" y="60"/>
                    <a:pt x="80" y="60"/>
                  </a:cubicBezTo>
                  <a:cubicBezTo>
                    <a:pt x="80" y="56"/>
                    <a:pt x="82" y="57"/>
                    <a:pt x="81" y="54"/>
                  </a:cubicBezTo>
                  <a:cubicBezTo>
                    <a:pt x="85" y="52"/>
                    <a:pt x="84" y="48"/>
                    <a:pt x="90" y="48"/>
                  </a:cubicBezTo>
                  <a:cubicBezTo>
                    <a:pt x="97" y="48"/>
                    <a:pt x="101" y="54"/>
                    <a:pt x="106" y="58"/>
                  </a:cubicBezTo>
                  <a:cubicBezTo>
                    <a:pt x="106" y="59"/>
                    <a:pt x="108" y="58"/>
                    <a:pt x="108" y="59"/>
                  </a:cubicBezTo>
                  <a:cubicBezTo>
                    <a:pt x="108" y="62"/>
                    <a:pt x="113" y="64"/>
                    <a:pt x="117" y="64"/>
                  </a:cubicBezTo>
                  <a:cubicBezTo>
                    <a:pt x="123" y="64"/>
                    <a:pt x="123" y="64"/>
                    <a:pt x="123" y="64"/>
                  </a:cubicBezTo>
                  <a:cubicBezTo>
                    <a:pt x="123" y="68"/>
                    <a:pt x="127" y="68"/>
                    <a:pt x="127" y="68"/>
                  </a:cubicBezTo>
                  <a:cubicBezTo>
                    <a:pt x="127" y="68"/>
                    <a:pt x="128" y="68"/>
                    <a:pt x="128" y="68"/>
                  </a:cubicBezTo>
                  <a:cubicBezTo>
                    <a:pt x="128" y="68"/>
                    <a:pt x="130" y="66"/>
                    <a:pt x="131" y="65"/>
                  </a:cubicBezTo>
                  <a:cubicBezTo>
                    <a:pt x="131" y="64"/>
                    <a:pt x="127" y="65"/>
                    <a:pt x="127" y="64"/>
                  </a:cubicBezTo>
                  <a:cubicBezTo>
                    <a:pt x="126" y="63"/>
                    <a:pt x="126" y="62"/>
                    <a:pt x="125" y="61"/>
                  </a:cubicBezTo>
                  <a:cubicBezTo>
                    <a:pt x="124" y="61"/>
                    <a:pt x="122" y="62"/>
                    <a:pt x="122" y="61"/>
                  </a:cubicBezTo>
                  <a:cubicBezTo>
                    <a:pt x="121" y="60"/>
                    <a:pt x="121" y="58"/>
                    <a:pt x="120" y="58"/>
                  </a:cubicBezTo>
                  <a:cubicBezTo>
                    <a:pt x="118" y="58"/>
                    <a:pt x="116" y="57"/>
                    <a:pt x="115" y="56"/>
                  </a:cubicBezTo>
                  <a:cubicBezTo>
                    <a:pt x="113" y="53"/>
                    <a:pt x="114" y="52"/>
                    <a:pt x="111" y="49"/>
                  </a:cubicBezTo>
                  <a:cubicBezTo>
                    <a:pt x="111" y="49"/>
                    <a:pt x="107" y="45"/>
                    <a:pt x="107" y="44"/>
                  </a:cubicBezTo>
                  <a:cubicBezTo>
                    <a:pt x="107" y="42"/>
                    <a:pt x="111" y="43"/>
                    <a:pt x="111" y="40"/>
                  </a:cubicBezTo>
                  <a:cubicBezTo>
                    <a:pt x="111" y="35"/>
                    <a:pt x="107" y="38"/>
                    <a:pt x="104" y="3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42" name="Freeform 24"/>
            <p:cNvSpPr>
              <a:spLocks/>
            </p:cNvSpPr>
            <p:nvPr/>
          </p:nvSpPr>
          <p:spPr bwMode="auto">
            <a:xfrm>
              <a:off x="7573287" y="4303114"/>
              <a:ext cx="45910" cy="45911"/>
            </a:xfrm>
            <a:custGeom>
              <a:avLst/>
              <a:gdLst>
                <a:gd name="T0" fmla="*/ 9 w 14"/>
                <a:gd name="T1" fmla="*/ 7 h 14"/>
                <a:gd name="T2" fmla="*/ 0 w 14"/>
                <a:gd name="T3" fmla="*/ 0 h 14"/>
                <a:gd name="T4" fmla="*/ 4 w 14"/>
                <a:gd name="T5" fmla="*/ 3 h 14"/>
                <a:gd name="T6" fmla="*/ 10 w 14"/>
                <a:gd name="T7" fmla="*/ 9 h 14"/>
                <a:gd name="T8" fmla="*/ 12 w 14"/>
                <a:gd name="T9" fmla="*/ 13 h 14"/>
                <a:gd name="T10" fmla="*/ 14 w 14"/>
                <a:gd name="T11" fmla="*/ 13 h 14"/>
                <a:gd name="T12" fmla="*/ 14 w 14"/>
                <a:gd name="T13" fmla="*/ 12 h 14"/>
                <a:gd name="T14" fmla="*/ 9 w 14"/>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9" y="7"/>
                  </a:moveTo>
                  <a:cubicBezTo>
                    <a:pt x="7" y="5"/>
                    <a:pt x="5" y="2"/>
                    <a:pt x="0" y="0"/>
                  </a:cubicBezTo>
                  <a:cubicBezTo>
                    <a:pt x="1" y="2"/>
                    <a:pt x="3" y="2"/>
                    <a:pt x="4" y="3"/>
                  </a:cubicBezTo>
                  <a:cubicBezTo>
                    <a:pt x="7" y="5"/>
                    <a:pt x="7" y="7"/>
                    <a:pt x="10" y="9"/>
                  </a:cubicBezTo>
                  <a:cubicBezTo>
                    <a:pt x="9" y="11"/>
                    <a:pt x="9" y="13"/>
                    <a:pt x="12" y="13"/>
                  </a:cubicBezTo>
                  <a:cubicBezTo>
                    <a:pt x="13" y="14"/>
                    <a:pt x="13" y="13"/>
                    <a:pt x="14" y="13"/>
                  </a:cubicBezTo>
                  <a:cubicBezTo>
                    <a:pt x="13" y="13"/>
                    <a:pt x="14" y="12"/>
                    <a:pt x="14" y="12"/>
                  </a:cubicBezTo>
                  <a:cubicBezTo>
                    <a:pt x="14" y="8"/>
                    <a:pt x="11" y="9"/>
                    <a:pt x="9" y="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43" name="Freeform 25"/>
            <p:cNvSpPr>
              <a:spLocks/>
            </p:cNvSpPr>
            <p:nvPr/>
          </p:nvSpPr>
          <p:spPr bwMode="auto">
            <a:xfrm>
              <a:off x="7652586" y="4365720"/>
              <a:ext cx="23651" cy="26434"/>
            </a:xfrm>
            <a:custGeom>
              <a:avLst/>
              <a:gdLst>
                <a:gd name="T0" fmla="*/ 1 w 7"/>
                <a:gd name="T1" fmla="*/ 0 h 8"/>
                <a:gd name="T2" fmla="*/ 5 w 7"/>
                <a:gd name="T3" fmla="*/ 5 h 8"/>
                <a:gd name="T4" fmla="*/ 5 w 7"/>
                <a:gd name="T5" fmla="*/ 7 h 8"/>
                <a:gd name="T6" fmla="*/ 5 w 7"/>
                <a:gd name="T7" fmla="*/ 8 h 8"/>
                <a:gd name="T8" fmla="*/ 7 w 7"/>
                <a:gd name="T9" fmla="*/ 7 h 8"/>
                <a:gd name="T10" fmla="*/ 1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1" y="0"/>
                  </a:moveTo>
                  <a:cubicBezTo>
                    <a:pt x="0" y="2"/>
                    <a:pt x="1" y="5"/>
                    <a:pt x="5" y="5"/>
                  </a:cubicBezTo>
                  <a:cubicBezTo>
                    <a:pt x="5" y="6"/>
                    <a:pt x="5" y="6"/>
                    <a:pt x="5" y="7"/>
                  </a:cubicBezTo>
                  <a:cubicBezTo>
                    <a:pt x="5" y="8"/>
                    <a:pt x="5" y="8"/>
                    <a:pt x="5" y="8"/>
                  </a:cubicBezTo>
                  <a:cubicBezTo>
                    <a:pt x="6" y="8"/>
                    <a:pt x="7" y="7"/>
                    <a:pt x="7" y="7"/>
                  </a:cubicBezTo>
                  <a:cubicBezTo>
                    <a:pt x="7" y="6"/>
                    <a:pt x="2" y="1"/>
                    <a:pt x="1"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44" name="Freeform 26"/>
            <p:cNvSpPr>
              <a:spLocks/>
            </p:cNvSpPr>
            <p:nvPr/>
          </p:nvSpPr>
          <p:spPr bwMode="auto">
            <a:xfrm>
              <a:off x="7797272" y="4464499"/>
              <a:ext cx="9739" cy="16695"/>
            </a:xfrm>
            <a:custGeom>
              <a:avLst/>
              <a:gdLst>
                <a:gd name="T0" fmla="*/ 0 w 3"/>
                <a:gd name="T1" fmla="*/ 0 h 5"/>
                <a:gd name="T2" fmla="*/ 3 w 3"/>
                <a:gd name="T3" fmla="*/ 5 h 5"/>
                <a:gd name="T4" fmla="*/ 3 w 3"/>
                <a:gd name="T5" fmla="*/ 4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4"/>
                    <a:pt x="3" y="4"/>
                  </a:cubicBezTo>
                  <a:cubicBezTo>
                    <a:pt x="3" y="2"/>
                    <a:pt x="2" y="2"/>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45" name="Freeform 27"/>
            <p:cNvSpPr>
              <a:spLocks/>
            </p:cNvSpPr>
            <p:nvPr/>
          </p:nvSpPr>
          <p:spPr bwMode="auto">
            <a:xfrm>
              <a:off x="7763883" y="4454760"/>
              <a:ext cx="23651" cy="9739"/>
            </a:xfrm>
            <a:custGeom>
              <a:avLst/>
              <a:gdLst>
                <a:gd name="T0" fmla="*/ 0 w 7"/>
                <a:gd name="T1" fmla="*/ 0 h 3"/>
                <a:gd name="T2" fmla="*/ 6 w 7"/>
                <a:gd name="T3" fmla="*/ 3 h 3"/>
                <a:gd name="T4" fmla="*/ 7 w 7"/>
                <a:gd name="T5" fmla="*/ 3 h 3"/>
                <a:gd name="T6" fmla="*/ 0 w 7"/>
                <a:gd name="T7" fmla="*/ 0 h 3"/>
              </a:gdLst>
              <a:ahLst/>
              <a:cxnLst>
                <a:cxn ang="0">
                  <a:pos x="T0" y="T1"/>
                </a:cxn>
                <a:cxn ang="0">
                  <a:pos x="T2" y="T3"/>
                </a:cxn>
                <a:cxn ang="0">
                  <a:pos x="T4" y="T5"/>
                </a:cxn>
                <a:cxn ang="0">
                  <a:pos x="T6" y="T7"/>
                </a:cxn>
              </a:cxnLst>
              <a:rect l="0" t="0" r="r" b="b"/>
              <a:pathLst>
                <a:path w="7" h="3">
                  <a:moveTo>
                    <a:pt x="0" y="0"/>
                  </a:moveTo>
                  <a:cubicBezTo>
                    <a:pt x="0" y="2"/>
                    <a:pt x="3" y="3"/>
                    <a:pt x="6" y="3"/>
                  </a:cubicBezTo>
                  <a:cubicBezTo>
                    <a:pt x="6" y="3"/>
                    <a:pt x="7" y="3"/>
                    <a:pt x="7" y="3"/>
                  </a:cubicBezTo>
                  <a:cubicBezTo>
                    <a:pt x="6" y="1"/>
                    <a:pt x="3" y="0"/>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46" name="Freeform 28"/>
            <p:cNvSpPr>
              <a:spLocks/>
            </p:cNvSpPr>
            <p:nvPr/>
          </p:nvSpPr>
          <p:spPr bwMode="auto">
            <a:xfrm>
              <a:off x="7768057" y="4425544"/>
              <a:ext cx="19477" cy="22260"/>
            </a:xfrm>
            <a:custGeom>
              <a:avLst/>
              <a:gdLst>
                <a:gd name="T0" fmla="*/ 0 w 6"/>
                <a:gd name="T1" fmla="*/ 0 h 7"/>
                <a:gd name="T2" fmla="*/ 6 w 6"/>
                <a:gd name="T3" fmla="*/ 7 h 7"/>
                <a:gd name="T4" fmla="*/ 0 w 6"/>
                <a:gd name="T5" fmla="*/ 0 h 7"/>
              </a:gdLst>
              <a:ahLst/>
              <a:cxnLst>
                <a:cxn ang="0">
                  <a:pos x="T0" y="T1"/>
                </a:cxn>
                <a:cxn ang="0">
                  <a:pos x="T2" y="T3"/>
                </a:cxn>
                <a:cxn ang="0">
                  <a:pos x="T4" y="T5"/>
                </a:cxn>
              </a:cxnLst>
              <a:rect l="0" t="0" r="r" b="b"/>
              <a:pathLst>
                <a:path w="6" h="7">
                  <a:moveTo>
                    <a:pt x="0" y="0"/>
                  </a:moveTo>
                  <a:cubicBezTo>
                    <a:pt x="0" y="2"/>
                    <a:pt x="4" y="7"/>
                    <a:pt x="6" y="7"/>
                  </a:cubicBezTo>
                  <a:cubicBezTo>
                    <a:pt x="5" y="4"/>
                    <a:pt x="3" y="2"/>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47" name="Freeform 29"/>
            <p:cNvSpPr>
              <a:spLocks/>
            </p:cNvSpPr>
            <p:nvPr/>
          </p:nvSpPr>
          <p:spPr bwMode="auto">
            <a:xfrm>
              <a:off x="7722147" y="4408849"/>
              <a:ext cx="29216" cy="16695"/>
            </a:xfrm>
            <a:custGeom>
              <a:avLst/>
              <a:gdLst>
                <a:gd name="T0" fmla="*/ 1 w 9"/>
                <a:gd name="T1" fmla="*/ 0 h 5"/>
                <a:gd name="T2" fmla="*/ 1 w 9"/>
                <a:gd name="T3" fmla="*/ 1 h 5"/>
                <a:gd name="T4" fmla="*/ 0 w 9"/>
                <a:gd name="T5" fmla="*/ 1 h 5"/>
                <a:gd name="T6" fmla="*/ 7 w 9"/>
                <a:gd name="T7" fmla="*/ 5 h 5"/>
                <a:gd name="T8" fmla="*/ 9 w 9"/>
                <a:gd name="T9" fmla="*/ 4 h 5"/>
                <a:gd name="T10" fmla="*/ 1 w 9"/>
                <a:gd name="T11" fmla="*/ 0 h 5"/>
              </a:gdLst>
              <a:ahLst/>
              <a:cxnLst>
                <a:cxn ang="0">
                  <a:pos x="T0" y="T1"/>
                </a:cxn>
                <a:cxn ang="0">
                  <a:pos x="T2" y="T3"/>
                </a:cxn>
                <a:cxn ang="0">
                  <a:pos x="T4" y="T5"/>
                </a:cxn>
                <a:cxn ang="0">
                  <a:pos x="T6" y="T7"/>
                </a:cxn>
                <a:cxn ang="0">
                  <a:pos x="T8" y="T9"/>
                </a:cxn>
                <a:cxn ang="0">
                  <a:pos x="T10" y="T11"/>
                </a:cxn>
              </a:cxnLst>
              <a:rect l="0" t="0" r="r" b="b"/>
              <a:pathLst>
                <a:path w="9" h="5">
                  <a:moveTo>
                    <a:pt x="1" y="0"/>
                  </a:moveTo>
                  <a:cubicBezTo>
                    <a:pt x="1" y="1"/>
                    <a:pt x="1" y="1"/>
                    <a:pt x="1" y="1"/>
                  </a:cubicBezTo>
                  <a:cubicBezTo>
                    <a:pt x="0" y="1"/>
                    <a:pt x="0" y="1"/>
                    <a:pt x="0" y="1"/>
                  </a:cubicBezTo>
                  <a:cubicBezTo>
                    <a:pt x="0" y="1"/>
                    <a:pt x="5" y="5"/>
                    <a:pt x="7" y="5"/>
                  </a:cubicBezTo>
                  <a:cubicBezTo>
                    <a:pt x="8" y="5"/>
                    <a:pt x="8" y="5"/>
                    <a:pt x="9" y="4"/>
                  </a:cubicBezTo>
                  <a:cubicBezTo>
                    <a:pt x="8" y="2"/>
                    <a:pt x="3" y="1"/>
                    <a:pt x="1"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48" name="Freeform 30"/>
            <p:cNvSpPr>
              <a:spLocks/>
            </p:cNvSpPr>
            <p:nvPr/>
          </p:nvSpPr>
          <p:spPr bwMode="auto">
            <a:xfrm>
              <a:off x="7688758" y="4389371"/>
              <a:ext cx="2782" cy="2782"/>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1" y="1"/>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49" name="Freeform 31"/>
            <p:cNvSpPr>
              <a:spLocks/>
            </p:cNvSpPr>
            <p:nvPr/>
          </p:nvSpPr>
          <p:spPr bwMode="auto">
            <a:xfrm>
              <a:off x="7688758" y="4392154"/>
              <a:ext cx="16695" cy="6956"/>
            </a:xfrm>
            <a:custGeom>
              <a:avLst/>
              <a:gdLst>
                <a:gd name="T0" fmla="*/ 1 w 5"/>
                <a:gd name="T1" fmla="*/ 0 h 2"/>
                <a:gd name="T2" fmla="*/ 0 w 5"/>
                <a:gd name="T3" fmla="*/ 0 h 2"/>
                <a:gd name="T4" fmla="*/ 3 w 5"/>
                <a:gd name="T5" fmla="*/ 2 h 2"/>
                <a:gd name="T6" fmla="*/ 5 w 5"/>
                <a:gd name="T7" fmla="*/ 2 h 2"/>
                <a:gd name="T8" fmla="*/ 1 w 5"/>
                <a:gd name="T9" fmla="*/ 0 h 2"/>
              </a:gdLst>
              <a:ahLst/>
              <a:cxnLst>
                <a:cxn ang="0">
                  <a:pos x="T0" y="T1"/>
                </a:cxn>
                <a:cxn ang="0">
                  <a:pos x="T2" y="T3"/>
                </a:cxn>
                <a:cxn ang="0">
                  <a:pos x="T4" y="T5"/>
                </a:cxn>
                <a:cxn ang="0">
                  <a:pos x="T6" y="T7"/>
                </a:cxn>
                <a:cxn ang="0">
                  <a:pos x="T8" y="T9"/>
                </a:cxn>
              </a:cxnLst>
              <a:rect l="0" t="0" r="r" b="b"/>
              <a:pathLst>
                <a:path w="5" h="2">
                  <a:moveTo>
                    <a:pt x="1" y="0"/>
                  </a:moveTo>
                  <a:cubicBezTo>
                    <a:pt x="1" y="0"/>
                    <a:pt x="0" y="0"/>
                    <a:pt x="0" y="0"/>
                  </a:cubicBezTo>
                  <a:cubicBezTo>
                    <a:pt x="3" y="2"/>
                    <a:pt x="3" y="2"/>
                    <a:pt x="3" y="2"/>
                  </a:cubicBezTo>
                  <a:cubicBezTo>
                    <a:pt x="5" y="2"/>
                    <a:pt x="5" y="2"/>
                    <a:pt x="5" y="2"/>
                  </a:cubicBezTo>
                  <a:cubicBezTo>
                    <a:pt x="4" y="0"/>
                    <a:pt x="3" y="0"/>
                    <a:pt x="1"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50" name="Freeform 32"/>
            <p:cNvSpPr>
              <a:spLocks/>
            </p:cNvSpPr>
            <p:nvPr/>
          </p:nvSpPr>
          <p:spPr bwMode="auto">
            <a:xfrm>
              <a:off x="7432774" y="5162906"/>
              <a:ext cx="82082" cy="86257"/>
            </a:xfrm>
            <a:custGeom>
              <a:avLst/>
              <a:gdLst>
                <a:gd name="T0" fmla="*/ 12 w 25"/>
                <a:gd name="T1" fmla="*/ 4 h 26"/>
                <a:gd name="T2" fmla="*/ 0 w 25"/>
                <a:gd name="T3" fmla="*/ 4 h 26"/>
                <a:gd name="T4" fmla="*/ 14 w 25"/>
                <a:gd name="T5" fmla="*/ 26 h 26"/>
                <a:gd name="T6" fmla="*/ 25 w 25"/>
                <a:gd name="T7" fmla="*/ 9 h 26"/>
                <a:gd name="T8" fmla="*/ 22 w 25"/>
                <a:gd name="T9" fmla="*/ 2 h 26"/>
                <a:gd name="T10" fmla="*/ 12 w 25"/>
                <a:gd name="T11" fmla="*/ 4 h 26"/>
              </a:gdLst>
              <a:ahLst/>
              <a:cxnLst>
                <a:cxn ang="0">
                  <a:pos x="T0" y="T1"/>
                </a:cxn>
                <a:cxn ang="0">
                  <a:pos x="T2" y="T3"/>
                </a:cxn>
                <a:cxn ang="0">
                  <a:pos x="T4" y="T5"/>
                </a:cxn>
                <a:cxn ang="0">
                  <a:pos x="T6" y="T7"/>
                </a:cxn>
                <a:cxn ang="0">
                  <a:pos x="T8" y="T9"/>
                </a:cxn>
                <a:cxn ang="0">
                  <a:pos x="T10" y="T11"/>
                </a:cxn>
              </a:cxnLst>
              <a:rect l="0" t="0" r="r" b="b"/>
              <a:pathLst>
                <a:path w="25" h="26">
                  <a:moveTo>
                    <a:pt x="12" y="4"/>
                  </a:moveTo>
                  <a:cubicBezTo>
                    <a:pt x="12" y="4"/>
                    <a:pt x="0" y="0"/>
                    <a:pt x="0" y="4"/>
                  </a:cubicBezTo>
                  <a:cubicBezTo>
                    <a:pt x="0" y="8"/>
                    <a:pt x="7" y="26"/>
                    <a:pt x="14" y="26"/>
                  </a:cubicBezTo>
                  <a:cubicBezTo>
                    <a:pt x="19" y="26"/>
                    <a:pt x="25" y="14"/>
                    <a:pt x="25" y="9"/>
                  </a:cubicBezTo>
                  <a:cubicBezTo>
                    <a:pt x="25" y="6"/>
                    <a:pt x="23" y="4"/>
                    <a:pt x="22" y="2"/>
                  </a:cubicBezTo>
                  <a:cubicBezTo>
                    <a:pt x="19" y="3"/>
                    <a:pt x="15" y="4"/>
                    <a:pt x="12"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51" name="Freeform 33"/>
            <p:cNvSpPr>
              <a:spLocks/>
            </p:cNvSpPr>
            <p:nvPr/>
          </p:nvSpPr>
          <p:spPr bwMode="auto">
            <a:xfrm>
              <a:off x="7500943" y="5150385"/>
              <a:ext cx="9739" cy="9739"/>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cubicBezTo>
                    <a:pt x="3" y="2"/>
                    <a:pt x="3" y="2"/>
                    <a:pt x="3" y="0"/>
                  </a:cubicBezTo>
                  <a:cubicBezTo>
                    <a:pt x="3" y="0"/>
                    <a:pt x="2" y="0"/>
                    <a:pt x="0" y="0"/>
                  </a:cubicBezTo>
                  <a:cubicBezTo>
                    <a:pt x="0" y="1"/>
                    <a:pt x="1" y="3"/>
                    <a:pt x="3" y="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52" name="Freeform 34"/>
            <p:cNvSpPr>
              <a:spLocks/>
            </p:cNvSpPr>
            <p:nvPr/>
          </p:nvSpPr>
          <p:spPr bwMode="auto">
            <a:xfrm>
              <a:off x="7261654" y="5044650"/>
              <a:ext cx="25042" cy="12521"/>
            </a:xfrm>
            <a:custGeom>
              <a:avLst/>
              <a:gdLst>
                <a:gd name="T0" fmla="*/ 0 w 8"/>
                <a:gd name="T1" fmla="*/ 2 h 4"/>
                <a:gd name="T2" fmla="*/ 8 w 8"/>
                <a:gd name="T3" fmla="*/ 2 h 4"/>
                <a:gd name="T4" fmla="*/ 0 w 8"/>
                <a:gd name="T5" fmla="*/ 2 h 4"/>
              </a:gdLst>
              <a:ahLst/>
              <a:cxnLst>
                <a:cxn ang="0">
                  <a:pos x="T0" y="T1"/>
                </a:cxn>
                <a:cxn ang="0">
                  <a:pos x="T2" y="T3"/>
                </a:cxn>
                <a:cxn ang="0">
                  <a:pos x="T4" y="T5"/>
                </a:cxn>
              </a:cxnLst>
              <a:rect l="0" t="0" r="r" b="b"/>
              <a:pathLst>
                <a:path w="8" h="4">
                  <a:moveTo>
                    <a:pt x="0" y="2"/>
                  </a:moveTo>
                  <a:cubicBezTo>
                    <a:pt x="2" y="4"/>
                    <a:pt x="5" y="4"/>
                    <a:pt x="8" y="2"/>
                  </a:cubicBezTo>
                  <a:cubicBezTo>
                    <a:pt x="4" y="1"/>
                    <a:pt x="4" y="0"/>
                    <a:pt x="0" y="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53" name="Freeform 35"/>
            <p:cNvSpPr>
              <a:spLocks/>
            </p:cNvSpPr>
            <p:nvPr/>
          </p:nvSpPr>
          <p:spPr bwMode="auto">
            <a:xfrm>
              <a:off x="7122532" y="4490933"/>
              <a:ext cx="33389" cy="12521"/>
            </a:xfrm>
            <a:custGeom>
              <a:avLst/>
              <a:gdLst>
                <a:gd name="T0" fmla="*/ 6 w 10"/>
                <a:gd name="T1" fmla="*/ 4 h 4"/>
                <a:gd name="T2" fmla="*/ 10 w 10"/>
                <a:gd name="T3" fmla="*/ 4 h 4"/>
                <a:gd name="T4" fmla="*/ 10 w 10"/>
                <a:gd name="T5" fmla="*/ 1 h 4"/>
                <a:gd name="T6" fmla="*/ 0 w 10"/>
                <a:gd name="T7" fmla="*/ 2 h 4"/>
                <a:gd name="T8" fmla="*/ 6 w 10"/>
                <a:gd name="T9" fmla="*/ 4 h 4"/>
              </a:gdLst>
              <a:ahLst/>
              <a:cxnLst>
                <a:cxn ang="0">
                  <a:pos x="T0" y="T1"/>
                </a:cxn>
                <a:cxn ang="0">
                  <a:pos x="T2" y="T3"/>
                </a:cxn>
                <a:cxn ang="0">
                  <a:pos x="T4" y="T5"/>
                </a:cxn>
                <a:cxn ang="0">
                  <a:pos x="T6" y="T7"/>
                </a:cxn>
                <a:cxn ang="0">
                  <a:pos x="T8" y="T9"/>
                </a:cxn>
              </a:cxnLst>
              <a:rect l="0" t="0" r="r" b="b"/>
              <a:pathLst>
                <a:path w="10" h="4">
                  <a:moveTo>
                    <a:pt x="6" y="4"/>
                  </a:moveTo>
                  <a:cubicBezTo>
                    <a:pt x="7" y="4"/>
                    <a:pt x="6" y="4"/>
                    <a:pt x="10" y="4"/>
                  </a:cubicBezTo>
                  <a:cubicBezTo>
                    <a:pt x="10" y="1"/>
                    <a:pt x="10" y="1"/>
                    <a:pt x="10" y="1"/>
                  </a:cubicBezTo>
                  <a:cubicBezTo>
                    <a:pt x="6" y="0"/>
                    <a:pt x="4" y="1"/>
                    <a:pt x="0" y="2"/>
                  </a:cubicBezTo>
                  <a:cubicBezTo>
                    <a:pt x="1" y="3"/>
                    <a:pt x="3" y="4"/>
                    <a:pt x="6"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54" name="Freeform 36"/>
            <p:cNvSpPr>
              <a:spLocks/>
            </p:cNvSpPr>
            <p:nvPr/>
          </p:nvSpPr>
          <p:spPr bwMode="auto">
            <a:xfrm>
              <a:off x="6763598" y="4481194"/>
              <a:ext cx="862555" cy="648322"/>
            </a:xfrm>
            <a:custGeom>
              <a:avLst/>
              <a:gdLst>
                <a:gd name="T0" fmla="*/ 242 w 262"/>
                <a:gd name="T1" fmla="*/ 78 h 197"/>
                <a:gd name="T2" fmla="*/ 231 w 262"/>
                <a:gd name="T3" fmla="*/ 65 h 197"/>
                <a:gd name="T4" fmla="*/ 210 w 262"/>
                <a:gd name="T5" fmla="*/ 39 h 197"/>
                <a:gd name="T6" fmla="*/ 198 w 262"/>
                <a:gd name="T7" fmla="*/ 24 h 197"/>
                <a:gd name="T8" fmla="*/ 190 w 262"/>
                <a:gd name="T9" fmla="*/ 0 h 197"/>
                <a:gd name="T10" fmla="*/ 183 w 262"/>
                <a:gd name="T11" fmla="*/ 28 h 197"/>
                <a:gd name="T12" fmla="*/ 166 w 262"/>
                <a:gd name="T13" fmla="*/ 40 h 197"/>
                <a:gd name="T14" fmla="*/ 149 w 262"/>
                <a:gd name="T15" fmla="*/ 30 h 197"/>
                <a:gd name="T16" fmla="*/ 147 w 262"/>
                <a:gd name="T17" fmla="*/ 17 h 197"/>
                <a:gd name="T18" fmla="*/ 148 w 262"/>
                <a:gd name="T19" fmla="*/ 8 h 197"/>
                <a:gd name="T20" fmla="*/ 121 w 262"/>
                <a:gd name="T21" fmla="*/ 4 h 197"/>
                <a:gd name="T22" fmla="*/ 121 w 262"/>
                <a:gd name="T23" fmla="*/ 10 h 197"/>
                <a:gd name="T24" fmla="*/ 105 w 262"/>
                <a:gd name="T25" fmla="*/ 24 h 197"/>
                <a:gd name="T26" fmla="*/ 101 w 262"/>
                <a:gd name="T27" fmla="*/ 27 h 197"/>
                <a:gd name="T28" fmla="*/ 89 w 262"/>
                <a:gd name="T29" fmla="*/ 21 h 197"/>
                <a:gd name="T30" fmla="*/ 72 w 262"/>
                <a:gd name="T31" fmla="*/ 38 h 197"/>
                <a:gd name="T32" fmla="*/ 65 w 262"/>
                <a:gd name="T33" fmla="*/ 44 h 197"/>
                <a:gd name="T34" fmla="*/ 59 w 262"/>
                <a:gd name="T35" fmla="*/ 45 h 197"/>
                <a:gd name="T36" fmla="*/ 32 w 262"/>
                <a:gd name="T37" fmla="*/ 64 h 197"/>
                <a:gd name="T38" fmla="*/ 5 w 262"/>
                <a:gd name="T39" fmla="*/ 77 h 197"/>
                <a:gd name="T40" fmla="*/ 3 w 262"/>
                <a:gd name="T41" fmla="*/ 77 h 197"/>
                <a:gd name="T42" fmla="*/ 5 w 262"/>
                <a:gd name="T43" fmla="*/ 102 h 197"/>
                <a:gd name="T44" fmla="*/ 3 w 262"/>
                <a:gd name="T45" fmla="*/ 102 h 197"/>
                <a:gd name="T46" fmla="*/ 6 w 262"/>
                <a:gd name="T47" fmla="*/ 113 h 197"/>
                <a:gd name="T48" fmla="*/ 17 w 262"/>
                <a:gd name="T49" fmla="*/ 149 h 197"/>
                <a:gd name="T50" fmla="*/ 26 w 262"/>
                <a:gd name="T51" fmla="*/ 167 h 197"/>
                <a:gd name="T52" fmla="*/ 54 w 262"/>
                <a:gd name="T53" fmla="*/ 160 h 197"/>
                <a:gd name="T54" fmla="*/ 95 w 262"/>
                <a:gd name="T55" fmla="*/ 147 h 197"/>
                <a:gd name="T56" fmla="*/ 134 w 262"/>
                <a:gd name="T57" fmla="*/ 149 h 197"/>
                <a:gd name="T58" fmla="*/ 145 w 262"/>
                <a:gd name="T59" fmla="*/ 166 h 197"/>
                <a:gd name="T60" fmla="*/ 153 w 262"/>
                <a:gd name="T61" fmla="*/ 167 h 197"/>
                <a:gd name="T62" fmla="*/ 160 w 262"/>
                <a:gd name="T63" fmla="*/ 164 h 197"/>
                <a:gd name="T64" fmla="*/ 163 w 262"/>
                <a:gd name="T65" fmla="*/ 166 h 197"/>
                <a:gd name="T66" fmla="*/ 164 w 262"/>
                <a:gd name="T67" fmla="*/ 171 h 197"/>
                <a:gd name="T68" fmla="*/ 169 w 262"/>
                <a:gd name="T69" fmla="*/ 171 h 197"/>
                <a:gd name="T70" fmla="*/ 196 w 262"/>
                <a:gd name="T71" fmla="*/ 195 h 197"/>
                <a:gd name="T72" fmla="*/ 216 w 262"/>
                <a:gd name="T73" fmla="*/ 197 h 197"/>
                <a:gd name="T74" fmla="*/ 239 w 262"/>
                <a:gd name="T75" fmla="*/ 181 h 197"/>
                <a:gd name="T76" fmla="*/ 257 w 262"/>
                <a:gd name="T77" fmla="*/ 145 h 197"/>
                <a:gd name="T78" fmla="*/ 259 w 262"/>
                <a:gd name="T79" fmla="*/ 134 h 197"/>
                <a:gd name="T80" fmla="*/ 255 w 262"/>
                <a:gd name="T8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197">
                  <a:moveTo>
                    <a:pt x="255" y="95"/>
                  </a:moveTo>
                  <a:cubicBezTo>
                    <a:pt x="251" y="91"/>
                    <a:pt x="242" y="87"/>
                    <a:pt x="242" y="78"/>
                  </a:cubicBezTo>
                  <a:cubicBezTo>
                    <a:pt x="239" y="78"/>
                    <a:pt x="236" y="78"/>
                    <a:pt x="235" y="75"/>
                  </a:cubicBezTo>
                  <a:cubicBezTo>
                    <a:pt x="234" y="72"/>
                    <a:pt x="233" y="67"/>
                    <a:pt x="231" y="65"/>
                  </a:cubicBezTo>
                  <a:cubicBezTo>
                    <a:pt x="227" y="61"/>
                    <a:pt x="217" y="59"/>
                    <a:pt x="215" y="53"/>
                  </a:cubicBezTo>
                  <a:cubicBezTo>
                    <a:pt x="214" y="48"/>
                    <a:pt x="212" y="45"/>
                    <a:pt x="210" y="39"/>
                  </a:cubicBezTo>
                  <a:cubicBezTo>
                    <a:pt x="209" y="35"/>
                    <a:pt x="209" y="28"/>
                    <a:pt x="206" y="26"/>
                  </a:cubicBezTo>
                  <a:cubicBezTo>
                    <a:pt x="205" y="26"/>
                    <a:pt x="201" y="24"/>
                    <a:pt x="198" y="24"/>
                  </a:cubicBezTo>
                  <a:cubicBezTo>
                    <a:pt x="196" y="22"/>
                    <a:pt x="197" y="18"/>
                    <a:pt x="196" y="14"/>
                  </a:cubicBezTo>
                  <a:cubicBezTo>
                    <a:pt x="195" y="10"/>
                    <a:pt x="191" y="6"/>
                    <a:pt x="190" y="0"/>
                  </a:cubicBezTo>
                  <a:cubicBezTo>
                    <a:pt x="186" y="2"/>
                    <a:pt x="187" y="5"/>
                    <a:pt x="183" y="8"/>
                  </a:cubicBezTo>
                  <a:cubicBezTo>
                    <a:pt x="183" y="28"/>
                    <a:pt x="183" y="28"/>
                    <a:pt x="183" y="28"/>
                  </a:cubicBezTo>
                  <a:cubicBezTo>
                    <a:pt x="183" y="33"/>
                    <a:pt x="181" y="47"/>
                    <a:pt x="174" y="47"/>
                  </a:cubicBezTo>
                  <a:cubicBezTo>
                    <a:pt x="170" y="47"/>
                    <a:pt x="169" y="42"/>
                    <a:pt x="166" y="40"/>
                  </a:cubicBezTo>
                  <a:cubicBezTo>
                    <a:pt x="161" y="38"/>
                    <a:pt x="157" y="37"/>
                    <a:pt x="151" y="35"/>
                  </a:cubicBezTo>
                  <a:cubicBezTo>
                    <a:pt x="150" y="35"/>
                    <a:pt x="150" y="31"/>
                    <a:pt x="149" y="30"/>
                  </a:cubicBezTo>
                  <a:cubicBezTo>
                    <a:pt x="148" y="29"/>
                    <a:pt x="145" y="30"/>
                    <a:pt x="145" y="28"/>
                  </a:cubicBezTo>
                  <a:cubicBezTo>
                    <a:pt x="147" y="17"/>
                    <a:pt x="147" y="17"/>
                    <a:pt x="147" y="17"/>
                  </a:cubicBezTo>
                  <a:cubicBezTo>
                    <a:pt x="149" y="15"/>
                    <a:pt x="153" y="15"/>
                    <a:pt x="153" y="12"/>
                  </a:cubicBezTo>
                  <a:cubicBezTo>
                    <a:pt x="153" y="10"/>
                    <a:pt x="149" y="8"/>
                    <a:pt x="148" y="8"/>
                  </a:cubicBezTo>
                  <a:cubicBezTo>
                    <a:pt x="146" y="8"/>
                    <a:pt x="145" y="10"/>
                    <a:pt x="142" y="10"/>
                  </a:cubicBezTo>
                  <a:cubicBezTo>
                    <a:pt x="134" y="10"/>
                    <a:pt x="129" y="7"/>
                    <a:pt x="121" y="4"/>
                  </a:cubicBezTo>
                  <a:cubicBezTo>
                    <a:pt x="122" y="6"/>
                    <a:pt x="124" y="7"/>
                    <a:pt x="125" y="9"/>
                  </a:cubicBezTo>
                  <a:cubicBezTo>
                    <a:pt x="125" y="9"/>
                    <a:pt x="123" y="10"/>
                    <a:pt x="121" y="10"/>
                  </a:cubicBezTo>
                  <a:cubicBezTo>
                    <a:pt x="117" y="10"/>
                    <a:pt x="108" y="12"/>
                    <a:pt x="108" y="16"/>
                  </a:cubicBezTo>
                  <a:cubicBezTo>
                    <a:pt x="108" y="19"/>
                    <a:pt x="105" y="20"/>
                    <a:pt x="105" y="24"/>
                  </a:cubicBezTo>
                  <a:cubicBezTo>
                    <a:pt x="105" y="26"/>
                    <a:pt x="106" y="27"/>
                    <a:pt x="104" y="29"/>
                  </a:cubicBezTo>
                  <a:cubicBezTo>
                    <a:pt x="104" y="29"/>
                    <a:pt x="102" y="27"/>
                    <a:pt x="101" y="27"/>
                  </a:cubicBezTo>
                  <a:cubicBezTo>
                    <a:pt x="99" y="27"/>
                    <a:pt x="97" y="28"/>
                    <a:pt x="96" y="30"/>
                  </a:cubicBezTo>
                  <a:cubicBezTo>
                    <a:pt x="95" y="26"/>
                    <a:pt x="93" y="21"/>
                    <a:pt x="89" y="21"/>
                  </a:cubicBezTo>
                  <a:cubicBezTo>
                    <a:pt x="84" y="21"/>
                    <a:pt x="83" y="26"/>
                    <a:pt x="77" y="26"/>
                  </a:cubicBezTo>
                  <a:cubicBezTo>
                    <a:pt x="77" y="31"/>
                    <a:pt x="72" y="32"/>
                    <a:pt x="72" y="38"/>
                  </a:cubicBezTo>
                  <a:cubicBezTo>
                    <a:pt x="70" y="38"/>
                    <a:pt x="69" y="37"/>
                    <a:pt x="67" y="36"/>
                  </a:cubicBezTo>
                  <a:cubicBezTo>
                    <a:pt x="66" y="39"/>
                    <a:pt x="67" y="42"/>
                    <a:pt x="65" y="44"/>
                  </a:cubicBezTo>
                  <a:cubicBezTo>
                    <a:pt x="64" y="42"/>
                    <a:pt x="63" y="41"/>
                    <a:pt x="62" y="39"/>
                  </a:cubicBezTo>
                  <a:cubicBezTo>
                    <a:pt x="59" y="40"/>
                    <a:pt x="59" y="43"/>
                    <a:pt x="59" y="45"/>
                  </a:cubicBezTo>
                  <a:cubicBezTo>
                    <a:pt x="59" y="46"/>
                    <a:pt x="59" y="48"/>
                    <a:pt x="59" y="49"/>
                  </a:cubicBezTo>
                  <a:cubicBezTo>
                    <a:pt x="59" y="57"/>
                    <a:pt x="40" y="63"/>
                    <a:pt x="32" y="64"/>
                  </a:cubicBezTo>
                  <a:cubicBezTo>
                    <a:pt x="28" y="65"/>
                    <a:pt x="19" y="65"/>
                    <a:pt x="17" y="68"/>
                  </a:cubicBezTo>
                  <a:cubicBezTo>
                    <a:pt x="14" y="71"/>
                    <a:pt x="9" y="76"/>
                    <a:pt x="5" y="77"/>
                  </a:cubicBezTo>
                  <a:cubicBezTo>
                    <a:pt x="5" y="76"/>
                    <a:pt x="5" y="75"/>
                    <a:pt x="5" y="75"/>
                  </a:cubicBezTo>
                  <a:cubicBezTo>
                    <a:pt x="4" y="75"/>
                    <a:pt x="3" y="75"/>
                    <a:pt x="3" y="77"/>
                  </a:cubicBezTo>
                  <a:cubicBezTo>
                    <a:pt x="3" y="83"/>
                    <a:pt x="3" y="84"/>
                    <a:pt x="3" y="90"/>
                  </a:cubicBezTo>
                  <a:cubicBezTo>
                    <a:pt x="3" y="96"/>
                    <a:pt x="5" y="99"/>
                    <a:pt x="5" y="102"/>
                  </a:cubicBezTo>
                  <a:cubicBezTo>
                    <a:pt x="5" y="103"/>
                    <a:pt x="5" y="104"/>
                    <a:pt x="5" y="105"/>
                  </a:cubicBezTo>
                  <a:cubicBezTo>
                    <a:pt x="4" y="104"/>
                    <a:pt x="3" y="103"/>
                    <a:pt x="3" y="102"/>
                  </a:cubicBezTo>
                  <a:cubicBezTo>
                    <a:pt x="2" y="103"/>
                    <a:pt x="2" y="104"/>
                    <a:pt x="1" y="105"/>
                  </a:cubicBezTo>
                  <a:cubicBezTo>
                    <a:pt x="0" y="109"/>
                    <a:pt x="5" y="110"/>
                    <a:pt x="6" y="113"/>
                  </a:cubicBezTo>
                  <a:cubicBezTo>
                    <a:pt x="9" y="122"/>
                    <a:pt x="9" y="125"/>
                    <a:pt x="12" y="135"/>
                  </a:cubicBezTo>
                  <a:cubicBezTo>
                    <a:pt x="13" y="139"/>
                    <a:pt x="17" y="143"/>
                    <a:pt x="17" y="149"/>
                  </a:cubicBezTo>
                  <a:cubicBezTo>
                    <a:pt x="17" y="155"/>
                    <a:pt x="11" y="156"/>
                    <a:pt x="11" y="160"/>
                  </a:cubicBezTo>
                  <a:cubicBezTo>
                    <a:pt x="11" y="163"/>
                    <a:pt x="22" y="167"/>
                    <a:pt x="26" y="167"/>
                  </a:cubicBezTo>
                  <a:cubicBezTo>
                    <a:pt x="36" y="167"/>
                    <a:pt x="40" y="160"/>
                    <a:pt x="48" y="160"/>
                  </a:cubicBezTo>
                  <a:cubicBezTo>
                    <a:pt x="50" y="160"/>
                    <a:pt x="50" y="158"/>
                    <a:pt x="54" y="160"/>
                  </a:cubicBezTo>
                  <a:cubicBezTo>
                    <a:pt x="59" y="160"/>
                    <a:pt x="63" y="159"/>
                    <a:pt x="68" y="158"/>
                  </a:cubicBezTo>
                  <a:cubicBezTo>
                    <a:pt x="69" y="147"/>
                    <a:pt x="84" y="151"/>
                    <a:pt x="95" y="147"/>
                  </a:cubicBezTo>
                  <a:cubicBezTo>
                    <a:pt x="100" y="145"/>
                    <a:pt x="102" y="142"/>
                    <a:pt x="110" y="142"/>
                  </a:cubicBezTo>
                  <a:cubicBezTo>
                    <a:pt x="117" y="142"/>
                    <a:pt x="131" y="144"/>
                    <a:pt x="134" y="149"/>
                  </a:cubicBezTo>
                  <a:cubicBezTo>
                    <a:pt x="136" y="151"/>
                    <a:pt x="141" y="162"/>
                    <a:pt x="143" y="162"/>
                  </a:cubicBezTo>
                  <a:cubicBezTo>
                    <a:pt x="143" y="162"/>
                    <a:pt x="142" y="166"/>
                    <a:pt x="145" y="166"/>
                  </a:cubicBezTo>
                  <a:cubicBezTo>
                    <a:pt x="149" y="166"/>
                    <a:pt x="155" y="155"/>
                    <a:pt x="159" y="150"/>
                  </a:cubicBezTo>
                  <a:cubicBezTo>
                    <a:pt x="159" y="154"/>
                    <a:pt x="158" y="166"/>
                    <a:pt x="153" y="167"/>
                  </a:cubicBezTo>
                  <a:cubicBezTo>
                    <a:pt x="153" y="168"/>
                    <a:pt x="154" y="169"/>
                    <a:pt x="155" y="169"/>
                  </a:cubicBezTo>
                  <a:cubicBezTo>
                    <a:pt x="158" y="169"/>
                    <a:pt x="158" y="165"/>
                    <a:pt x="160" y="164"/>
                  </a:cubicBezTo>
                  <a:cubicBezTo>
                    <a:pt x="160" y="163"/>
                    <a:pt x="161" y="162"/>
                    <a:pt x="161" y="162"/>
                  </a:cubicBezTo>
                  <a:cubicBezTo>
                    <a:pt x="162" y="163"/>
                    <a:pt x="163" y="163"/>
                    <a:pt x="163" y="166"/>
                  </a:cubicBezTo>
                  <a:cubicBezTo>
                    <a:pt x="163" y="168"/>
                    <a:pt x="162" y="171"/>
                    <a:pt x="162" y="171"/>
                  </a:cubicBezTo>
                  <a:cubicBezTo>
                    <a:pt x="164" y="171"/>
                    <a:pt x="164" y="171"/>
                    <a:pt x="164" y="171"/>
                  </a:cubicBezTo>
                  <a:cubicBezTo>
                    <a:pt x="166" y="171"/>
                    <a:pt x="167" y="170"/>
                    <a:pt x="169" y="170"/>
                  </a:cubicBezTo>
                  <a:cubicBezTo>
                    <a:pt x="169" y="170"/>
                    <a:pt x="169" y="171"/>
                    <a:pt x="169" y="171"/>
                  </a:cubicBezTo>
                  <a:cubicBezTo>
                    <a:pt x="169" y="174"/>
                    <a:pt x="172" y="176"/>
                    <a:pt x="172" y="180"/>
                  </a:cubicBezTo>
                  <a:cubicBezTo>
                    <a:pt x="172" y="189"/>
                    <a:pt x="187" y="195"/>
                    <a:pt x="196" y="195"/>
                  </a:cubicBezTo>
                  <a:cubicBezTo>
                    <a:pt x="201" y="195"/>
                    <a:pt x="199" y="191"/>
                    <a:pt x="205" y="190"/>
                  </a:cubicBezTo>
                  <a:cubicBezTo>
                    <a:pt x="205" y="191"/>
                    <a:pt x="214" y="197"/>
                    <a:pt x="216" y="197"/>
                  </a:cubicBezTo>
                  <a:cubicBezTo>
                    <a:pt x="218" y="186"/>
                    <a:pt x="235" y="191"/>
                    <a:pt x="239" y="180"/>
                  </a:cubicBezTo>
                  <a:cubicBezTo>
                    <a:pt x="239" y="181"/>
                    <a:pt x="239" y="181"/>
                    <a:pt x="239" y="181"/>
                  </a:cubicBezTo>
                  <a:cubicBezTo>
                    <a:pt x="239" y="173"/>
                    <a:pt x="244" y="166"/>
                    <a:pt x="246" y="160"/>
                  </a:cubicBezTo>
                  <a:cubicBezTo>
                    <a:pt x="248" y="153"/>
                    <a:pt x="253" y="151"/>
                    <a:pt x="257" y="145"/>
                  </a:cubicBezTo>
                  <a:cubicBezTo>
                    <a:pt x="258" y="143"/>
                    <a:pt x="255" y="142"/>
                    <a:pt x="259" y="140"/>
                  </a:cubicBezTo>
                  <a:cubicBezTo>
                    <a:pt x="259" y="134"/>
                    <a:pt x="259" y="134"/>
                    <a:pt x="259" y="134"/>
                  </a:cubicBezTo>
                  <a:cubicBezTo>
                    <a:pt x="259" y="132"/>
                    <a:pt x="262" y="125"/>
                    <a:pt x="262" y="120"/>
                  </a:cubicBezTo>
                  <a:cubicBezTo>
                    <a:pt x="262" y="113"/>
                    <a:pt x="259" y="101"/>
                    <a:pt x="255" y="96"/>
                  </a:cubicBezTo>
                  <a:lnTo>
                    <a:pt x="255" y="95"/>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55" name="Freeform 37"/>
            <p:cNvSpPr>
              <a:spLocks/>
            </p:cNvSpPr>
            <p:nvPr/>
          </p:nvSpPr>
          <p:spPr bwMode="auto">
            <a:xfrm>
              <a:off x="6955586" y="4038776"/>
              <a:ext cx="94603" cy="89040"/>
            </a:xfrm>
            <a:custGeom>
              <a:avLst/>
              <a:gdLst>
                <a:gd name="T0" fmla="*/ 21 w 29"/>
                <a:gd name="T1" fmla="*/ 0 h 27"/>
                <a:gd name="T2" fmla="*/ 20 w 29"/>
                <a:gd name="T3" fmla="*/ 5 h 27"/>
                <a:gd name="T4" fmla="*/ 16 w 29"/>
                <a:gd name="T5" fmla="*/ 8 h 27"/>
                <a:gd name="T6" fmla="*/ 14 w 29"/>
                <a:gd name="T7" fmla="*/ 10 h 27"/>
                <a:gd name="T8" fmla="*/ 13 w 29"/>
                <a:gd name="T9" fmla="*/ 10 h 27"/>
                <a:gd name="T10" fmla="*/ 9 w 29"/>
                <a:gd name="T11" fmla="*/ 7 h 27"/>
                <a:gd name="T12" fmla="*/ 2 w 29"/>
                <a:gd name="T13" fmla="*/ 11 h 27"/>
                <a:gd name="T14" fmla="*/ 1 w 29"/>
                <a:gd name="T15" fmla="*/ 16 h 27"/>
                <a:gd name="T16" fmla="*/ 2 w 29"/>
                <a:gd name="T17" fmla="*/ 18 h 27"/>
                <a:gd name="T18" fmla="*/ 1 w 29"/>
                <a:gd name="T19" fmla="*/ 23 h 27"/>
                <a:gd name="T20" fmla="*/ 6 w 29"/>
                <a:gd name="T21" fmla="*/ 15 h 27"/>
                <a:gd name="T22" fmla="*/ 8 w 29"/>
                <a:gd name="T23" fmla="*/ 16 h 27"/>
                <a:gd name="T24" fmla="*/ 8 w 29"/>
                <a:gd name="T25" fmla="*/ 15 h 27"/>
                <a:gd name="T26" fmla="*/ 10 w 29"/>
                <a:gd name="T27" fmla="*/ 16 h 27"/>
                <a:gd name="T28" fmla="*/ 10 w 29"/>
                <a:gd name="T29" fmla="*/ 15 h 27"/>
                <a:gd name="T30" fmla="*/ 13 w 29"/>
                <a:gd name="T31" fmla="*/ 15 h 27"/>
                <a:gd name="T32" fmla="*/ 14 w 29"/>
                <a:gd name="T33" fmla="*/ 17 h 27"/>
                <a:gd name="T34" fmla="*/ 13 w 29"/>
                <a:gd name="T35" fmla="*/ 19 h 27"/>
                <a:gd name="T36" fmla="*/ 18 w 29"/>
                <a:gd name="T37" fmla="*/ 26 h 27"/>
                <a:gd name="T38" fmla="*/ 20 w 29"/>
                <a:gd name="T39" fmla="*/ 26 h 27"/>
                <a:gd name="T40" fmla="*/ 21 w 29"/>
                <a:gd name="T41" fmla="*/ 27 h 27"/>
                <a:gd name="T42" fmla="*/ 24 w 29"/>
                <a:gd name="T43" fmla="*/ 25 h 27"/>
                <a:gd name="T44" fmla="*/ 21 w 29"/>
                <a:gd name="T45" fmla="*/ 21 h 27"/>
                <a:gd name="T46" fmla="*/ 23 w 29"/>
                <a:gd name="T47" fmla="*/ 18 h 27"/>
                <a:gd name="T48" fmla="*/ 24 w 29"/>
                <a:gd name="T49" fmla="*/ 19 h 27"/>
                <a:gd name="T50" fmla="*/ 24 w 29"/>
                <a:gd name="T51" fmla="*/ 19 h 27"/>
                <a:gd name="T52" fmla="*/ 27 w 29"/>
                <a:gd name="T53" fmla="*/ 24 h 27"/>
                <a:gd name="T54" fmla="*/ 29 w 29"/>
                <a:gd name="T55" fmla="*/ 17 h 27"/>
                <a:gd name="T56" fmla="*/ 24 w 29"/>
                <a:gd name="T57" fmla="*/ 2 h 27"/>
                <a:gd name="T58" fmla="*/ 21 w 29"/>
                <a:gd name="T5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 h="27">
                  <a:moveTo>
                    <a:pt x="21" y="0"/>
                  </a:moveTo>
                  <a:cubicBezTo>
                    <a:pt x="21" y="1"/>
                    <a:pt x="21" y="3"/>
                    <a:pt x="20" y="5"/>
                  </a:cubicBezTo>
                  <a:cubicBezTo>
                    <a:pt x="20" y="6"/>
                    <a:pt x="16" y="5"/>
                    <a:pt x="16" y="8"/>
                  </a:cubicBezTo>
                  <a:cubicBezTo>
                    <a:pt x="15" y="8"/>
                    <a:pt x="14" y="9"/>
                    <a:pt x="14" y="10"/>
                  </a:cubicBezTo>
                  <a:cubicBezTo>
                    <a:pt x="14" y="10"/>
                    <a:pt x="13" y="10"/>
                    <a:pt x="13" y="10"/>
                  </a:cubicBezTo>
                  <a:cubicBezTo>
                    <a:pt x="11" y="10"/>
                    <a:pt x="12" y="7"/>
                    <a:pt x="9" y="7"/>
                  </a:cubicBezTo>
                  <a:cubicBezTo>
                    <a:pt x="5" y="7"/>
                    <a:pt x="6" y="11"/>
                    <a:pt x="2" y="11"/>
                  </a:cubicBezTo>
                  <a:cubicBezTo>
                    <a:pt x="2" y="13"/>
                    <a:pt x="1" y="14"/>
                    <a:pt x="1" y="16"/>
                  </a:cubicBezTo>
                  <a:cubicBezTo>
                    <a:pt x="1" y="17"/>
                    <a:pt x="2" y="18"/>
                    <a:pt x="2" y="18"/>
                  </a:cubicBezTo>
                  <a:cubicBezTo>
                    <a:pt x="2" y="19"/>
                    <a:pt x="0" y="23"/>
                    <a:pt x="1" y="23"/>
                  </a:cubicBezTo>
                  <a:cubicBezTo>
                    <a:pt x="4" y="23"/>
                    <a:pt x="3" y="16"/>
                    <a:pt x="6" y="15"/>
                  </a:cubicBezTo>
                  <a:cubicBezTo>
                    <a:pt x="6" y="15"/>
                    <a:pt x="7" y="16"/>
                    <a:pt x="8" y="16"/>
                  </a:cubicBezTo>
                  <a:cubicBezTo>
                    <a:pt x="8" y="16"/>
                    <a:pt x="8" y="15"/>
                    <a:pt x="8" y="15"/>
                  </a:cubicBezTo>
                  <a:cubicBezTo>
                    <a:pt x="9" y="16"/>
                    <a:pt x="9" y="16"/>
                    <a:pt x="10" y="16"/>
                  </a:cubicBezTo>
                  <a:cubicBezTo>
                    <a:pt x="10" y="16"/>
                    <a:pt x="10" y="15"/>
                    <a:pt x="10" y="15"/>
                  </a:cubicBezTo>
                  <a:cubicBezTo>
                    <a:pt x="13" y="15"/>
                    <a:pt x="13" y="15"/>
                    <a:pt x="13" y="15"/>
                  </a:cubicBezTo>
                  <a:cubicBezTo>
                    <a:pt x="13" y="15"/>
                    <a:pt x="14" y="16"/>
                    <a:pt x="14" y="17"/>
                  </a:cubicBezTo>
                  <a:cubicBezTo>
                    <a:pt x="13" y="17"/>
                    <a:pt x="13" y="18"/>
                    <a:pt x="13" y="19"/>
                  </a:cubicBezTo>
                  <a:cubicBezTo>
                    <a:pt x="13" y="23"/>
                    <a:pt x="15" y="26"/>
                    <a:pt x="18" y="26"/>
                  </a:cubicBezTo>
                  <a:cubicBezTo>
                    <a:pt x="19" y="26"/>
                    <a:pt x="20" y="26"/>
                    <a:pt x="20" y="26"/>
                  </a:cubicBezTo>
                  <a:cubicBezTo>
                    <a:pt x="20" y="26"/>
                    <a:pt x="21" y="27"/>
                    <a:pt x="21" y="27"/>
                  </a:cubicBezTo>
                  <a:cubicBezTo>
                    <a:pt x="23" y="27"/>
                    <a:pt x="24" y="26"/>
                    <a:pt x="24" y="25"/>
                  </a:cubicBezTo>
                  <a:cubicBezTo>
                    <a:pt x="24" y="23"/>
                    <a:pt x="21" y="22"/>
                    <a:pt x="21" y="21"/>
                  </a:cubicBezTo>
                  <a:cubicBezTo>
                    <a:pt x="21" y="19"/>
                    <a:pt x="22" y="19"/>
                    <a:pt x="23" y="18"/>
                  </a:cubicBezTo>
                  <a:cubicBezTo>
                    <a:pt x="23" y="18"/>
                    <a:pt x="24" y="19"/>
                    <a:pt x="24" y="19"/>
                  </a:cubicBezTo>
                  <a:cubicBezTo>
                    <a:pt x="24" y="19"/>
                    <a:pt x="24" y="19"/>
                    <a:pt x="24" y="19"/>
                  </a:cubicBezTo>
                  <a:cubicBezTo>
                    <a:pt x="25" y="20"/>
                    <a:pt x="26" y="23"/>
                    <a:pt x="27" y="24"/>
                  </a:cubicBezTo>
                  <a:cubicBezTo>
                    <a:pt x="27" y="20"/>
                    <a:pt x="29" y="19"/>
                    <a:pt x="29" y="17"/>
                  </a:cubicBezTo>
                  <a:cubicBezTo>
                    <a:pt x="29" y="15"/>
                    <a:pt x="26" y="3"/>
                    <a:pt x="24" y="2"/>
                  </a:cubicBezTo>
                  <a:cubicBezTo>
                    <a:pt x="24" y="1"/>
                    <a:pt x="23" y="0"/>
                    <a:pt x="21"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56" name="Freeform 38"/>
            <p:cNvSpPr>
              <a:spLocks/>
            </p:cNvSpPr>
            <p:nvPr/>
          </p:nvSpPr>
          <p:spPr bwMode="auto">
            <a:xfrm>
              <a:off x="6866548" y="4016516"/>
              <a:ext cx="45910" cy="48694"/>
            </a:xfrm>
            <a:custGeom>
              <a:avLst/>
              <a:gdLst>
                <a:gd name="T0" fmla="*/ 0 w 14"/>
                <a:gd name="T1" fmla="*/ 15 h 15"/>
                <a:gd name="T2" fmla="*/ 1 w 14"/>
                <a:gd name="T3" fmla="*/ 15 h 15"/>
                <a:gd name="T4" fmla="*/ 9 w 14"/>
                <a:gd name="T5" fmla="*/ 6 h 15"/>
                <a:gd name="T6" fmla="*/ 12 w 14"/>
                <a:gd name="T7" fmla="*/ 4 h 15"/>
                <a:gd name="T8" fmla="*/ 14 w 14"/>
                <a:gd name="T9" fmla="*/ 3 h 15"/>
                <a:gd name="T10" fmla="*/ 12 w 14"/>
                <a:gd name="T11" fmla="*/ 0 h 15"/>
                <a:gd name="T12" fmla="*/ 11 w 14"/>
                <a:gd name="T13" fmla="*/ 2 h 15"/>
                <a:gd name="T14" fmla="*/ 0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0" y="15"/>
                  </a:moveTo>
                  <a:cubicBezTo>
                    <a:pt x="1" y="15"/>
                    <a:pt x="1" y="15"/>
                    <a:pt x="1" y="15"/>
                  </a:cubicBezTo>
                  <a:cubicBezTo>
                    <a:pt x="4" y="13"/>
                    <a:pt x="8" y="11"/>
                    <a:pt x="9" y="6"/>
                  </a:cubicBezTo>
                  <a:cubicBezTo>
                    <a:pt x="10" y="6"/>
                    <a:pt x="12" y="6"/>
                    <a:pt x="12" y="4"/>
                  </a:cubicBezTo>
                  <a:cubicBezTo>
                    <a:pt x="13" y="4"/>
                    <a:pt x="13" y="4"/>
                    <a:pt x="14" y="3"/>
                  </a:cubicBezTo>
                  <a:cubicBezTo>
                    <a:pt x="13" y="2"/>
                    <a:pt x="12" y="2"/>
                    <a:pt x="12" y="0"/>
                  </a:cubicBezTo>
                  <a:cubicBezTo>
                    <a:pt x="12" y="0"/>
                    <a:pt x="12" y="1"/>
                    <a:pt x="11" y="2"/>
                  </a:cubicBezTo>
                  <a:cubicBezTo>
                    <a:pt x="9" y="7"/>
                    <a:pt x="2" y="9"/>
                    <a:pt x="0" y="15"/>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57" name="Freeform 39"/>
            <p:cNvSpPr>
              <a:spLocks/>
            </p:cNvSpPr>
            <p:nvPr/>
          </p:nvSpPr>
          <p:spPr bwMode="auto">
            <a:xfrm>
              <a:off x="6902720" y="3852349"/>
              <a:ext cx="91820" cy="130777"/>
            </a:xfrm>
            <a:custGeom>
              <a:avLst/>
              <a:gdLst>
                <a:gd name="T0" fmla="*/ 0 w 28"/>
                <a:gd name="T1" fmla="*/ 23 h 40"/>
                <a:gd name="T2" fmla="*/ 5 w 28"/>
                <a:gd name="T3" fmla="*/ 27 h 40"/>
                <a:gd name="T4" fmla="*/ 6 w 28"/>
                <a:gd name="T5" fmla="*/ 26 h 40"/>
                <a:gd name="T6" fmla="*/ 7 w 28"/>
                <a:gd name="T7" fmla="*/ 26 h 40"/>
                <a:gd name="T8" fmla="*/ 7 w 28"/>
                <a:gd name="T9" fmla="*/ 28 h 40"/>
                <a:gd name="T10" fmla="*/ 6 w 28"/>
                <a:gd name="T11" fmla="*/ 30 h 40"/>
                <a:gd name="T12" fmla="*/ 9 w 28"/>
                <a:gd name="T13" fmla="*/ 32 h 40"/>
                <a:gd name="T14" fmla="*/ 13 w 28"/>
                <a:gd name="T15" fmla="*/ 31 h 40"/>
                <a:gd name="T16" fmla="*/ 18 w 28"/>
                <a:gd name="T17" fmla="*/ 36 h 40"/>
                <a:gd name="T18" fmla="*/ 18 w 28"/>
                <a:gd name="T19" fmla="*/ 32 h 40"/>
                <a:gd name="T20" fmla="*/ 26 w 28"/>
                <a:gd name="T21" fmla="*/ 38 h 40"/>
                <a:gd name="T22" fmla="*/ 27 w 28"/>
                <a:gd name="T23" fmla="*/ 40 h 40"/>
                <a:gd name="T24" fmla="*/ 28 w 28"/>
                <a:gd name="T25" fmla="*/ 39 h 40"/>
                <a:gd name="T26" fmla="*/ 28 w 28"/>
                <a:gd name="T27" fmla="*/ 37 h 40"/>
                <a:gd name="T28" fmla="*/ 25 w 28"/>
                <a:gd name="T29" fmla="*/ 35 h 40"/>
                <a:gd name="T30" fmla="*/ 23 w 28"/>
                <a:gd name="T31" fmla="*/ 35 h 40"/>
                <a:gd name="T32" fmla="*/ 25 w 28"/>
                <a:gd name="T33" fmla="*/ 32 h 40"/>
                <a:gd name="T34" fmla="*/ 23 w 28"/>
                <a:gd name="T35" fmla="*/ 32 h 40"/>
                <a:gd name="T36" fmla="*/ 22 w 28"/>
                <a:gd name="T37" fmla="*/ 33 h 40"/>
                <a:gd name="T38" fmla="*/ 17 w 28"/>
                <a:gd name="T39" fmla="*/ 28 h 40"/>
                <a:gd name="T40" fmla="*/ 15 w 28"/>
                <a:gd name="T41" fmla="*/ 30 h 40"/>
                <a:gd name="T42" fmla="*/ 15 w 28"/>
                <a:gd name="T43" fmla="*/ 31 h 40"/>
                <a:gd name="T44" fmla="*/ 10 w 28"/>
                <a:gd name="T45" fmla="*/ 22 h 40"/>
                <a:gd name="T46" fmla="*/ 14 w 28"/>
                <a:gd name="T47" fmla="*/ 13 h 40"/>
                <a:gd name="T48" fmla="*/ 11 w 28"/>
                <a:gd name="T49" fmla="*/ 4 h 40"/>
                <a:gd name="T50" fmla="*/ 11 w 28"/>
                <a:gd name="T51" fmla="*/ 3 h 40"/>
                <a:gd name="T52" fmla="*/ 11 w 28"/>
                <a:gd name="T53" fmla="*/ 2 h 40"/>
                <a:gd name="T54" fmla="*/ 8 w 28"/>
                <a:gd name="T55" fmla="*/ 4 h 40"/>
                <a:gd name="T56" fmla="*/ 4 w 28"/>
                <a:gd name="T57" fmla="*/ 0 h 40"/>
                <a:gd name="T58" fmla="*/ 2 w 28"/>
                <a:gd name="T59" fmla="*/ 4 h 40"/>
                <a:gd name="T60" fmla="*/ 3 w 28"/>
                <a:gd name="T61" fmla="*/ 10 h 40"/>
                <a:gd name="T62" fmla="*/ 2 w 28"/>
                <a:gd name="T63" fmla="*/ 16 h 40"/>
                <a:gd name="T64" fmla="*/ 0 w 28"/>
                <a:gd name="T6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40">
                  <a:moveTo>
                    <a:pt x="0" y="23"/>
                  </a:moveTo>
                  <a:cubicBezTo>
                    <a:pt x="0" y="24"/>
                    <a:pt x="4" y="27"/>
                    <a:pt x="5" y="27"/>
                  </a:cubicBezTo>
                  <a:cubicBezTo>
                    <a:pt x="5" y="27"/>
                    <a:pt x="6" y="26"/>
                    <a:pt x="6" y="26"/>
                  </a:cubicBezTo>
                  <a:cubicBezTo>
                    <a:pt x="7" y="26"/>
                    <a:pt x="7" y="26"/>
                    <a:pt x="7" y="26"/>
                  </a:cubicBezTo>
                  <a:cubicBezTo>
                    <a:pt x="7" y="28"/>
                    <a:pt x="7" y="28"/>
                    <a:pt x="7" y="28"/>
                  </a:cubicBezTo>
                  <a:cubicBezTo>
                    <a:pt x="7" y="28"/>
                    <a:pt x="6" y="28"/>
                    <a:pt x="6" y="30"/>
                  </a:cubicBezTo>
                  <a:cubicBezTo>
                    <a:pt x="6" y="31"/>
                    <a:pt x="8" y="32"/>
                    <a:pt x="9" y="32"/>
                  </a:cubicBezTo>
                  <a:cubicBezTo>
                    <a:pt x="10" y="33"/>
                    <a:pt x="11" y="31"/>
                    <a:pt x="13" y="31"/>
                  </a:cubicBezTo>
                  <a:cubicBezTo>
                    <a:pt x="15" y="31"/>
                    <a:pt x="16" y="36"/>
                    <a:pt x="18" y="36"/>
                  </a:cubicBezTo>
                  <a:cubicBezTo>
                    <a:pt x="18" y="34"/>
                    <a:pt x="17" y="33"/>
                    <a:pt x="18" y="32"/>
                  </a:cubicBezTo>
                  <a:cubicBezTo>
                    <a:pt x="20" y="34"/>
                    <a:pt x="24" y="36"/>
                    <a:pt x="26" y="38"/>
                  </a:cubicBezTo>
                  <a:cubicBezTo>
                    <a:pt x="26" y="39"/>
                    <a:pt x="26" y="40"/>
                    <a:pt x="27" y="40"/>
                  </a:cubicBezTo>
                  <a:cubicBezTo>
                    <a:pt x="27" y="40"/>
                    <a:pt x="27" y="39"/>
                    <a:pt x="28" y="39"/>
                  </a:cubicBezTo>
                  <a:cubicBezTo>
                    <a:pt x="28" y="38"/>
                    <a:pt x="28" y="38"/>
                    <a:pt x="28" y="37"/>
                  </a:cubicBezTo>
                  <a:cubicBezTo>
                    <a:pt x="26" y="37"/>
                    <a:pt x="25" y="36"/>
                    <a:pt x="25" y="35"/>
                  </a:cubicBezTo>
                  <a:cubicBezTo>
                    <a:pt x="24" y="35"/>
                    <a:pt x="23" y="35"/>
                    <a:pt x="23" y="35"/>
                  </a:cubicBezTo>
                  <a:cubicBezTo>
                    <a:pt x="23" y="34"/>
                    <a:pt x="24" y="33"/>
                    <a:pt x="25" y="32"/>
                  </a:cubicBezTo>
                  <a:cubicBezTo>
                    <a:pt x="24" y="32"/>
                    <a:pt x="24" y="32"/>
                    <a:pt x="23" y="32"/>
                  </a:cubicBezTo>
                  <a:cubicBezTo>
                    <a:pt x="23" y="32"/>
                    <a:pt x="22" y="33"/>
                    <a:pt x="22" y="33"/>
                  </a:cubicBezTo>
                  <a:cubicBezTo>
                    <a:pt x="20" y="33"/>
                    <a:pt x="20" y="29"/>
                    <a:pt x="17" y="28"/>
                  </a:cubicBezTo>
                  <a:cubicBezTo>
                    <a:pt x="16" y="28"/>
                    <a:pt x="15" y="29"/>
                    <a:pt x="15" y="30"/>
                  </a:cubicBezTo>
                  <a:cubicBezTo>
                    <a:pt x="15" y="30"/>
                    <a:pt x="15" y="31"/>
                    <a:pt x="15" y="31"/>
                  </a:cubicBezTo>
                  <a:cubicBezTo>
                    <a:pt x="13" y="30"/>
                    <a:pt x="10" y="25"/>
                    <a:pt x="10" y="22"/>
                  </a:cubicBezTo>
                  <a:cubicBezTo>
                    <a:pt x="10" y="18"/>
                    <a:pt x="14" y="18"/>
                    <a:pt x="14" y="13"/>
                  </a:cubicBezTo>
                  <a:cubicBezTo>
                    <a:pt x="14" y="10"/>
                    <a:pt x="11" y="7"/>
                    <a:pt x="11" y="4"/>
                  </a:cubicBezTo>
                  <a:cubicBezTo>
                    <a:pt x="11" y="4"/>
                    <a:pt x="11" y="3"/>
                    <a:pt x="11" y="3"/>
                  </a:cubicBezTo>
                  <a:cubicBezTo>
                    <a:pt x="11" y="3"/>
                    <a:pt x="11" y="2"/>
                    <a:pt x="11" y="2"/>
                  </a:cubicBezTo>
                  <a:cubicBezTo>
                    <a:pt x="10" y="2"/>
                    <a:pt x="9" y="4"/>
                    <a:pt x="8" y="4"/>
                  </a:cubicBezTo>
                  <a:cubicBezTo>
                    <a:pt x="6" y="4"/>
                    <a:pt x="6" y="0"/>
                    <a:pt x="4" y="0"/>
                  </a:cubicBezTo>
                  <a:cubicBezTo>
                    <a:pt x="3" y="0"/>
                    <a:pt x="2" y="2"/>
                    <a:pt x="2" y="4"/>
                  </a:cubicBezTo>
                  <a:cubicBezTo>
                    <a:pt x="2" y="7"/>
                    <a:pt x="3" y="8"/>
                    <a:pt x="3" y="10"/>
                  </a:cubicBezTo>
                  <a:cubicBezTo>
                    <a:pt x="3" y="12"/>
                    <a:pt x="2" y="15"/>
                    <a:pt x="2" y="16"/>
                  </a:cubicBezTo>
                  <a:cubicBezTo>
                    <a:pt x="0" y="16"/>
                    <a:pt x="0" y="20"/>
                    <a:pt x="0" y="2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58" name="Freeform 40"/>
            <p:cNvSpPr>
              <a:spLocks/>
            </p:cNvSpPr>
            <p:nvPr/>
          </p:nvSpPr>
          <p:spPr bwMode="auto">
            <a:xfrm>
              <a:off x="6994540" y="3983126"/>
              <a:ext cx="33389" cy="52867"/>
            </a:xfrm>
            <a:custGeom>
              <a:avLst/>
              <a:gdLst>
                <a:gd name="T0" fmla="*/ 7 w 10"/>
                <a:gd name="T1" fmla="*/ 1 h 16"/>
                <a:gd name="T2" fmla="*/ 2 w 10"/>
                <a:gd name="T3" fmla="*/ 0 h 16"/>
                <a:gd name="T4" fmla="*/ 0 w 10"/>
                <a:gd name="T5" fmla="*/ 1 h 16"/>
                <a:gd name="T6" fmla="*/ 5 w 10"/>
                <a:gd name="T7" fmla="*/ 7 h 16"/>
                <a:gd name="T8" fmla="*/ 4 w 10"/>
                <a:gd name="T9" fmla="*/ 8 h 16"/>
                <a:gd name="T10" fmla="*/ 2 w 10"/>
                <a:gd name="T11" fmla="*/ 8 h 16"/>
                <a:gd name="T12" fmla="*/ 2 w 10"/>
                <a:gd name="T13" fmla="*/ 9 h 16"/>
                <a:gd name="T14" fmla="*/ 5 w 10"/>
                <a:gd name="T15" fmla="*/ 12 h 16"/>
                <a:gd name="T16" fmla="*/ 5 w 10"/>
                <a:gd name="T17" fmla="*/ 13 h 16"/>
                <a:gd name="T18" fmla="*/ 6 w 10"/>
                <a:gd name="T19" fmla="*/ 16 h 16"/>
                <a:gd name="T20" fmla="*/ 7 w 10"/>
                <a:gd name="T21" fmla="*/ 16 h 16"/>
                <a:gd name="T22" fmla="*/ 8 w 10"/>
                <a:gd name="T23" fmla="*/ 14 h 16"/>
                <a:gd name="T24" fmla="*/ 6 w 10"/>
                <a:gd name="T25" fmla="*/ 10 h 16"/>
                <a:gd name="T26" fmla="*/ 9 w 10"/>
                <a:gd name="T27" fmla="*/ 11 h 16"/>
                <a:gd name="T28" fmla="*/ 10 w 10"/>
                <a:gd name="T29" fmla="*/ 8 h 16"/>
                <a:gd name="T30" fmla="*/ 8 w 10"/>
                <a:gd name="T31" fmla="*/ 6 h 16"/>
                <a:gd name="T32" fmla="*/ 8 w 10"/>
                <a:gd name="T33" fmla="*/ 3 h 16"/>
                <a:gd name="T34" fmla="*/ 7 w 10"/>
                <a:gd name="T35" fmla="*/ 3 h 16"/>
                <a:gd name="T36" fmla="*/ 7 w 10"/>
                <a:gd name="T3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6">
                  <a:moveTo>
                    <a:pt x="7" y="1"/>
                  </a:moveTo>
                  <a:cubicBezTo>
                    <a:pt x="5" y="1"/>
                    <a:pt x="4" y="0"/>
                    <a:pt x="2" y="0"/>
                  </a:cubicBezTo>
                  <a:cubicBezTo>
                    <a:pt x="2" y="0"/>
                    <a:pt x="1" y="1"/>
                    <a:pt x="0" y="1"/>
                  </a:cubicBezTo>
                  <a:cubicBezTo>
                    <a:pt x="1" y="3"/>
                    <a:pt x="5" y="4"/>
                    <a:pt x="5" y="7"/>
                  </a:cubicBezTo>
                  <a:cubicBezTo>
                    <a:pt x="5" y="7"/>
                    <a:pt x="5" y="8"/>
                    <a:pt x="4" y="8"/>
                  </a:cubicBezTo>
                  <a:cubicBezTo>
                    <a:pt x="4" y="8"/>
                    <a:pt x="3" y="8"/>
                    <a:pt x="2" y="8"/>
                  </a:cubicBezTo>
                  <a:cubicBezTo>
                    <a:pt x="2" y="9"/>
                    <a:pt x="2" y="9"/>
                    <a:pt x="2" y="9"/>
                  </a:cubicBezTo>
                  <a:cubicBezTo>
                    <a:pt x="2" y="10"/>
                    <a:pt x="3" y="12"/>
                    <a:pt x="5" y="12"/>
                  </a:cubicBezTo>
                  <a:cubicBezTo>
                    <a:pt x="5" y="13"/>
                    <a:pt x="5" y="13"/>
                    <a:pt x="5" y="13"/>
                  </a:cubicBezTo>
                  <a:cubicBezTo>
                    <a:pt x="4" y="14"/>
                    <a:pt x="4" y="16"/>
                    <a:pt x="6" y="16"/>
                  </a:cubicBezTo>
                  <a:cubicBezTo>
                    <a:pt x="6" y="16"/>
                    <a:pt x="7" y="16"/>
                    <a:pt x="7" y="16"/>
                  </a:cubicBezTo>
                  <a:cubicBezTo>
                    <a:pt x="8" y="14"/>
                    <a:pt x="8" y="14"/>
                    <a:pt x="8" y="14"/>
                  </a:cubicBezTo>
                  <a:cubicBezTo>
                    <a:pt x="7" y="14"/>
                    <a:pt x="6" y="12"/>
                    <a:pt x="6" y="10"/>
                  </a:cubicBezTo>
                  <a:cubicBezTo>
                    <a:pt x="9" y="11"/>
                    <a:pt x="9" y="11"/>
                    <a:pt x="9" y="11"/>
                  </a:cubicBezTo>
                  <a:cubicBezTo>
                    <a:pt x="9" y="10"/>
                    <a:pt x="9" y="9"/>
                    <a:pt x="10" y="8"/>
                  </a:cubicBezTo>
                  <a:cubicBezTo>
                    <a:pt x="9" y="8"/>
                    <a:pt x="8" y="6"/>
                    <a:pt x="8" y="6"/>
                  </a:cubicBezTo>
                  <a:cubicBezTo>
                    <a:pt x="8" y="6"/>
                    <a:pt x="8" y="4"/>
                    <a:pt x="8" y="3"/>
                  </a:cubicBezTo>
                  <a:cubicBezTo>
                    <a:pt x="8" y="3"/>
                    <a:pt x="7" y="3"/>
                    <a:pt x="7" y="3"/>
                  </a:cubicBezTo>
                  <a:cubicBezTo>
                    <a:pt x="7" y="2"/>
                    <a:pt x="7" y="2"/>
                    <a:pt x="7" y="1"/>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59" name="Freeform 41"/>
            <p:cNvSpPr>
              <a:spLocks/>
            </p:cNvSpPr>
            <p:nvPr/>
          </p:nvSpPr>
          <p:spPr bwMode="auto">
            <a:xfrm>
              <a:off x="6951412" y="3997039"/>
              <a:ext cx="23651" cy="31999"/>
            </a:xfrm>
            <a:custGeom>
              <a:avLst/>
              <a:gdLst>
                <a:gd name="T0" fmla="*/ 2 w 7"/>
                <a:gd name="T1" fmla="*/ 1 h 10"/>
                <a:gd name="T2" fmla="*/ 1 w 7"/>
                <a:gd name="T3" fmla="*/ 0 h 10"/>
                <a:gd name="T4" fmla="*/ 0 w 7"/>
                <a:gd name="T5" fmla="*/ 1 h 10"/>
                <a:gd name="T6" fmla="*/ 1 w 7"/>
                <a:gd name="T7" fmla="*/ 10 h 10"/>
                <a:gd name="T8" fmla="*/ 7 w 7"/>
                <a:gd name="T9" fmla="*/ 4 h 10"/>
                <a:gd name="T10" fmla="*/ 2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2" y="1"/>
                  </a:moveTo>
                  <a:cubicBezTo>
                    <a:pt x="2" y="1"/>
                    <a:pt x="2" y="0"/>
                    <a:pt x="1" y="0"/>
                  </a:cubicBezTo>
                  <a:cubicBezTo>
                    <a:pt x="1" y="0"/>
                    <a:pt x="0" y="1"/>
                    <a:pt x="0" y="1"/>
                  </a:cubicBezTo>
                  <a:cubicBezTo>
                    <a:pt x="0" y="3"/>
                    <a:pt x="1" y="7"/>
                    <a:pt x="1" y="10"/>
                  </a:cubicBezTo>
                  <a:cubicBezTo>
                    <a:pt x="3" y="9"/>
                    <a:pt x="7" y="7"/>
                    <a:pt x="7" y="4"/>
                  </a:cubicBezTo>
                  <a:cubicBezTo>
                    <a:pt x="7" y="2"/>
                    <a:pt x="4" y="2"/>
                    <a:pt x="2" y="1"/>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60" name="Freeform 42"/>
            <p:cNvSpPr>
              <a:spLocks/>
            </p:cNvSpPr>
            <p:nvPr/>
          </p:nvSpPr>
          <p:spPr bwMode="auto">
            <a:xfrm>
              <a:off x="6965325" y="4016516"/>
              <a:ext cx="22259" cy="43129"/>
            </a:xfrm>
            <a:custGeom>
              <a:avLst/>
              <a:gdLst>
                <a:gd name="T0" fmla="*/ 4 w 7"/>
                <a:gd name="T1" fmla="*/ 1 h 13"/>
                <a:gd name="T2" fmla="*/ 2 w 7"/>
                <a:gd name="T3" fmla="*/ 6 h 13"/>
                <a:gd name="T4" fmla="*/ 0 w 7"/>
                <a:gd name="T5" fmla="*/ 8 h 13"/>
                <a:gd name="T6" fmla="*/ 5 w 7"/>
                <a:gd name="T7" fmla="*/ 13 h 13"/>
                <a:gd name="T8" fmla="*/ 6 w 7"/>
                <a:gd name="T9" fmla="*/ 12 h 13"/>
                <a:gd name="T10" fmla="*/ 5 w 7"/>
                <a:gd name="T11" fmla="*/ 9 h 13"/>
                <a:gd name="T12" fmla="*/ 7 w 7"/>
                <a:gd name="T13" fmla="*/ 3 h 13"/>
                <a:gd name="T14" fmla="*/ 4 w 7"/>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4" y="1"/>
                  </a:moveTo>
                  <a:cubicBezTo>
                    <a:pt x="3" y="1"/>
                    <a:pt x="2" y="6"/>
                    <a:pt x="2" y="6"/>
                  </a:cubicBezTo>
                  <a:cubicBezTo>
                    <a:pt x="2" y="6"/>
                    <a:pt x="0" y="7"/>
                    <a:pt x="0" y="8"/>
                  </a:cubicBezTo>
                  <a:cubicBezTo>
                    <a:pt x="0" y="9"/>
                    <a:pt x="4" y="13"/>
                    <a:pt x="5" y="13"/>
                  </a:cubicBezTo>
                  <a:cubicBezTo>
                    <a:pt x="5" y="13"/>
                    <a:pt x="6" y="12"/>
                    <a:pt x="6" y="12"/>
                  </a:cubicBezTo>
                  <a:cubicBezTo>
                    <a:pt x="6" y="11"/>
                    <a:pt x="5" y="11"/>
                    <a:pt x="5" y="9"/>
                  </a:cubicBezTo>
                  <a:cubicBezTo>
                    <a:pt x="5" y="7"/>
                    <a:pt x="7" y="5"/>
                    <a:pt x="7" y="3"/>
                  </a:cubicBezTo>
                  <a:cubicBezTo>
                    <a:pt x="7" y="2"/>
                    <a:pt x="6" y="0"/>
                    <a:pt x="4" y="1"/>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61" name="Freeform 43"/>
            <p:cNvSpPr>
              <a:spLocks/>
            </p:cNvSpPr>
            <p:nvPr/>
          </p:nvSpPr>
          <p:spPr bwMode="auto">
            <a:xfrm>
              <a:off x="6984802" y="4019299"/>
              <a:ext cx="12521" cy="23651"/>
            </a:xfrm>
            <a:custGeom>
              <a:avLst/>
              <a:gdLst>
                <a:gd name="T0" fmla="*/ 0 w 4"/>
                <a:gd name="T1" fmla="*/ 7 h 7"/>
                <a:gd name="T2" fmla="*/ 1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cubicBezTo>
                    <a:pt x="1" y="7"/>
                    <a:pt x="1" y="7"/>
                    <a:pt x="1" y="7"/>
                  </a:cubicBezTo>
                  <a:cubicBezTo>
                    <a:pt x="1" y="4"/>
                    <a:pt x="4" y="4"/>
                    <a:pt x="4" y="0"/>
                  </a:cubicBezTo>
                  <a:cubicBezTo>
                    <a:pt x="4" y="0"/>
                    <a:pt x="3" y="0"/>
                    <a:pt x="2" y="0"/>
                  </a:cubicBezTo>
                  <a:cubicBezTo>
                    <a:pt x="2" y="4"/>
                    <a:pt x="1" y="5"/>
                    <a:pt x="0" y="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62" name="Freeform 44"/>
            <p:cNvSpPr>
              <a:spLocks/>
            </p:cNvSpPr>
            <p:nvPr/>
          </p:nvSpPr>
          <p:spPr bwMode="auto">
            <a:xfrm>
              <a:off x="6991758" y="4035994"/>
              <a:ext cx="15303" cy="13912"/>
            </a:xfrm>
            <a:custGeom>
              <a:avLst/>
              <a:gdLst>
                <a:gd name="T0" fmla="*/ 5 w 5"/>
                <a:gd name="T1" fmla="*/ 0 h 4"/>
                <a:gd name="T2" fmla="*/ 2 w 5"/>
                <a:gd name="T3" fmla="*/ 0 h 4"/>
                <a:gd name="T4" fmla="*/ 0 w 5"/>
                <a:gd name="T5" fmla="*/ 3 h 4"/>
                <a:gd name="T6" fmla="*/ 1 w 5"/>
                <a:gd name="T7" fmla="*/ 4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4" y="1"/>
                    <a:pt x="3" y="0"/>
                    <a:pt x="2" y="0"/>
                  </a:cubicBezTo>
                  <a:cubicBezTo>
                    <a:pt x="1" y="1"/>
                    <a:pt x="0" y="2"/>
                    <a:pt x="0" y="3"/>
                  </a:cubicBezTo>
                  <a:cubicBezTo>
                    <a:pt x="0" y="3"/>
                    <a:pt x="1" y="4"/>
                    <a:pt x="1" y="4"/>
                  </a:cubicBezTo>
                  <a:cubicBezTo>
                    <a:pt x="3" y="4"/>
                    <a:pt x="5" y="2"/>
                    <a:pt x="5"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63" name="Freeform 45"/>
            <p:cNvSpPr>
              <a:spLocks/>
            </p:cNvSpPr>
            <p:nvPr/>
          </p:nvSpPr>
          <p:spPr bwMode="auto">
            <a:xfrm>
              <a:off x="6975063" y="3983126"/>
              <a:ext cx="16695" cy="19477"/>
            </a:xfrm>
            <a:custGeom>
              <a:avLst/>
              <a:gdLst>
                <a:gd name="T0" fmla="*/ 5 w 5"/>
                <a:gd name="T1" fmla="*/ 5 h 6"/>
                <a:gd name="T2" fmla="*/ 2 w 5"/>
                <a:gd name="T3" fmla="*/ 0 h 6"/>
                <a:gd name="T4" fmla="*/ 0 w 5"/>
                <a:gd name="T5" fmla="*/ 0 h 6"/>
                <a:gd name="T6" fmla="*/ 0 w 5"/>
                <a:gd name="T7" fmla="*/ 3 h 6"/>
                <a:gd name="T8" fmla="*/ 3 w 5"/>
                <a:gd name="T9" fmla="*/ 3 h 6"/>
                <a:gd name="T10" fmla="*/ 5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5" y="5"/>
                  </a:moveTo>
                  <a:cubicBezTo>
                    <a:pt x="5" y="2"/>
                    <a:pt x="3" y="2"/>
                    <a:pt x="2" y="0"/>
                  </a:cubicBezTo>
                  <a:cubicBezTo>
                    <a:pt x="0" y="0"/>
                    <a:pt x="0" y="0"/>
                    <a:pt x="0" y="0"/>
                  </a:cubicBezTo>
                  <a:cubicBezTo>
                    <a:pt x="0" y="1"/>
                    <a:pt x="0" y="2"/>
                    <a:pt x="0" y="3"/>
                  </a:cubicBezTo>
                  <a:cubicBezTo>
                    <a:pt x="1" y="3"/>
                    <a:pt x="2" y="3"/>
                    <a:pt x="3" y="3"/>
                  </a:cubicBezTo>
                  <a:cubicBezTo>
                    <a:pt x="3" y="4"/>
                    <a:pt x="5" y="6"/>
                    <a:pt x="5" y="5"/>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64" name="Freeform 46"/>
            <p:cNvSpPr>
              <a:spLocks/>
            </p:cNvSpPr>
            <p:nvPr/>
          </p:nvSpPr>
          <p:spPr bwMode="auto">
            <a:xfrm>
              <a:off x="6919414" y="3963649"/>
              <a:ext cx="25042" cy="23651"/>
            </a:xfrm>
            <a:custGeom>
              <a:avLst/>
              <a:gdLst>
                <a:gd name="T0" fmla="*/ 6 w 8"/>
                <a:gd name="T1" fmla="*/ 7 h 7"/>
                <a:gd name="T2" fmla="*/ 7 w 8"/>
                <a:gd name="T3" fmla="*/ 3 h 7"/>
                <a:gd name="T4" fmla="*/ 2 w 8"/>
                <a:gd name="T5" fmla="*/ 0 h 7"/>
                <a:gd name="T6" fmla="*/ 0 w 8"/>
                <a:gd name="T7" fmla="*/ 0 h 7"/>
                <a:gd name="T8" fmla="*/ 6 w 8"/>
                <a:gd name="T9" fmla="*/ 7 h 7"/>
              </a:gdLst>
              <a:ahLst/>
              <a:cxnLst>
                <a:cxn ang="0">
                  <a:pos x="T0" y="T1"/>
                </a:cxn>
                <a:cxn ang="0">
                  <a:pos x="T2" y="T3"/>
                </a:cxn>
                <a:cxn ang="0">
                  <a:pos x="T4" y="T5"/>
                </a:cxn>
                <a:cxn ang="0">
                  <a:pos x="T6" y="T7"/>
                </a:cxn>
                <a:cxn ang="0">
                  <a:pos x="T8" y="T9"/>
                </a:cxn>
              </a:cxnLst>
              <a:rect l="0" t="0" r="r" b="b"/>
              <a:pathLst>
                <a:path w="8" h="7">
                  <a:moveTo>
                    <a:pt x="6" y="7"/>
                  </a:moveTo>
                  <a:cubicBezTo>
                    <a:pt x="7" y="7"/>
                    <a:pt x="8" y="5"/>
                    <a:pt x="7" y="3"/>
                  </a:cubicBezTo>
                  <a:cubicBezTo>
                    <a:pt x="7" y="1"/>
                    <a:pt x="5" y="1"/>
                    <a:pt x="2" y="0"/>
                  </a:cubicBezTo>
                  <a:cubicBezTo>
                    <a:pt x="0" y="0"/>
                    <a:pt x="0" y="0"/>
                    <a:pt x="0" y="0"/>
                  </a:cubicBezTo>
                  <a:cubicBezTo>
                    <a:pt x="0" y="0"/>
                    <a:pt x="5" y="7"/>
                    <a:pt x="6" y="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65" name="Freeform 47"/>
            <p:cNvSpPr>
              <a:spLocks/>
            </p:cNvSpPr>
            <p:nvPr/>
          </p:nvSpPr>
          <p:spPr bwMode="auto">
            <a:xfrm>
              <a:off x="6944456" y="3966432"/>
              <a:ext cx="6956" cy="4174"/>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0"/>
                    <a:pt x="2" y="0"/>
                  </a:cubicBezTo>
                  <a:cubicBezTo>
                    <a:pt x="2" y="0"/>
                    <a:pt x="1" y="0"/>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66" name="Freeform 48"/>
            <p:cNvSpPr>
              <a:spLocks/>
            </p:cNvSpPr>
            <p:nvPr/>
          </p:nvSpPr>
          <p:spPr bwMode="auto">
            <a:xfrm>
              <a:off x="6908285" y="3696529"/>
              <a:ext cx="47301" cy="66780"/>
            </a:xfrm>
            <a:custGeom>
              <a:avLst/>
              <a:gdLst>
                <a:gd name="T0" fmla="*/ 8 w 14"/>
                <a:gd name="T1" fmla="*/ 0 h 20"/>
                <a:gd name="T2" fmla="*/ 0 w 14"/>
                <a:gd name="T3" fmla="*/ 14 h 20"/>
                <a:gd name="T4" fmla="*/ 4 w 14"/>
                <a:gd name="T5" fmla="*/ 20 h 20"/>
                <a:gd name="T6" fmla="*/ 8 w 14"/>
                <a:gd name="T7" fmla="*/ 0 h 20"/>
              </a:gdLst>
              <a:ahLst/>
              <a:cxnLst>
                <a:cxn ang="0">
                  <a:pos x="T0" y="T1"/>
                </a:cxn>
                <a:cxn ang="0">
                  <a:pos x="T2" y="T3"/>
                </a:cxn>
                <a:cxn ang="0">
                  <a:pos x="T4" y="T5"/>
                </a:cxn>
                <a:cxn ang="0">
                  <a:pos x="T6" y="T7"/>
                </a:cxn>
              </a:cxnLst>
              <a:rect l="0" t="0" r="r" b="b"/>
              <a:pathLst>
                <a:path w="14" h="20">
                  <a:moveTo>
                    <a:pt x="8" y="0"/>
                  </a:moveTo>
                  <a:cubicBezTo>
                    <a:pt x="5" y="0"/>
                    <a:pt x="0" y="9"/>
                    <a:pt x="0" y="14"/>
                  </a:cubicBezTo>
                  <a:cubicBezTo>
                    <a:pt x="0" y="17"/>
                    <a:pt x="0" y="20"/>
                    <a:pt x="4" y="20"/>
                  </a:cubicBezTo>
                  <a:cubicBezTo>
                    <a:pt x="9" y="20"/>
                    <a:pt x="14" y="0"/>
                    <a:pt x="8"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67" name="Freeform 49"/>
            <p:cNvSpPr>
              <a:spLocks/>
            </p:cNvSpPr>
            <p:nvPr/>
          </p:nvSpPr>
          <p:spPr bwMode="auto">
            <a:xfrm>
              <a:off x="6655083" y="3812003"/>
              <a:ext cx="59822" cy="45911"/>
            </a:xfrm>
            <a:custGeom>
              <a:avLst/>
              <a:gdLst>
                <a:gd name="T0" fmla="*/ 18 w 18"/>
                <a:gd name="T1" fmla="*/ 4 h 14"/>
                <a:gd name="T2" fmla="*/ 16 w 18"/>
                <a:gd name="T3" fmla="*/ 0 h 14"/>
                <a:gd name="T4" fmla="*/ 4 w 18"/>
                <a:gd name="T5" fmla="*/ 6 h 14"/>
                <a:gd name="T6" fmla="*/ 4 w 18"/>
                <a:gd name="T7" fmla="*/ 9 h 14"/>
                <a:gd name="T8" fmla="*/ 9 w 18"/>
                <a:gd name="T9" fmla="*/ 14 h 14"/>
                <a:gd name="T10" fmla="*/ 18 w 18"/>
                <a:gd name="T11" fmla="*/ 4 h 14"/>
              </a:gdLst>
              <a:ahLst/>
              <a:cxnLst>
                <a:cxn ang="0">
                  <a:pos x="T0" y="T1"/>
                </a:cxn>
                <a:cxn ang="0">
                  <a:pos x="T2" y="T3"/>
                </a:cxn>
                <a:cxn ang="0">
                  <a:pos x="T4" y="T5"/>
                </a:cxn>
                <a:cxn ang="0">
                  <a:pos x="T6" y="T7"/>
                </a:cxn>
                <a:cxn ang="0">
                  <a:pos x="T8" y="T9"/>
                </a:cxn>
                <a:cxn ang="0">
                  <a:pos x="T10" y="T11"/>
                </a:cxn>
              </a:cxnLst>
              <a:rect l="0" t="0" r="r" b="b"/>
              <a:pathLst>
                <a:path w="18" h="14">
                  <a:moveTo>
                    <a:pt x="18" y="4"/>
                  </a:moveTo>
                  <a:cubicBezTo>
                    <a:pt x="18" y="2"/>
                    <a:pt x="17" y="0"/>
                    <a:pt x="16" y="0"/>
                  </a:cubicBezTo>
                  <a:cubicBezTo>
                    <a:pt x="13" y="0"/>
                    <a:pt x="4" y="6"/>
                    <a:pt x="4" y="6"/>
                  </a:cubicBezTo>
                  <a:cubicBezTo>
                    <a:pt x="0" y="6"/>
                    <a:pt x="4" y="8"/>
                    <a:pt x="4" y="9"/>
                  </a:cubicBezTo>
                  <a:cubicBezTo>
                    <a:pt x="4" y="12"/>
                    <a:pt x="5" y="14"/>
                    <a:pt x="9" y="14"/>
                  </a:cubicBezTo>
                  <a:cubicBezTo>
                    <a:pt x="12" y="14"/>
                    <a:pt x="18" y="7"/>
                    <a:pt x="18"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68" name="Freeform 50"/>
            <p:cNvSpPr>
              <a:spLocks/>
            </p:cNvSpPr>
            <p:nvPr/>
          </p:nvSpPr>
          <p:spPr bwMode="auto">
            <a:xfrm>
              <a:off x="6596652" y="4276680"/>
              <a:ext cx="31998" cy="29216"/>
            </a:xfrm>
            <a:custGeom>
              <a:avLst/>
              <a:gdLst>
                <a:gd name="T0" fmla="*/ 4 w 10"/>
                <a:gd name="T1" fmla="*/ 6 h 9"/>
                <a:gd name="T2" fmla="*/ 6 w 10"/>
                <a:gd name="T3" fmla="*/ 9 h 9"/>
                <a:gd name="T4" fmla="*/ 9 w 10"/>
                <a:gd name="T5" fmla="*/ 9 h 9"/>
                <a:gd name="T6" fmla="*/ 10 w 10"/>
                <a:gd name="T7" fmla="*/ 9 h 9"/>
                <a:gd name="T8" fmla="*/ 10 w 10"/>
                <a:gd name="T9" fmla="*/ 8 h 9"/>
                <a:gd name="T10" fmla="*/ 4 w 10"/>
                <a:gd name="T11" fmla="*/ 0 h 9"/>
                <a:gd name="T12" fmla="*/ 0 w 10"/>
                <a:gd name="T13" fmla="*/ 4 h 9"/>
                <a:gd name="T14" fmla="*/ 4 w 10"/>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4" y="6"/>
                  </a:moveTo>
                  <a:cubicBezTo>
                    <a:pt x="4" y="7"/>
                    <a:pt x="5" y="9"/>
                    <a:pt x="6" y="9"/>
                  </a:cubicBezTo>
                  <a:cubicBezTo>
                    <a:pt x="7" y="9"/>
                    <a:pt x="7" y="9"/>
                    <a:pt x="9" y="9"/>
                  </a:cubicBezTo>
                  <a:cubicBezTo>
                    <a:pt x="9" y="9"/>
                    <a:pt x="10" y="9"/>
                    <a:pt x="10" y="9"/>
                  </a:cubicBezTo>
                  <a:cubicBezTo>
                    <a:pt x="10" y="9"/>
                    <a:pt x="10" y="8"/>
                    <a:pt x="10" y="8"/>
                  </a:cubicBezTo>
                  <a:cubicBezTo>
                    <a:pt x="7" y="8"/>
                    <a:pt x="5" y="4"/>
                    <a:pt x="4" y="0"/>
                  </a:cubicBezTo>
                  <a:cubicBezTo>
                    <a:pt x="3" y="1"/>
                    <a:pt x="0" y="3"/>
                    <a:pt x="0" y="4"/>
                  </a:cubicBezTo>
                  <a:cubicBezTo>
                    <a:pt x="0" y="5"/>
                    <a:pt x="3" y="5"/>
                    <a:pt x="4" y="6"/>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69" name="Freeform 51"/>
            <p:cNvSpPr>
              <a:spLocks/>
            </p:cNvSpPr>
            <p:nvPr/>
          </p:nvSpPr>
          <p:spPr bwMode="auto">
            <a:xfrm>
              <a:off x="6649518" y="4303114"/>
              <a:ext cx="12521" cy="12521"/>
            </a:xfrm>
            <a:custGeom>
              <a:avLst/>
              <a:gdLst>
                <a:gd name="T0" fmla="*/ 2 w 4"/>
                <a:gd name="T1" fmla="*/ 4 h 4"/>
                <a:gd name="T2" fmla="*/ 4 w 4"/>
                <a:gd name="T3" fmla="*/ 2 h 4"/>
                <a:gd name="T4" fmla="*/ 2 w 4"/>
                <a:gd name="T5" fmla="*/ 0 h 4"/>
                <a:gd name="T6" fmla="*/ 0 w 4"/>
                <a:gd name="T7" fmla="*/ 0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3" y="1"/>
                    <a:pt x="3" y="0"/>
                    <a:pt x="2" y="0"/>
                  </a:cubicBezTo>
                  <a:cubicBezTo>
                    <a:pt x="1" y="0"/>
                    <a:pt x="1" y="0"/>
                    <a:pt x="0" y="0"/>
                  </a:cubicBezTo>
                  <a:cubicBezTo>
                    <a:pt x="0" y="0"/>
                    <a:pt x="0" y="1"/>
                    <a:pt x="0" y="2"/>
                  </a:cubicBezTo>
                  <a:cubicBezTo>
                    <a:pt x="0" y="3"/>
                    <a:pt x="0" y="4"/>
                    <a:pt x="2"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70" name="Freeform 52"/>
            <p:cNvSpPr>
              <a:spLocks/>
            </p:cNvSpPr>
            <p:nvPr/>
          </p:nvSpPr>
          <p:spPr bwMode="auto">
            <a:xfrm>
              <a:off x="6457530" y="4269724"/>
              <a:ext cx="16695" cy="23651"/>
            </a:xfrm>
            <a:custGeom>
              <a:avLst/>
              <a:gdLst>
                <a:gd name="T0" fmla="*/ 2 w 5"/>
                <a:gd name="T1" fmla="*/ 0 h 7"/>
                <a:gd name="T2" fmla="*/ 0 w 5"/>
                <a:gd name="T3" fmla="*/ 0 h 7"/>
                <a:gd name="T4" fmla="*/ 0 w 5"/>
                <a:gd name="T5" fmla="*/ 1 h 7"/>
                <a:gd name="T6" fmla="*/ 4 w 5"/>
                <a:gd name="T7" fmla="*/ 7 h 7"/>
                <a:gd name="T8" fmla="*/ 2 w 5"/>
                <a:gd name="T9" fmla="*/ 2 h 7"/>
                <a:gd name="T10" fmla="*/ 2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2" y="0"/>
                  </a:moveTo>
                  <a:cubicBezTo>
                    <a:pt x="0" y="0"/>
                    <a:pt x="0" y="0"/>
                    <a:pt x="0" y="0"/>
                  </a:cubicBezTo>
                  <a:cubicBezTo>
                    <a:pt x="0" y="1"/>
                    <a:pt x="0" y="1"/>
                    <a:pt x="0" y="1"/>
                  </a:cubicBezTo>
                  <a:cubicBezTo>
                    <a:pt x="0" y="3"/>
                    <a:pt x="3" y="7"/>
                    <a:pt x="4" y="7"/>
                  </a:cubicBezTo>
                  <a:cubicBezTo>
                    <a:pt x="5" y="5"/>
                    <a:pt x="3" y="3"/>
                    <a:pt x="2" y="2"/>
                  </a:cubicBezTo>
                  <a:cubicBezTo>
                    <a:pt x="2" y="1"/>
                    <a:pt x="2" y="1"/>
                    <a:pt x="2"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71" name="Freeform 53"/>
            <p:cNvSpPr>
              <a:spLocks/>
            </p:cNvSpPr>
            <p:nvPr/>
          </p:nvSpPr>
          <p:spPr bwMode="auto">
            <a:xfrm>
              <a:off x="6431097" y="4226595"/>
              <a:ext cx="20868" cy="16695"/>
            </a:xfrm>
            <a:custGeom>
              <a:avLst/>
              <a:gdLst>
                <a:gd name="T0" fmla="*/ 1 w 6"/>
                <a:gd name="T1" fmla="*/ 0 h 5"/>
                <a:gd name="T2" fmla="*/ 0 w 6"/>
                <a:gd name="T3" fmla="*/ 0 h 5"/>
                <a:gd name="T4" fmla="*/ 0 w 6"/>
                <a:gd name="T5" fmla="*/ 0 h 5"/>
                <a:gd name="T6" fmla="*/ 4 w 6"/>
                <a:gd name="T7" fmla="*/ 5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0" y="0"/>
                    <a:pt x="0" y="0"/>
                    <a:pt x="0" y="0"/>
                  </a:cubicBezTo>
                  <a:cubicBezTo>
                    <a:pt x="0" y="0"/>
                    <a:pt x="0" y="0"/>
                    <a:pt x="0" y="0"/>
                  </a:cubicBezTo>
                  <a:cubicBezTo>
                    <a:pt x="1" y="1"/>
                    <a:pt x="3" y="5"/>
                    <a:pt x="4" y="5"/>
                  </a:cubicBezTo>
                  <a:cubicBezTo>
                    <a:pt x="6" y="5"/>
                    <a:pt x="3" y="1"/>
                    <a:pt x="1"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72" name="Freeform 54"/>
            <p:cNvSpPr>
              <a:spLocks/>
            </p:cNvSpPr>
            <p:nvPr/>
          </p:nvSpPr>
          <p:spPr bwMode="auto">
            <a:xfrm>
              <a:off x="7112794" y="3496189"/>
              <a:ext cx="50084" cy="65389"/>
            </a:xfrm>
            <a:custGeom>
              <a:avLst/>
              <a:gdLst>
                <a:gd name="T0" fmla="*/ 0 w 15"/>
                <a:gd name="T1" fmla="*/ 6 h 20"/>
                <a:gd name="T2" fmla="*/ 2 w 15"/>
                <a:gd name="T3" fmla="*/ 9 h 20"/>
                <a:gd name="T4" fmla="*/ 5 w 15"/>
                <a:gd name="T5" fmla="*/ 8 h 20"/>
                <a:gd name="T6" fmla="*/ 5 w 15"/>
                <a:gd name="T7" fmla="*/ 6 h 20"/>
                <a:gd name="T8" fmla="*/ 7 w 15"/>
                <a:gd name="T9" fmla="*/ 9 h 20"/>
                <a:gd name="T10" fmla="*/ 6 w 15"/>
                <a:gd name="T11" fmla="*/ 12 h 20"/>
                <a:gd name="T12" fmla="*/ 3 w 15"/>
                <a:gd name="T13" fmla="*/ 15 h 20"/>
                <a:gd name="T14" fmla="*/ 5 w 15"/>
                <a:gd name="T15" fmla="*/ 19 h 20"/>
                <a:gd name="T16" fmla="*/ 5 w 15"/>
                <a:gd name="T17" fmla="*/ 18 h 20"/>
                <a:gd name="T18" fmla="*/ 7 w 15"/>
                <a:gd name="T19" fmla="*/ 20 h 20"/>
                <a:gd name="T20" fmla="*/ 13 w 15"/>
                <a:gd name="T21" fmla="*/ 9 h 20"/>
                <a:gd name="T22" fmla="*/ 15 w 15"/>
                <a:gd name="T23" fmla="*/ 9 h 20"/>
                <a:gd name="T24" fmla="*/ 15 w 15"/>
                <a:gd name="T25" fmla="*/ 6 h 20"/>
                <a:gd name="T26" fmla="*/ 13 w 15"/>
                <a:gd name="T27" fmla="*/ 4 h 20"/>
                <a:gd name="T28" fmla="*/ 13 w 15"/>
                <a:gd name="T29" fmla="*/ 2 h 20"/>
                <a:gd name="T30" fmla="*/ 7 w 15"/>
                <a:gd name="T31" fmla="*/ 0 h 20"/>
                <a:gd name="T32" fmla="*/ 0 w 15"/>
                <a:gd name="T3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6"/>
                  </a:moveTo>
                  <a:cubicBezTo>
                    <a:pt x="0" y="7"/>
                    <a:pt x="1" y="9"/>
                    <a:pt x="2" y="9"/>
                  </a:cubicBezTo>
                  <a:cubicBezTo>
                    <a:pt x="3" y="9"/>
                    <a:pt x="4" y="8"/>
                    <a:pt x="5" y="8"/>
                  </a:cubicBezTo>
                  <a:cubicBezTo>
                    <a:pt x="5" y="7"/>
                    <a:pt x="5" y="6"/>
                    <a:pt x="5" y="6"/>
                  </a:cubicBezTo>
                  <a:cubicBezTo>
                    <a:pt x="5" y="7"/>
                    <a:pt x="6" y="8"/>
                    <a:pt x="7" y="9"/>
                  </a:cubicBezTo>
                  <a:cubicBezTo>
                    <a:pt x="6" y="12"/>
                    <a:pt x="6" y="12"/>
                    <a:pt x="6" y="12"/>
                  </a:cubicBezTo>
                  <a:cubicBezTo>
                    <a:pt x="6" y="12"/>
                    <a:pt x="3" y="15"/>
                    <a:pt x="3" y="15"/>
                  </a:cubicBezTo>
                  <a:cubicBezTo>
                    <a:pt x="3" y="16"/>
                    <a:pt x="5" y="19"/>
                    <a:pt x="5" y="19"/>
                  </a:cubicBezTo>
                  <a:cubicBezTo>
                    <a:pt x="5" y="18"/>
                    <a:pt x="5" y="18"/>
                    <a:pt x="5" y="18"/>
                  </a:cubicBezTo>
                  <a:cubicBezTo>
                    <a:pt x="5" y="18"/>
                    <a:pt x="6" y="20"/>
                    <a:pt x="7" y="20"/>
                  </a:cubicBezTo>
                  <a:cubicBezTo>
                    <a:pt x="10" y="20"/>
                    <a:pt x="12" y="13"/>
                    <a:pt x="13" y="9"/>
                  </a:cubicBezTo>
                  <a:cubicBezTo>
                    <a:pt x="13" y="9"/>
                    <a:pt x="14" y="9"/>
                    <a:pt x="15" y="9"/>
                  </a:cubicBezTo>
                  <a:cubicBezTo>
                    <a:pt x="15" y="8"/>
                    <a:pt x="15" y="7"/>
                    <a:pt x="15" y="6"/>
                  </a:cubicBezTo>
                  <a:cubicBezTo>
                    <a:pt x="13" y="4"/>
                    <a:pt x="13" y="4"/>
                    <a:pt x="13" y="4"/>
                  </a:cubicBezTo>
                  <a:cubicBezTo>
                    <a:pt x="12" y="4"/>
                    <a:pt x="13" y="3"/>
                    <a:pt x="13" y="2"/>
                  </a:cubicBezTo>
                  <a:cubicBezTo>
                    <a:pt x="10" y="2"/>
                    <a:pt x="9" y="0"/>
                    <a:pt x="7" y="0"/>
                  </a:cubicBezTo>
                  <a:cubicBezTo>
                    <a:pt x="6" y="0"/>
                    <a:pt x="0" y="5"/>
                    <a:pt x="0" y="6"/>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73" name="Freeform 55"/>
            <p:cNvSpPr>
              <a:spLocks/>
            </p:cNvSpPr>
            <p:nvPr/>
          </p:nvSpPr>
          <p:spPr bwMode="auto">
            <a:xfrm>
              <a:off x="7172616" y="3482277"/>
              <a:ext cx="48693" cy="40346"/>
            </a:xfrm>
            <a:custGeom>
              <a:avLst/>
              <a:gdLst>
                <a:gd name="T0" fmla="*/ 3 w 15"/>
                <a:gd name="T1" fmla="*/ 12 h 12"/>
                <a:gd name="T2" fmla="*/ 8 w 15"/>
                <a:gd name="T3" fmla="*/ 6 h 12"/>
                <a:gd name="T4" fmla="*/ 11 w 15"/>
                <a:gd name="T5" fmla="*/ 8 h 12"/>
                <a:gd name="T6" fmla="*/ 11 w 15"/>
                <a:gd name="T7" fmla="*/ 0 h 12"/>
                <a:gd name="T8" fmla="*/ 4 w 15"/>
                <a:gd name="T9" fmla="*/ 3 h 12"/>
                <a:gd name="T10" fmla="*/ 0 w 15"/>
                <a:gd name="T11" fmla="*/ 6 h 12"/>
                <a:gd name="T12" fmla="*/ 1 w 15"/>
                <a:gd name="T13" fmla="*/ 8 h 12"/>
                <a:gd name="T14" fmla="*/ 3 w 1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3" y="12"/>
                  </a:moveTo>
                  <a:cubicBezTo>
                    <a:pt x="6" y="12"/>
                    <a:pt x="6" y="8"/>
                    <a:pt x="8" y="6"/>
                  </a:cubicBezTo>
                  <a:cubicBezTo>
                    <a:pt x="9" y="6"/>
                    <a:pt x="11" y="8"/>
                    <a:pt x="11" y="8"/>
                  </a:cubicBezTo>
                  <a:cubicBezTo>
                    <a:pt x="15" y="8"/>
                    <a:pt x="15" y="0"/>
                    <a:pt x="11" y="0"/>
                  </a:cubicBezTo>
                  <a:cubicBezTo>
                    <a:pt x="7" y="0"/>
                    <a:pt x="8" y="4"/>
                    <a:pt x="4" y="3"/>
                  </a:cubicBezTo>
                  <a:cubicBezTo>
                    <a:pt x="4" y="3"/>
                    <a:pt x="0" y="6"/>
                    <a:pt x="0" y="6"/>
                  </a:cubicBezTo>
                  <a:cubicBezTo>
                    <a:pt x="0" y="7"/>
                    <a:pt x="0" y="8"/>
                    <a:pt x="1" y="8"/>
                  </a:cubicBezTo>
                  <a:cubicBezTo>
                    <a:pt x="1" y="10"/>
                    <a:pt x="2" y="12"/>
                    <a:pt x="3" y="1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74" name="Freeform 56"/>
            <p:cNvSpPr>
              <a:spLocks/>
            </p:cNvSpPr>
            <p:nvPr/>
          </p:nvSpPr>
          <p:spPr bwMode="auto">
            <a:xfrm>
              <a:off x="7139227" y="3311153"/>
              <a:ext cx="236507" cy="194775"/>
            </a:xfrm>
            <a:custGeom>
              <a:avLst/>
              <a:gdLst>
                <a:gd name="T0" fmla="*/ 37 w 72"/>
                <a:gd name="T1" fmla="*/ 36 h 59"/>
                <a:gd name="T2" fmla="*/ 30 w 72"/>
                <a:gd name="T3" fmla="*/ 42 h 59"/>
                <a:gd name="T4" fmla="*/ 16 w 72"/>
                <a:gd name="T5" fmla="*/ 42 h 59"/>
                <a:gd name="T6" fmla="*/ 3 w 72"/>
                <a:gd name="T7" fmla="*/ 51 h 59"/>
                <a:gd name="T8" fmla="*/ 0 w 72"/>
                <a:gd name="T9" fmla="*/ 53 h 59"/>
                <a:gd name="T10" fmla="*/ 4 w 72"/>
                <a:gd name="T11" fmla="*/ 54 h 59"/>
                <a:gd name="T12" fmla="*/ 15 w 72"/>
                <a:gd name="T13" fmla="*/ 51 h 59"/>
                <a:gd name="T14" fmla="*/ 20 w 72"/>
                <a:gd name="T15" fmla="*/ 51 h 59"/>
                <a:gd name="T16" fmla="*/ 23 w 72"/>
                <a:gd name="T17" fmla="*/ 49 h 59"/>
                <a:gd name="T18" fmla="*/ 30 w 72"/>
                <a:gd name="T19" fmla="*/ 51 h 59"/>
                <a:gd name="T20" fmla="*/ 29 w 72"/>
                <a:gd name="T21" fmla="*/ 55 h 59"/>
                <a:gd name="T22" fmla="*/ 29 w 72"/>
                <a:gd name="T23" fmla="*/ 57 h 59"/>
                <a:gd name="T24" fmla="*/ 32 w 72"/>
                <a:gd name="T25" fmla="*/ 59 h 59"/>
                <a:gd name="T26" fmla="*/ 37 w 72"/>
                <a:gd name="T27" fmla="*/ 53 h 59"/>
                <a:gd name="T28" fmla="*/ 40 w 72"/>
                <a:gd name="T29" fmla="*/ 53 h 59"/>
                <a:gd name="T30" fmla="*/ 37 w 72"/>
                <a:gd name="T31" fmla="*/ 49 h 59"/>
                <a:gd name="T32" fmla="*/ 39 w 72"/>
                <a:gd name="T33" fmla="*/ 47 h 59"/>
                <a:gd name="T34" fmla="*/ 45 w 72"/>
                <a:gd name="T35" fmla="*/ 52 h 59"/>
                <a:gd name="T36" fmla="*/ 50 w 72"/>
                <a:gd name="T37" fmla="*/ 50 h 59"/>
                <a:gd name="T38" fmla="*/ 52 w 72"/>
                <a:gd name="T39" fmla="*/ 50 h 59"/>
                <a:gd name="T40" fmla="*/ 53 w 72"/>
                <a:gd name="T41" fmla="*/ 50 h 59"/>
                <a:gd name="T42" fmla="*/ 59 w 72"/>
                <a:gd name="T43" fmla="*/ 45 h 59"/>
                <a:gd name="T44" fmla="*/ 59 w 72"/>
                <a:gd name="T45" fmla="*/ 48 h 59"/>
                <a:gd name="T46" fmla="*/ 65 w 72"/>
                <a:gd name="T47" fmla="*/ 43 h 59"/>
                <a:gd name="T48" fmla="*/ 63 w 72"/>
                <a:gd name="T49" fmla="*/ 39 h 59"/>
                <a:gd name="T50" fmla="*/ 66 w 72"/>
                <a:gd name="T51" fmla="*/ 33 h 59"/>
                <a:gd name="T52" fmla="*/ 67 w 72"/>
                <a:gd name="T53" fmla="*/ 22 h 59"/>
                <a:gd name="T54" fmla="*/ 69 w 72"/>
                <a:gd name="T55" fmla="*/ 22 h 59"/>
                <a:gd name="T56" fmla="*/ 69 w 72"/>
                <a:gd name="T57" fmla="*/ 21 h 59"/>
                <a:gd name="T58" fmla="*/ 72 w 72"/>
                <a:gd name="T59" fmla="*/ 14 h 59"/>
                <a:gd name="T60" fmla="*/ 69 w 72"/>
                <a:gd name="T61" fmla="*/ 6 h 59"/>
                <a:gd name="T62" fmla="*/ 69 w 72"/>
                <a:gd name="T63" fmla="*/ 1 h 59"/>
                <a:gd name="T64" fmla="*/ 66 w 72"/>
                <a:gd name="T65" fmla="*/ 0 h 59"/>
                <a:gd name="T66" fmla="*/ 67 w 72"/>
                <a:gd name="T67" fmla="*/ 2 h 59"/>
                <a:gd name="T68" fmla="*/ 68 w 72"/>
                <a:gd name="T69" fmla="*/ 2 h 59"/>
                <a:gd name="T70" fmla="*/ 65 w 72"/>
                <a:gd name="T71" fmla="*/ 2 h 59"/>
                <a:gd name="T72" fmla="*/ 59 w 72"/>
                <a:gd name="T73" fmla="*/ 10 h 59"/>
                <a:gd name="T74" fmla="*/ 60 w 72"/>
                <a:gd name="T75" fmla="*/ 13 h 59"/>
                <a:gd name="T76" fmla="*/ 48 w 72"/>
                <a:gd name="T77" fmla="*/ 31 h 59"/>
                <a:gd name="T78" fmla="*/ 41 w 72"/>
                <a:gd name="T79" fmla="*/ 34 h 59"/>
                <a:gd name="T80" fmla="*/ 40 w 72"/>
                <a:gd name="T81" fmla="*/ 33 h 59"/>
                <a:gd name="T82" fmla="*/ 41 w 72"/>
                <a:gd name="T83" fmla="*/ 30 h 59"/>
                <a:gd name="T84" fmla="*/ 37 w 72"/>
                <a:gd name="T85"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59">
                  <a:moveTo>
                    <a:pt x="37" y="36"/>
                  </a:moveTo>
                  <a:cubicBezTo>
                    <a:pt x="35" y="36"/>
                    <a:pt x="34" y="42"/>
                    <a:pt x="30" y="42"/>
                  </a:cubicBezTo>
                  <a:cubicBezTo>
                    <a:pt x="25" y="42"/>
                    <a:pt x="23" y="42"/>
                    <a:pt x="16" y="42"/>
                  </a:cubicBezTo>
                  <a:cubicBezTo>
                    <a:pt x="10" y="42"/>
                    <a:pt x="8" y="48"/>
                    <a:pt x="3" y="51"/>
                  </a:cubicBezTo>
                  <a:cubicBezTo>
                    <a:pt x="3" y="52"/>
                    <a:pt x="0" y="53"/>
                    <a:pt x="0" y="53"/>
                  </a:cubicBezTo>
                  <a:cubicBezTo>
                    <a:pt x="0" y="54"/>
                    <a:pt x="2" y="54"/>
                    <a:pt x="4" y="54"/>
                  </a:cubicBezTo>
                  <a:cubicBezTo>
                    <a:pt x="8" y="54"/>
                    <a:pt x="12" y="53"/>
                    <a:pt x="15" y="51"/>
                  </a:cubicBezTo>
                  <a:cubicBezTo>
                    <a:pt x="17" y="50"/>
                    <a:pt x="19" y="52"/>
                    <a:pt x="20" y="51"/>
                  </a:cubicBezTo>
                  <a:cubicBezTo>
                    <a:pt x="21" y="50"/>
                    <a:pt x="21" y="49"/>
                    <a:pt x="23" y="49"/>
                  </a:cubicBezTo>
                  <a:cubicBezTo>
                    <a:pt x="25" y="49"/>
                    <a:pt x="27" y="50"/>
                    <a:pt x="30" y="51"/>
                  </a:cubicBezTo>
                  <a:cubicBezTo>
                    <a:pt x="30" y="52"/>
                    <a:pt x="29" y="53"/>
                    <a:pt x="29" y="55"/>
                  </a:cubicBezTo>
                  <a:cubicBezTo>
                    <a:pt x="29" y="55"/>
                    <a:pt x="29" y="57"/>
                    <a:pt x="29" y="57"/>
                  </a:cubicBezTo>
                  <a:cubicBezTo>
                    <a:pt x="29" y="57"/>
                    <a:pt x="30" y="58"/>
                    <a:pt x="32" y="59"/>
                  </a:cubicBezTo>
                  <a:cubicBezTo>
                    <a:pt x="33" y="57"/>
                    <a:pt x="36" y="53"/>
                    <a:pt x="37" y="53"/>
                  </a:cubicBezTo>
                  <a:cubicBezTo>
                    <a:pt x="38" y="53"/>
                    <a:pt x="39" y="53"/>
                    <a:pt x="40" y="53"/>
                  </a:cubicBezTo>
                  <a:cubicBezTo>
                    <a:pt x="39" y="53"/>
                    <a:pt x="37" y="50"/>
                    <a:pt x="37" y="49"/>
                  </a:cubicBezTo>
                  <a:cubicBezTo>
                    <a:pt x="37" y="48"/>
                    <a:pt x="38" y="47"/>
                    <a:pt x="39" y="47"/>
                  </a:cubicBezTo>
                  <a:cubicBezTo>
                    <a:pt x="41" y="47"/>
                    <a:pt x="41" y="52"/>
                    <a:pt x="45" y="52"/>
                  </a:cubicBezTo>
                  <a:cubicBezTo>
                    <a:pt x="47" y="52"/>
                    <a:pt x="49" y="50"/>
                    <a:pt x="50" y="50"/>
                  </a:cubicBezTo>
                  <a:cubicBezTo>
                    <a:pt x="52" y="50"/>
                    <a:pt x="52" y="50"/>
                    <a:pt x="52" y="50"/>
                  </a:cubicBezTo>
                  <a:cubicBezTo>
                    <a:pt x="52" y="50"/>
                    <a:pt x="53" y="50"/>
                    <a:pt x="53" y="50"/>
                  </a:cubicBezTo>
                  <a:cubicBezTo>
                    <a:pt x="54" y="47"/>
                    <a:pt x="56" y="47"/>
                    <a:pt x="59" y="45"/>
                  </a:cubicBezTo>
                  <a:cubicBezTo>
                    <a:pt x="59" y="46"/>
                    <a:pt x="58" y="46"/>
                    <a:pt x="59" y="48"/>
                  </a:cubicBezTo>
                  <a:cubicBezTo>
                    <a:pt x="62" y="47"/>
                    <a:pt x="62" y="45"/>
                    <a:pt x="65" y="43"/>
                  </a:cubicBezTo>
                  <a:cubicBezTo>
                    <a:pt x="64" y="42"/>
                    <a:pt x="63" y="41"/>
                    <a:pt x="63" y="39"/>
                  </a:cubicBezTo>
                  <a:cubicBezTo>
                    <a:pt x="63" y="36"/>
                    <a:pt x="66" y="35"/>
                    <a:pt x="66" y="33"/>
                  </a:cubicBezTo>
                  <a:cubicBezTo>
                    <a:pt x="66" y="30"/>
                    <a:pt x="65" y="23"/>
                    <a:pt x="67" y="22"/>
                  </a:cubicBezTo>
                  <a:cubicBezTo>
                    <a:pt x="68" y="22"/>
                    <a:pt x="69" y="23"/>
                    <a:pt x="69" y="22"/>
                  </a:cubicBezTo>
                  <a:cubicBezTo>
                    <a:pt x="69" y="21"/>
                    <a:pt x="69" y="21"/>
                    <a:pt x="69" y="21"/>
                  </a:cubicBezTo>
                  <a:cubicBezTo>
                    <a:pt x="69" y="18"/>
                    <a:pt x="72" y="17"/>
                    <a:pt x="72" y="14"/>
                  </a:cubicBezTo>
                  <a:cubicBezTo>
                    <a:pt x="72" y="10"/>
                    <a:pt x="69" y="9"/>
                    <a:pt x="69" y="6"/>
                  </a:cubicBezTo>
                  <a:cubicBezTo>
                    <a:pt x="69" y="4"/>
                    <a:pt x="70" y="3"/>
                    <a:pt x="69" y="1"/>
                  </a:cubicBezTo>
                  <a:cubicBezTo>
                    <a:pt x="69" y="0"/>
                    <a:pt x="68" y="0"/>
                    <a:pt x="66" y="0"/>
                  </a:cubicBezTo>
                  <a:cubicBezTo>
                    <a:pt x="66" y="0"/>
                    <a:pt x="66" y="2"/>
                    <a:pt x="67" y="2"/>
                  </a:cubicBezTo>
                  <a:cubicBezTo>
                    <a:pt x="67" y="2"/>
                    <a:pt x="67" y="2"/>
                    <a:pt x="68" y="2"/>
                  </a:cubicBezTo>
                  <a:cubicBezTo>
                    <a:pt x="65" y="4"/>
                    <a:pt x="65" y="2"/>
                    <a:pt x="65" y="2"/>
                  </a:cubicBezTo>
                  <a:cubicBezTo>
                    <a:pt x="62" y="2"/>
                    <a:pt x="59" y="7"/>
                    <a:pt x="59" y="10"/>
                  </a:cubicBezTo>
                  <a:cubicBezTo>
                    <a:pt x="59" y="11"/>
                    <a:pt x="60" y="11"/>
                    <a:pt x="60" y="13"/>
                  </a:cubicBezTo>
                  <a:cubicBezTo>
                    <a:pt x="60" y="20"/>
                    <a:pt x="53" y="29"/>
                    <a:pt x="48" y="31"/>
                  </a:cubicBezTo>
                  <a:cubicBezTo>
                    <a:pt x="45" y="32"/>
                    <a:pt x="45" y="34"/>
                    <a:pt x="41" y="34"/>
                  </a:cubicBezTo>
                  <a:cubicBezTo>
                    <a:pt x="41" y="34"/>
                    <a:pt x="40" y="33"/>
                    <a:pt x="40" y="33"/>
                  </a:cubicBezTo>
                  <a:cubicBezTo>
                    <a:pt x="40" y="32"/>
                    <a:pt x="41" y="31"/>
                    <a:pt x="41" y="30"/>
                  </a:cubicBezTo>
                  <a:cubicBezTo>
                    <a:pt x="41" y="30"/>
                    <a:pt x="38" y="36"/>
                    <a:pt x="37" y="36"/>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75" name="Freeform 57"/>
            <p:cNvSpPr>
              <a:spLocks/>
            </p:cNvSpPr>
            <p:nvPr/>
          </p:nvSpPr>
          <p:spPr bwMode="auto">
            <a:xfrm>
              <a:off x="7336780" y="3205418"/>
              <a:ext cx="118253" cy="98779"/>
            </a:xfrm>
            <a:custGeom>
              <a:avLst/>
              <a:gdLst>
                <a:gd name="T0" fmla="*/ 0 w 36"/>
                <a:gd name="T1" fmla="*/ 23 h 30"/>
                <a:gd name="T2" fmla="*/ 1 w 36"/>
                <a:gd name="T3" fmla="*/ 26 h 30"/>
                <a:gd name="T4" fmla="*/ 1 w 36"/>
                <a:gd name="T5" fmla="*/ 30 h 30"/>
                <a:gd name="T6" fmla="*/ 1 w 36"/>
                <a:gd name="T7" fmla="*/ 30 h 30"/>
                <a:gd name="T8" fmla="*/ 7 w 36"/>
                <a:gd name="T9" fmla="*/ 27 h 30"/>
                <a:gd name="T10" fmla="*/ 3 w 36"/>
                <a:gd name="T11" fmla="*/ 24 h 30"/>
                <a:gd name="T12" fmla="*/ 9 w 36"/>
                <a:gd name="T13" fmla="*/ 23 h 30"/>
                <a:gd name="T14" fmla="*/ 11 w 36"/>
                <a:gd name="T15" fmla="*/ 21 h 30"/>
                <a:gd name="T16" fmla="*/ 21 w 36"/>
                <a:gd name="T17" fmla="*/ 26 h 30"/>
                <a:gd name="T18" fmla="*/ 29 w 36"/>
                <a:gd name="T19" fmla="*/ 18 h 30"/>
                <a:gd name="T20" fmla="*/ 36 w 36"/>
                <a:gd name="T21" fmla="*/ 16 h 30"/>
                <a:gd name="T22" fmla="*/ 33 w 36"/>
                <a:gd name="T23" fmla="*/ 13 h 30"/>
                <a:gd name="T24" fmla="*/ 35 w 36"/>
                <a:gd name="T25" fmla="*/ 10 h 30"/>
                <a:gd name="T26" fmla="*/ 30 w 36"/>
                <a:gd name="T27" fmla="*/ 11 h 30"/>
                <a:gd name="T28" fmla="*/ 12 w 36"/>
                <a:gd name="T29" fmla="*/ 0 h 30"/>
                <a:gd name="T30" fmla="*/ 11 w 36"/>
                <a:gd name="T31" fmla="*/ 2 h 30"/>
                <a:gd name="T32" fmla="*/ 12 w 36"/>
                <a:gd name="T33" fmla="*/ 5 h 30"/>
                <a:gd name="T34" fmla="*/ 6 w 36"/>
                <a:gd name="T35" fmla="*/ 17 h 30"/>
                <a:gd name="T36" fmla="*/ 5 w 36"/>
                <a:gd name="T37" fmla="*/ 17 h 30"/>
                <a:gd name="T38" fmla="*/ 5 w 36"/>
                <a:gd name="T39" fmla="*/ 16 h 30"/>
                <a:gd name="T40" fmla="*/ 5 w 36"/>
                <a:gd name="T41" fmla="*/ 17 h 30"/>
                <a:gd name="T42" fmla="*/ 4 w 36"/>
                <a:gd name="T43" fmla="*/ 17 h 30"/>
                <a:gd name="T44" fmla="*/ 5 w 36"/>
                <a:gd name="T45" fmla="*/ 17 h 30"/>
                <a:gd name="T46" fmla="*/ 5 w 36"/>
                <a:gd name="T47" fmla="*/ 18 h 30"/>
                <a:gd name="T48" fmla="*/ 0 w 36"/>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30">
                  <a:moveTo>
                    <a:pt x="0" y="23"/>
                  </a:moveTo>
                  <a:cubicBezTo>
                    <a:pt x="0" y="24"/>
                    <a:pt x="1" y="25"/>
                    <a:pt x="1" y="26"/>
                  </a:cubicBezTo>
                  <a:cubicBezTo>
                    <a:pt x="1" y="26"/>
                    <a:pt x="1" y="30"/>
                    <a:pt x="1" y="30"/>
                  </a:cubicBezTo>
                  <a:cubicBezTo>
                    <a:pt x="1" y="30"/>
                    <a:pt x="1" y="30"/>
                    <a:pt x="1" y="30"/>
                  </a:cubicBezTo>
                  <a:cubicBezTo>
                    <a:pt x="3" y="30"/>
                    <a:pt x="5" y="29"/>
                    <a:pt x="7" y="27"/>
                  </a:cubicBezTo>
                  <a:cubicBezTo>
                    <a:pt x="6" y="26"/>
                    <a:pt x="3" y="26"/>
                    <a:pt x="3" y="24"/>
                  </a:cubicBezTo>
                  <a:cubicBezTo>
                    <a:pt x="3" y="20"/>
                    <a:pt x="6" y="23"/>
                    <a:pt x="9" y="23"/>
                  </a:cubicBezTo>
                  <a:cubicBezTo>
                    <a:pt x="9" y="22"/>
                    <a:pt x="10" y="21"/>
                    <a:pt x="11" y="21"/>
                  </a:cubicBezTo>
                  <a:cubicBezTo>
                    <a:pt x="15" y="23"/>
                    <a:pt x="17" y="24"/>
                    <a:pt x="21" y="26"/>
                  </a:cubicBezTo>
                  <a:cubicBezTo>
                    <a:pt x="23" y="23"/>
                    <a:pt x="24" y="18"/>
                    <a:pt x="29" y="18"/>
                  </a:cubicBezTo>
                  <a:cubicBezTo>
                    <a:pt x="32" y="18"/>
                    <a:pt x="34" y="17"/>
                    <a:pt x="36" y="16"/>
                  </a:cubicBezTo>
                  <a:cubicBezTo>
                    <a:pt x="35" y="16"/>
                    <a:pt x="33" y="14"/>
                    <a:pt x="33" y="13"/>
                  </a:cubicBezTo>
                  <a:cubicBezTo>
                    <a:pt x="33" y="12"/>
                    <a:pt x="34" y="12"/>
                    <a:pt x="35" y="10"/>
                  </a:cubicBezTo>
                  <a:cubicBezTo>
                    <a:pt x="33" y="9"/>
                    <a:pt x="32" y="11"/>
                    <a:pt x="30" y="11"/>
                  </a:cubicBezTo>
                  <a:cubicBezTo>
                    <a:pt x="21" y="11"/>
                    <a:pt x="18" y="4"/>
                    <a:pt x="12" y="0"/>
                  </a:cubicBezTo>
                  <a:cubicBezTo>
                    <a:pt x="12" y="0"/>
                    <a:pt x="11" y="1"/>
                    <a:pt x="11" y="2"/>
                  </a:cubicBezTo>
                  <a:cubicBezTo>
                    <a:pt x="11" y="3"/>
                    <a:pt x="12" y="4"/>
                    <a:pt x="12" y="5"/>
                  </a:cubicBezTo>
                  <a:cubicBezTo>
                    <a:pt x="12" y="8"/>
                    <a:pt x="10" y="17"/>
                    <a:pt x="6" y="17"/>
                  </a:cubicBezTo>
                  <a:cubicBezTo>
                    <a:pt x="6" y="17"/>
                    <a:pt x="6" y="17"/>
                    <a:pt x="5" y="17"/>
                  </a:cubicBezTo>
                  <a:cubicBezTo>
                    <a:pt x="5" y="16"/>
                    <a:pt x="5" y="16"/>
                    <a:pt x="5" y="16"/>
                  </a:cubicBezTo>
                  <a:cubicBezTo>
                    <a:pt x="5" y="17"/>
                    <a:pt x="5" y="17"/>
                    <a:pt x="5" y="17"/>
                  </a:cubicBezTo>
                  <a:cubicBezTo>
                    <a:pt x="5" y="17"/>
                    <a:pt x="4" y="17"/>
                    <a:pt x="4" y="17"/>
                  </a:cubicBezTo>
                  <a:cubicBezTo>
                    <a:pt x="5" y="17"/>
                    <a:pt x="5" y="17"/>
                    <a:pt x="5" y="17"/>
                  </a:cubicBezTo>
                  <a:cubicBezTo>
                    <a:pt x="5" y="18"/>
                    <a:pt x="5" y="18"/>
                    <a:pt x="5" y="18"/>
                  </a:cubicBezTo>
                  <a:cubicBezTo>
                    <a:pt x="1" y="19"/>
                    <a:pt x="0" y="21"/>
                    <a:pt x="0" y="2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76" name="Freeform 58"/>
            <p:cNvSpPr>
              <a:spLocks/>
            </p:cNvSpPr>
            <p:nvPr/>
          </p:nvSpPr>
          <p:spPr bwMode="auto">
            <a:xfrm>
              <a:off x="7452251" y="3231852"/>
              <a:ext cx="19477" cy="16695"/>
            </a:xfrm>
            <a:custGeom>
              <a:avLst/>
              <a:gdLst>
                <a:gd name="T0" fmla="*/ 1 w 6"/>
                <a:gd name="T1" fmla="*/ 3 h 5"/>
                <a:gd name="T2" fmla="*/ 1 w 6"/>
                <a:gd name="T3" fmla="*/ 5 h 5"/>
                <a:gd name="T4" fmla="*/ 6 w 6"/>
                <a:gd name="T5" fmla="*/ 0 h 5"/>
                <a:gd name="T6" fmla="*/ 6 w 6"/>
                <a:gd name="T7" fmla="*/ 0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4"/>
                    <a:pt x="0" y="5"/>
                    <a:pt x="1" y="5"/>
                  </a:cubicBezTo>
                  <a:cubicBezTo>
                    <a:pt x="3" y="5"/>
                    <a:pt x="5" y="1"/>
                    <a:pt x="6" y="0"/>
                  </a:cubicBezTo>
                  <a:cubicBezTo>
                    <a:pt x="6" y="0"/>
                    <a:pt x="6" y="0"/>
                    <a:pt x="6" y="0"/>
                  </a:cubicBezTo>
                  <a:cubicBezTo>
                    <a:pt x="4" y="0"/>
                    <a:pt x="2" y="2"/>
                    <a:pt x="1" y="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77" name="Freeform 59"/>
            <p:cNvSpPr>
              <a:spLocks/>
            </p:cNvSpPr>
            <p:nvPr/>
          </p:nvSpPr>
          <p:spPr bwMode="auto">
            <a:xfrm>
              <a:off x="7468945" y="3229069"/>
              <a:ext cx="2782" cy="2782"/>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0"/>
                    <a:pt x="1" y="0"/>
                    <a:pt x="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78" name="Freeform 60"/>
            <p:cNvSpPr>
              <a:spLocks/>
            </p:cNvSpPr>
            <p:nvPr/>
          </p:nvSpPr>
          <p:spPr bwMode="auto">
            <a:xfrm>
              <a:off x="7498161" y="3202636"/>
              <a:ext cx="26433" cy="19477"/>
            </a:xfrm>
            <a:custGeom>
              <a:avLst/>
              <a:gdLst>
                <a:gd name="T0" fmla="*/ 5 w 8"/>
                <a:gd name="T1" fmla="*/ 0 h 6"/>
                <a:gd name="T2" fmla="*/ 0 w 8"/>
                <a:gd name="T3" fmla="*/ 5 h 6"/>
                <a:gd name="T4" fmla="*/ 0 w 8"/>
                <a:gd name="T5" fmla="*/ 6 h 6"/>
                <a:gd name="T6" fmla="*/ 8 w 8"/>
                <a:gd name="T7" fmla="*/ 2 h 6"/>
                <a:gd name="T8" fmla="*/ 8 w 8"/>
                <a:gd name="T9" fmla="*/ 0 h 6"/>
                <a:gd name="T10" fmla="*/ 5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5" y="0"/>
                  </a:moveTo>
                  <a:cubicBezTo>
                    <a:pt x="2" y="0"/>
                    <a:pt x="0" y="5"/>
                    <a:pt x="0" y="5"/>
                  </a:cubicBezTo>
                  <a:cubicBezTo>
                    <a:pt x="0" y="5"/>
                    <a:pt x="0" y="6"/>
                    <a:pt x="0" y="6"/>
                  </a:cubicBezTo>
                  <a:cubicBezTo>
                    <a:pt x="4" y="6"/>
                    <a:pt x="4" y="2"/>
                    <a:pt x="8" y="2"/>
                  </a:cubicBezTo>
                  <a:cubicBezTo>
                    <a:pt x="8" y="0"/>
                    <a:pt x="8" y="0"/>
                    <a:pt x="8" y="0"/>
                  </a:cubicBezTo>
                  <a:cubicBezTo>
                    <a:pt x="8" y="0"/>
                    <a:pt x="6" y="0"/>
                    <a:pt x="5"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79" name="Freeform 61"/>
            <p:cNvSpPr>
              <a:spLocks/>
            </p:cNvSpPr>
            <p:nvPr/>
          </p:nvSpPr>
          <p:spPr bwMode="auto">
            <a:xfrm>
              <a:off x="7544071" y="3178984"/>
              <a:ext cx="12521" cy="16695"/>
            </a:xfrm>
            <a:custGeom>
              <a:avLst/>
              <a:gdLst>
                <a:gd name="T0" fmla="*/ 1 w 4"/>
                <a:gd name="T1" fmla="*/ 5 h 5"/>
                <a:gd name="T2" fmla="*/ 4 w 4"/>
                <a:gd name="T3" fmla="*/ 0 h 5"/>
                <a:gd name="T4" fmla="*/ 1 w 4"/>
                <a:gd name="T5" fmla="*/ 2 h 5"/>
                <a:gd name="T6" fmla="*/ 1 w 4"/>
                <a:gd name="T7" fmla="*/ 4 h 5"/>
                <a:gd name="T8" fmla="*/ 1 w 4"/>
                <a:gd name="T9" fmla="*/ 5 h 5"/>
              </a:gdLst>
              <a:ahLst/>
              <a:cxnLst>
                <a:cxn ang="0">
                  <a:pos x="T0" y="T1"/>
                </a:cxn>
                <a:cxn ang="0">
                  <a:pos x="T2" y="T3"/>
                </a:cxn>
                <a:cxn ang="0">
                  <a:pos x="T4" y="T5"/>
                </a:cxn>
                <a:cxn ang="0">
                  <a:pos x="T6" y="T7"/>
                </a:cxn>
                <a:cxn ang="0">
                  <a:pos x="T8" y="T9"/>
                </a:cxn>
              </a:cxnLst>
              <a:rect l="0" t="0" r="r" b="b"/>
              <a:pathLst>
                <a:path w="4" h="5">
                  <a:moveTo>
                    <a:pt x="1" y="5"/>
                  </a:moveTo>
                  <a:cubicBezTo>
                    <a:pt x="2" y="5"/>
                    <a:pt x="4" y="2"/>
                    <a:pt x="4" y="0"/>
                  </a:cubicBezTo>
                  <a:cubicBezTo>
                    <a:pt x="4" y="0"/>
                    <a:pt x="1" y="0"/>
                    <a:pt x="1" y="2"/>
                  </a:cubicBezTo>
                  <a:cubicBezTo>
                    <a:pt x="1" y="3"/>
                    <a:pt x="1" y="4"/>
                    <a:pt x="1" y="4"/>
                  </a:cubicBezTo>
                  <a:cubicBezTo>
                    <a:pt x="0" y="4"/>
                    <a:pt x="0" y="5"/>
                    <a:pt x="1" y="5"/>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80" name="Freeform 62"/>
            <p:cNvSpPr>
              <a:spLocks/>
            </p:cNvSpPr>
            <p:nvPr/>
          </p:nvSpPr>
          <p:spPr bwMode="auto">
            <a:xfrm>
              <a:off x="7370169" y="2949428"/>
              <a:ext cx="62605" cy="236512"/>
            </a:xfrm>
            <a:custGeom>
              <a:avLst/>
              <a:gdLst>
                <a:gd name="T0" fmla="*/ 10 w 19"/>
                <a:gd name="T1" fmla="*/ 11 h 72"/>
                <a:gd name="T2" fmla="*/ 8 w 19"/>
                <a:gd name="T3" fmla="*/ 0 h 72"/>
                <a:gd name="T4" fmla="*/ 7 w 19"/>
                <a:gd name="T5" fmla="*/ 0 h 72"/>
                <a:gd name="T6" fmla="*/ 7 w 19"/>
                <a:gd name="T7" fmla="*/ 6 h 72"/>
                <a:gd name="T8" fmla="*/ 6 w 19"/>
                <a:gd name="T9" fmla="*/ 9 h 72"/>
                <a:gd name="T10" fmla="*/ 0 w 19"/>
                <a:gd name="T11" fmla="*/ 21 h 72"/>
                <a:gd name="T12" fmla="*/ 3 w 19"/>
                <a:gd name="T13" fmla="*/ 29 h 72"/>
                <a:gd name="T14" fmla="*/ 3 w 19"/>
                <a:gd name="T15" fmla="*/ 42 h 72"/>
                <a:gd name="T16" fmla="*/ 2 w 19"/>
                <a:gd name="T17" fmla="*/ 49 h 72"/>
                <a:gd name="T18" fmla="*/ 4 w 19"/>
                <a:gd name="T19" fmla="*/ 56 h 72"/>
                <a:gd name="T20" fmla="*/ 3 w 19"/>
                <a:gd name="T21" fmla="*/ 66 h 72"/>
                <a:gd name="T22" fmla="*/ 3 w 19"/>
                <a:gd name="T23" fmla="*/ 72 h 72"/>
                <a:gd name="T24" fmla="*/ 9 w 19"/>
                <a:gd name="T25" fmla="*/ 68 h 72"/>
                <a:gd name="T26" fmla="*/ 11 w 19"/>
                <a:gd name="T27" fmla="*/ 68 h 72"/>
                <a:gd name="T28" fmla="*/ 13 w 19"/>
                <a:gd name="T29" fmla="*/ 70 h 72"/>
                <a:gd name="T30" fmla="*/ 14 w 19"/>
                <a:gd name="T31" fmla="*/ 70 h 72"/>
                <a:gd name="T32" fmla="*/ 7 w 19"/>
                <a:gd name="T33" fmla="*/ 58 h 72"/>
                <a:gd name="T34" fmla="*/ 14 w 19"/>
                <a:gd name="T35" fmla="*/ 45 h 72"/>
                <a:gd name="T36" fmla="*/ 19 w 19"/>
                <a:gd name="T37" fmla="*/ 48 h 72"/>
                <a:gd name="T38" fmla="*/ 13 w 19"/>
                <a:gd name="T39" fmla="*/ 32 h 72"/>
                <a:gd name="T40" fmla="*/ 11 w 19"/>
                <a:gd name="T41" fmla="*/ 26 h 72"/>
                <a:gd name="T42" fmla="*/ 11 w 19"/>
                <a:gd name="T43" fmla="*/ 20 h 72"/>
                <a:gd name="T44" fmla="*/ 10 w 19"/>
                <a:gd name="T45"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72">
                  <a:moveTo>
                    <a:pt x="10" y="11"/>
                  </a:moveTo>
                  <a:cubicBezTo>
                    <a:pt x="9" y="8"/>
                    <a:pt x="8" y="4"/>
                    <a:pt x="8" y="0"/>
                  </a:cubicBezTo>
                  <a:cubicBezTo>
                    <a:pt x="7" y="0"/>
                    <a:pt x="7" y="0"/>
                    <a:pt x="7" y="0"/>
                  </a:cubicBezTo>
                  <a:cubicBezTo>
                    <a:pt x="7" y="4"/>
                    <a:pt x="7" y="4"/>
                    <a:pt x="7" y="6"/>
                  </a:cubicBezTo>
                  <a:cubicBezTo>
                    <a:pt x="7" y="7"/>
                    <a:pt x="6" y="8"/>
                    <a:pt x="6" y="9"/>
                  </a:cubicBezTo>
                  <a:cubicBezTo>
                    <a:pt x="2" y="10"/>
                    <a:pt x="0" y="16"/>
                    <a:pt x="0" y="21"/>
                  </a:cubicBezTo>
                  <a:cubicBezTo>
                    <a:pt x="0" y="24"/>
                    <a:pt x="3" y="25"/>
                    <a:pt x="3" y="29"/>
                  </a:cubicBezTo>
                  <a:cubicBezTo>
                    <a:pt x="3" y="34"/>
                    <a:pt x="3" y="36"/>
                    <a:pt x="3" y="42"/>
                  </a:cubicBezTo>
                  <a:cubicBezTo>
                    <a:pt x="3" y="45"/>
                    <a:pt x="2" y="46"/>
                    <a:pt x="2" y="49"/>
                  </a:cubicBezTo>
                  <a:cubicBezTo>
                    <a:pt x="2" y="52"/>
                    <a:pt x="4" y="52"/>
                    <a:pt x="4" y="56"/>
                  </a:cubicBezTo>
                  <a:cubicBezTo>
                    <a:pt x="4" y="59"/>
                    <a:pt x="3" y="62"/>
                    <a:pt x="3" y="66"/>
                  </a:cubicBezTo>
                  <a:cubicBezTo>
                    <a:pt x="3" y="67"/>
                    <a:pt x="3" y="72"/>
                    <a:pt x="3" y="72"/>
                  </a:cubicBezTo>
                  <a:cubicBezTo>
                    <a:pt x="7" y="72"/>
                    <a:pt x="6" y="68"/>
                    <a:pt x="9" y="68"/>
                  </a:cubicBezTo>
                  <a:cubicBezTo>
                    <a:pt x="9" y="68"/>
                    <a:pt x="10" y="68"/>
                    <a:pt x="11" y="68"/>
                  </a:cubicBezTo>
                  <a:cubicBezTo>
                    <a:pt x="11" y="68"/>
                    <a:pt x="12" y="70"/>
                    <a:pt x="13" y="70"/>
                  </a:cubicBezTo>
                  <a:cubicBezTo>
                    <a:pt x="13" y="70"/>
                    <a:pt x="14" y="70"/>
                    <a:pt x="14" y="70"/>
                  </a:cubicBezTo>
                  <a:cubicBezTo>
                    <a:pt x="12" y="66"/>
                    <a:pt x="7" y="63"/>
                    <a:pt x="7" y="58"/>
                  </a:cubicBezTo>
                  <a:cubicBezTo>
                    <a:pt x="7" y="52"/>
                    <a:pt x="8" y="45"/>
                    <a:pt x="14" y="45"/>
                  </a:cubicBezTo>
                  <a:cubicBezTo>
                    <a:pt x="16" y="45"/>
                    <a:pt x="18" y="46"/>
                    <a:pt x="19" y="48"/>
                  </a:cubicBezTo>
                  <a:cubicBezTo>
                    <a:pt x="18" y="42"/>
                    <a:pt x="14" y="38"/>
                    <a:pt x="13" y="32"/>
                  </a:cubicBezTo>
                  <a:cubicBezTo>
                    <a:pt x="12" y="31"/>
                    <a:pt x="11" y="28"/>
                    <a:pt x="11" y="26"/>
                  </a:cubicBezTo>
                  <a:cubicBezTo>
                    <a:pt x="11" y="20"/>
                    <a:pt x="11" y="20"/>
                    <a:pt x="11" y="20"/>
                  </a:cubicBezTo>
                  <a:cubicBezTo>
                    <a:pt x="11" y="17"/>
                    <a:pt x="11" y="14"/>
                    <a:pt x="10" y="11"/>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81" name="Freeform 63"/>
            <p:cNvSpPr>
              <a:spLocks/>
            </p:cNvSpPr>
            <p:nvPr/>
          </p:nvSpPr>
          <p:spPr bwMode="auto">
            <a:xfrm>
              <a:off x="5572716" y="2408232"/>
              <a:ext cx="2782" cy="4174"/>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0"/>
                    <a:pt x="0" y="0"/>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82" name="Freeform 64"/>
            <p:cNvSpPr>
              <a:spLocks/>
            </p:cNvSpPr>
            <p:nvPr/>
          </p:nvSpPr>
          <p:spPr bwMode="auto">
            <a:xfrm>
              <a:off x="5575499" y="2412406"/>
              <a:ext cx="4174" cy="2782"/>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0"/>
                    <a:pt x="0" y="0"/>
                  </a:cubicBezTo>
                  <a:cubicBezTo>
                    <a:pt x="1" y="0"/>
                    <a:pt x="1" y="1"/>
                    <a:pt x="1" y="1"/>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83" name="Freeform 65"/>
            <p:cNvSpPr>
              <a:spLocks/>
            </p:cNvSpPr>
            <p:nvPr/>
          </p:nvSpPr>
          <p:spPr bwMode="auto">
            <a:xfrm>
              <a:off x="5451681" y="2141112"/>
              <a:ext cx="371455" cy="281032"/>
            </a:xfrm>
            <a:custGeom>
              <a:avLst/>
              <a:gdLst>
                <a:gd name="T0" fmla="*/ 4 w 113"/>
                <a:gd name="T1" fmla="*/ 74 h 85"/>
                <a:gd name="T2" fmla="*/ 11 w 113"/>
                <a:gd name="T3" fmla="*/ 74 h 85"/>
                <a:gd name="T4" fmla="*/ 14 w 113"/>
                <a:gd name="T5" fmla="*/ 82 h 85"/>
                <a:gd name="T6" fmla="*/ 20 w 113"/>
                <a:gd name="T7" fmla="*/ 83 h 85"/>
                <a:gd name="T8" fmla="*/ 22 w 113"/>
                <a:gd name="T9" fmla="*/ 85 h 85"/>
                <a:gd name="T10" fmla="*/ 39 w 113"/>
                <a:gd name="T11" fmla="*/ 85 h 85"/>
                <a:gd name="T12" fmla="*/ 38 w 113"/>
                <a:gd name="T13" fmla="*/ 83 h 85"/>
                <a:gd name="T14" fmla="*/ 26 w 113"/>
                <a:gd name="T15" fmla="*/ 68 h 85"/>
                <a:gd name="T16" fmla="*/ 53 w 113"/>
                <a:gd name="T17" fmla="*/ 35 h 85"/>
                <a:gd name="T18" fmla="*/ 64 w 113"/>
                <a:gd name="T19" fmla="*/ 29 h 85"/>
                <a:gd name="T20" fmla="*/ 69 w 113"/>
                <a:gd name="T21" fmla="*/ 23 h 85"/>
                <a:gd name="T22" fmla="*/ 90 w 113"/>
                <a:gd name="T23" fmla="*/ 18 h 85"/>
                <a:gd name="T24" fmla="*/ 113 w 113"/>
                <a:gd name="T25" fmla="*/ 6 h 85"/>
                <a:gd name="T26" fmla="*/ 104 w 113"/>
                <a:gd name="T27" fmla="*/ 0 h 85"/>
                <a:gd name="T28" fmla="*/ 70 w 113"/>
                <a:gd name="T29" fmla="*/ 13 h 85"/>
                <a:gd name="T30" fmla="*/ 63 w 113"/>
                <a:gd name="T31" fmla="*/ 10 h 85"/>
                <a:gd name="T32" fmla="*/ 56 w 113"/>
                <a:gd name="T33" fmla="*/ 13 h 85"/>
                <a:gd name="T34" fmla="*/ 36 w 113"/>
                <a:gd name="T35" fmla="*/ 24 h 85"/>
                <a:gd name="T36" fmla="*/ 27 w 113"/>
                <a:gd name="T37" fmla="*/ 26 h 85"/>
                <a:gd name="T38" fmla="*/ 24 w 113"/>
                <a:gd name="T39" fmla="*/ 28 h 85"/>
                <a:gd name="T40" fmla="*/ 26 w 113"/>
                <a:gd name="T41" fmla="*/ 32 h 85"/>
                <a:gd name="T42" fmla="*/ 14 w 113"/>
                <a:gd name="T43" fmla="*/ 46 h 85"/>
                <a:gd name="T44" fmla="*/ 17 w 113"/>
                <a:gd name="T45" fmla="*/ 50 h 85"/>
                <a:gd name="T46" fmla="*/ 6 w 113"/>
                <a:gd name="T47" fmla="*/ 57 h 85"/>
                <a:gd name="T48" fmla="*/ 6 w 113"/>
                <a:gd name="T49" fmla="*/ 60 h 85"/>
                <a:gd name="T50" fmla="*/ 0 w 113"/>
                <a:gd name="T51" fmla="*/ 69 h 85"/>
                <a:gd name="T52" fmla="*/ 4 w 113"/>
                <a:gd name="T5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 h="85">
                  <a:moveTo>
                    <a:pt x="4" y="74"/>
                  </a:moveTo>
                  <a:cubicBezTo>
                    <a:pt x="4" y="74"/>
                    <a:pt x="10" y="74"/>
                    <a:pt x="11" y="74"/>
                  </a:cubicBezTo>
                  <a:cubicBezTo>
                    <a:pt x="15" y="75"/>
                    <a:pt x="13" y="79"/>
                    <a:pt x="14" y="82"/>
                  </a:cubicBezTo>
                  <a:cubicBezTo>
                    <a:pt x="15" y="83"/>
                    <a:pt x="18" y="83"/>
                    <a:pt x="20" y="83"/>
                  </a:cubicBezTo>
                  <a:cubicBezTo>
                    <a:pt x="21" y="83"/>
                    <a:pt x="21" y="85"/>
                    <a:pt x="22" y="85"/>
                  </a:cubicBezTo>
                  <a:cubicBezTo>
                    <a:pt x="39" y="85"/>
                    <a:pt x="39" y="85"/>
                    <a:pt x="39" y="85"/>
                  </a:cubicBezTo>
                  <a:cubicBezTo>
                    <a:pt x="39" y="81"/>
                    <a:pt x="39" y="83"/>
                    <a:pt x="38" y="83"/>
                  </a:cubicBezTo>
                  <a:cubicBezTo>
                    <a:pt x="33" y="79"/>
                    <a:pt x="26" y="76"/>
                    <a:pt x="26" y="68"/>
                  </a:cubicBezTo>
                  <a:cubicBezTo>
                    <a:pt x="26" y="53"/>
                    <a:pt x="42" y="38"/>
                    <a:pt x="53" y="35"/>
                  </a:cubicBezTo>
                  <a:cubicBezTo>
                    <a:pt x="57" y="34"/>
                    <a:pt x="58" y="29"/>
                    <a:pt x="64" y="29"/>
                  </a:cubicBezTo>
                  <a:cubicBezTo>
                    <a:pt x="67" y="29"/>
                    <a:pt x="68" y="24"/>
                    <a:pt x="69" y="23"/>
                  </a:cubicBezTo>
                  <a:cubicBezTo>
                    <a:pt x="77" y="20"/>
                    <a:pt x="82" y="21"/>
                    <a:pt x="90" y="18"/>
                  </a:cubicBezTo>
                  <a:cubicBezTo>
                    <a:pt x="96" y="15"/>
                    <a:pt x="113" y="14"/>
                    <a:pt x="113" y="6"/>
                  </a:cubicBezTo>
                  <a:cubicBezTo>
                    <a:pt x="113" y="3"/>
                    <a:pt x="107" y="0"/>
                    <a:pt x="104" y="0"/>
                  </a:cubicBezTo>
                  <a:cubicBezTo>
                    <a:pt x="93" y="0"/>
                    <a:pt x="82" y="13"/>
                    <a:pt x="70" y="13"/>
                  </a:cubicBezTo>
                  <a:cubicBezTo>
                    <a:pt x="68" y="13"/>
                    <a:pt x="66" y="10"/>
                    <a:pt x="63" y="10"/>
                  </a:cubicBezTo>
                  <a:cubicBezTo>
                    <a:pt x="59" y="10"/>
                    <a:pt x="59" y="13"/>
                    <a:pt x="56" y="13"/>
                  </a:cubicBezTo>
                  <a:cubicBezTo>
                    <a:pt x="48" y="13"/>
                    <a:pt x="41" y="24"/>
                    <a:pt x="36" y="24"/>
                  </a:cubicBezTo>
                  <a:cubicBezTo>
                    <a:pt x="32" y="24"/>
                    <a:pt x="30" y="26"/>
                    <a:pt x="27" y="26"/>
                  </a:cubicBezTo>
                  <a:cubicBezTo>
                    <a:pt x="25" y="26"/>
                    <a:pt x="24" y="27"/>
                    <a:pt x="24" y="28"/>
                  </a:cubicBezTo>
                  <a:cubicBezTo>
                    <a:pt x="24" y="29"/>
                    <a:pt x="26" y="30"/>
                    <a:pt x="26" y="32"/>
                  </a:cubicBezTo>
                  <a:cubicBezTo>
                    <a:pt x="26" y="38"/>
                    <a:pt x="14" y="42"/>
                    <a:pt x="14" y="46"/>
                  </a:cubicBezTo>
                  <a:cubicBezTo>
                    <a:pt x="14" y="47"/>
                    <a:pt x="17" y="48"/>
                    <a:pt x="17" y="50"/>
                  </a:cubicBezTo>
                  <a:cubicBezTo>
                    <a:pt x="14" y="51"/>
                    <a:pt x="6" y="53"/>
                    <a:pt x="6" y="57"/>
                  </a:cubicBezTo>
                  <a:cubicBezTo>
                    <a:pt x="6" y="59"/>
                    <a:pt x="6" y="60"/>
                    <a:pt x="6" y="60"/>
                  </a:cubicBezTo>
                  <a:cubicBezTo>
                    <a:pt x="6" y="64"/>
                    <a:pt x="0" y="64"/>
                    <a:pt x="0" y="69"/>
                  </a:cubicBezTo>
                  <a:cubicBezTo>
                    <a:pt x="0" y="72"/>
                    <a:pt x="4" y="74"/>
                    <a:pt x="4" y="7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84" name="Freeform 66"/>
            <p:cNvSpPr>
              <a:spLocks noEditPoints="1"/>
            </p:cNvSpPr>
            <p:nvPr/>
          </p:nvSpPr>
          <p:spPr bwMode="auto">
            <a:xfrm>
              <a:off x="3999250" y="2116069"/>
              <a:ext cx="4397637" cy="2918841"/>
            </a:xfrm>
            <a:custGeom>
              <a:avLst/>
              <a:gdLst>
                <a:gd name="T0" fmla="*/ 975 w 1336"/>
                <a:gd name="T1" fmla="*/ 81 h 886"/>
                <a:gd name="T2" fmla="*/ 782 w 1336"/>
                <a:gd name="T3" fmla="*/ 0 h 886"/>
                <a:gd name="T4" fmla="*/ 587 w 1336"/>
                <a:gd name="T5" fmla="*/ 119 h 886"/>
                <a:gd name="T6" fmla="*/ 391 w 1336"/>
                <a:gd name="T7" fmla="*/ 128 h 886"/>
                <a:gd name="T8" fmla="*/ 294 w 1336"/>
                <a:gd name="T9" fmla="*/ 97 h 886"/>
                <a:gd name="T10" fmla="*/ 254 w 1336"/>
                <a:gd name="T11" fmla="*/ 90 h 886"/>
                <a:gd name="T12" fmla="*/ 220 w 1336"/>
                <a:gd name="T13" fmla="*/ 114 h 886"/>
                <a:gd name="T14" fmla="*/ 191 w 1336"/>
                <a:gd name="T15" fmla="*/ 142 h 886"/>
                <a:gd name="T16" fmla="*/ 146 w 1336"/>
                <a:gd name="T17" fmla="*/ 215 h 886"/>
                <a:gd name="T18" fmla="*/ 219 w 1336"/>
                <a:gd name="T19" fmla="*/ 230 h 886"/>
                <a:gd name="T20" fmla="*/ 261 w 1336"/>
                <a:gd name="T21" fmla="*/ 145 h 886"/>
                <a:gd name="T22" fmla="*/ 297 w 1336"/>
                <a:gd name="T23" fmla="*/ 203 h 886"/>
                <a:gd name="T24" fmla="*/ 214 w 1336"/>
                <a:gd name="T25" fmla="*/ 256 h 886"/>
                <a:gd name="T26" fmla="*/ 179 w 1336"/>
                <a:gd name="T27" fmla="*/ 239 h 886"/>
                <a:gd name="T28" fmla="*/ 153 w 1336"/>
                <a:gd name="T29" fmla="*/ 265 h 886"/>
                <a:gd name="T30" fmla="*/ 103 w 1336"/>
                <a:gd name="T31" fmla="*/ 304 h 886"/>
                <a:gd name="T32" fmla="*/ 105 w 1336"/>
                <a:gd name="T33" fmla="*/ 332 h 886"/>
                <a:gd name="T34" fmla="*/ 53 w 1336"/>
                <a:gd name="T35" fmla="*/ 379 h 886"/>
                <a:gd name="T36" fmla="*/ 112 w 1336"/>
                <a:gd name="T37" fmla="*/ 384 h 886"/>
                <a:gd name="T38" fmla="*/ 200 w 1336"/>
                <a:gd name="T39" fmla="*/ 367 h 886"/>
                <a:gd name="T40" fmla="*/ 219 w 1336"/>
                <a:gd name="T41" fmla="*/ 366 h 886"/>
                <a:gd name="T42" fmla="*/ 206 w 1336"/>
                <a:gd name="T43" fmla="*/ 337 h 886"/>
                <a:gd name="T44" fmla="*/ 255 w 1336"/>
                <a:gd name="T45" fmla="*/ 401 h 886"/>
                <a:gd name="T46" fmla="*/ 255 w 1336"/>
                <a:gd name="T47" fmla="*/ 374 h 886"/>
                <a:gd name="T48" fmla="*/ 295 w 1336"/>
                <a:gd name="T49" fmla="*/ 340 h 886"/>
                <a:gd name="T50" fmla="*/ 346 w 1336"/>
                <a:gd name="T51" fmla="*/ 333 h 886"/>
                <a:gd name="T52" fmla="*/ 278 w 1336"/>
                <a:gd name="T53" fmla="*/ 377 h 886"/>
                <a:gd name="T54" fmla="*/ 333 w 1336"/>
                <a:gd name="T55" fmla="*/ 399 h 886"/>
                <a:gd name="T56" fmla="*/ 324 w 1336"/>
                <a:gd name="T57" fmla="*/ 441 h 886"/>
                <a:gd name="T58" fmla="*/ 197 w 1336"/>
                <a:gd name="T59" fmla="*/ 425 h 886"/>
                <a:gd name="T60" fmla="*/ 140 w 1336"/>
                <a:gd name="T61" fmla="*/ 397 h 886"/>
                <a:gd name="T62" fmla="*/ 5 w 1336"/>
                <a:gd name="T63" fmla="*/ 507 h 886"/>
                <a:gd name="T64" fmla="*/ 84 w 1336"/>
                <a:gd name="T65" fmla="*/ 617 h 886"/>
                <a:gd name="T66" fmla="*/ 191 w 1336"/>
                <a:gd name="T67" fmla="*/ 694 h 886"/>
                <a:gd name="T68" fmla="*/ 232 w 1336"/>
                <a:gd name="T69" fmla="*/ 881 h 886"/>
                <a:gd name="T70" fmla="*/ 337 w 1336"/>
                <a:gd name="T71" fmla="*/ 812 h 886"/>
                <a:gd name="T72" fmla="*/ 369 w 1336"/>
                <a:gd name="T73" fmla="*/ 672 h 886"/>
                <a:gd name="T74" fmla="*/ 365 w 1336"/>
                <a:gd name="T75" fmla="*/ 547 h 886"/>
                <a:gd name="T76" fmla="*/ 345 w 1336"/>
                <a:gd name="T77" fmla="*/ 476 h 886"/>
                <a:gd name="T78" fmla="*/ 389 w 1336"/>
                <a:gd name="T79" fmla="*/ 564 h 886"/>
                <a:gd name="T80" fmla="*/ 482 w 1336"/>
                <a:gd name="T81" fmla="*/ 518 h 886"/>
                <a:gd name="T82" fmla="*/ 440 w 1336"/>
                <a:gd name="T83" fmla="*/ 475 h 886"/>
                <a:gd name="T84" fmla="*/ 473 w 1336"/>
                <a:gd name="T85" fmla="*/ 469 h 886"/>
                <a:gd name="T86" fmla="*/ 557 w 1336"/>
                <a:gd name="T87" fmla="*/ 497 h 886"/>
                <a:gd name="T88" fmla="*/ 577 w 1336"/>
                <a:gd name="T89" fmla="*/ 524 h 886"/>
                <a:gd name="T90" fmla="*/ 621 w 1336"/>
                <a:gd name="T91" fmla="*/ 581 h 886"/>
                <a:gd name="T92" fmla="*/ 676 w 1336"/>
                <a:gd name="T93" fmla="*/ 503 h 886"/>
                <a:gd name="T94" fmla="*/ 736 w 1336"/>
                <a:gd name="T95" fmla="*/ 539 h 886"/>
                <a:gd name="T96" fmla="*/ 758 w 1336"/>
                <a:gd name="T97" fmla="*/ 620 h 886"/>
                <a:gd name="T98" fmla="*/ 748 w 1336"/>
                <a:gd name="T99" fmla="*/ 582 h 886"/>
                <a:gd name="T100" fmla="*/ 789 w 1336"/>
                <a:gd name="T101" fmla="*/ 592 h 886"/>
                <a:gd name="T102" fmla="*/ 819 w 1336"/>
                <a:gd name="T103" fmla="*/ 513 h 886"/>
                <a:gd name="T104" fmla="*/ 889 w 1336"/>
                <a:gd name="T105" fmla="*/ 426 h 886"/>
                <a:gd name="T106" fmla="*/ 878 w 1336"/>
                <a:gd name="T107" fmla="*/ 394 h 886"/>
                <a:gd name="T108" fmla="*/ 916 w 1336"/>
                <a:gd name="T109" fmla="*/ 387 h 886"/>
                <a:gd name="T110" fmla="*/ 928 w 1336"/>
                <a:gd name="T111" fmla="*/ 417 h 886"/>
                <a:gd name="T112" fmla="*/ 1016 w 1336"/>
                <a:gd name="T113" fmla="*/ 301 h 886"/>
                <a:gd name="T114" fmla="*/ 1145 w 1336"/>
                <a:gd name="T115" fmla="*/ 186 h 886"/>
                <a:gd name="T116" fmla="*/ 1200 w 1336"/>
                <a:gd name="T117" fmla="*/ 204 h 886"/>
                <a:gd name="T118" fmla="*/ 335 w 1336"/>
                <a:gd name="T119" fmla="*/ 450 h 886"/>
                <a:gd name="T120" fmla="*/ 459 w 1336"/>
                <a:gd name="T121" fmla="*/ 398 h 886"/>
                <a:gd name="T122" fmla="*/ 417 w 1336"/>
                <a:gd name="T123" fmla="*/ 326 h 886"/>
                <a:gd name="T124" fmla="*/ 513 w 1336"/>
                <a:gd name="T125" fmla="*/ 40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6" h="886">
                  <a:moveTo>
                    <a:pt x="1289" y="117"/>
                  </a:moveTo>
                  <a:cubicBezTo>
                    <a:pt x="1271" y="107"/>
                    <a:pt x="1247" y="95"/>
                    <a:pt x="1221" y="95"/>
                  </a:cubicBezTo>
                  <a:cubicBezTo>
                    <a:pt x="1214" y="95"/>
                    <a:pt x="1209" y="97"/>
                    <a:pt x="1209" y="100"/>
                  </a:cubicBezTo>
                  <a:cubicBezTo>
                    <a:pt x="1216" y="122"/>
                    <a:pt x="1199" y="100"/>
                    <a:pt x="1195" y="100"/>
                  </a:cubicBezTo>
                  <a:cubicBezTo>
                    <a:pt x="1143" y="99"/>
                    <a:pt x="1143" y="99"/>
                    <a:pt x="1143" y="99"/>
                  </a:cubicBezTo>
                  <a:cubicBezTo>
                    <a:pt x="1140" y="87"/>
                    <a:pt x="1132" y="83"/>
                    <a:pt x="1117" y="83"/>
                  </a:cubicBezTo>
                  <a:cubicBezTo>
                    <a:pt x="1108" y="83"/>
                    <a:pt x="1095" y="86"/>
                    <a:pt x="1090" y="82"/>
                  </a:cubicBezTo>
                  <a:cubicBezTo>
                    <a:pt x="1086" y="78"/>
                    <a:pt x="1086" y="73"/>
                    <a:pt x="1079" y="70"/>
                  </a:cubicBezTo>
                  <a:cubicBezTo>
                    <a:pt x="1065" y="66"/>
                    <a:pt x="1050" y="63"/>
                    <a:pt x="1033" y="63"/>
                  </a:cubicBezTo>
                  <a:cubicBezTo>
                    <a:pt x="1015" y="63"/>
                    <a:pt x="1012" y="73"/>
                    <a:pt x="1011" y="81"/>
                  </a:cubicBezTo>
                  <a:cubicBezTo>
                    <a:pt x="994" y="81"/>
                    <a:pt x="986" y="81"/>
                    <a:pt x="975" y="81"/>
                  </a:cubicBezTo>
                  <a:cubicBezTo>
                    <a:pt x="969" y="81"/>
                    <a:pt x="968" y="76"/>
                    <a:pt x="960" y="75"/>
                  </a:cubicBezTo>
                  <a:cubicBezTo>
                    <a:pt x="959" y="78"/>
                    <a:pt x="958" y="85"/>
                    <a:pt x="954" y="85"/>
                  </a:cubicBezTo>
                  <a:cubicBezTo>
                    <a:pt x="945" y="85"/>
                    <a:pt x="941" y="73"/>
                    <a:pt x="941" y="67"/>
                  </a:cubicBezTo>
                  <a:cubicBezTo>
                    <a:pt x="941" y="66"/>
                    <a:pt x="959" y="55"/>
                    <a:pt x="913" y="51"/>
                  </a:cubicBezTo>
                  <a:cubicBezTo>
                    <a:pt x="907" y="51"/>
                    <a:pt x="903" y="53"/>
                    <a:pt x="903" y="61"/>
                  </a:cubicBezTo>
                  <a:cubicBezTo>
                    <a:pt x="879" y="61"/>
                    <a:pt x="879" y="61"/>
                    <a:pt x="879" y="61"/>
                  </a:cubicBezTo>
                  <a:cubicBezTo>
                    <a:pt x="871" y="57"/>
                    <a:pt x="832" y="54"/>
                    <a:pt x="827" y="45"/>
                  </a:cubicBezTo>
                  <a:cubicBezTo>
                    <a:pt x="797" y="70"/>
                    <a:pt x="804" y="54"/>
                    <a:pt x="804" y="54"/>
                  </a:cubicBezTo>
                  <a:cubicBezTo>
                    <a:pt x="811" y="45"/>
                    <a:pt x="879" y="25"/>
                    <a:pt x="823" y="13"/>
                  </a:cubicBezTo>
                  <a:cubicBezTo>
                    <a:pt x="799" y="13"/>
                    <a:pt x="799" y="13"/>
                    <a:pt x="799" y="13"/>
                  </a:cubicBezTo>
                  <a:cubicBezTo>
                    <a:pt x="797" y="5"/>
                    <a:pt x="792" y="0"/>
                    <a:pt x="782" y="0"/>
                  </a:cubicBezTo>
                  <a:cubicBezTo>
                    <a:pt x="770" y="0"/>
                    <a:pt x="766" y="9"/>
                    <a:pt x="760" y="14"/>
                  </a:cubicBezTo>
                  <a:cubicBezTo>
                    <a:pt x="755" y="17"/>
                    <a:pt x="726" y="29"/>
                    <a:pt x="728" y="18"/>
                  </a:cubicBezTo>
                  <a:cubicBezTo>
                    <a:pt x="721" y="21"/>
                    <a:pt x="689" y="23"/>
                    <a:pt x="672" y="38"/>
                  </a:cubicBezTo>
                  <a:cubicBezTo>
                    <a:pt x="669" y="41"/>
                    <a:pt x="668" y="50"/>
                    <a:pt x="662" y="50"/>
                  </a:cubicBezTo>
                  <a:cubicBezTo>
                    <a:pt x="655" y="50"/>
                    <a:pt x="627" y="47"/>
                    <a:pt x="627" y="60"/>
                  </a:cubicBezTo>
                  <a:cubicBezTo>
                    <a:pt x="627" y="63"/>
                    <a:pt x="629" y="66"/>
                    <a:pt x="630" y="69"/>
                  </a:cubicBezTo>
                  <a:cubicBezTo>
                    <a:pt x="625" y="73"/>
                    <a:pt x="623" y="69"/>
                    <a:pt x="608" y="69"/>
                  </a:cubicBezTo>
                  <a:cubicBezTo>
                    <a:pt x="594" y="87"/>
                    <a:pt x="595" y="67"/>
                    <a:pt x="592" y="63"/>
                  </a:cubicBezTo>
                  <a:cubicBezTo>
                    <a:pt x="591" y="70"/>
                    <a:pt x="586" y="73"/>
                    <a:pt x="580" y="76"/>
                  </a:cubicBezTo>
                  <a:cubicBezTo>
                    <a:pt x="582" y="83"/>
                    <a:pt x="592" y="89"/>
                    <a:pt x="585" y="97"/>
                  </a:cubicBezTo>
                  <a:cubicBezTo>
                    <a:pt x="580" y="102"/>
                    <a:pt x="594" y="119"/>
                    <a:pt x="587" y="119"/>
                  </a:cubicBezTo>
                  <a:cubicBezTo>
                    <a:pt x="577" y="119"/>
                    <a:pt x="575" y="84"/>
                    <a:pt x="575" y="77"/>
                  </a:cubicBezTo>
                  <a:cubicBezTo>
                    <a:pt x="575" y="70"/>
                    <a:pt x="587" y="66"/>
                    <a:pt x="568" y="63"/>
                  </a:cubicBezTo>
                  <a:cubicBezTo>
                    <a:pt x="558" y="61"/>
                    <a:pt x="540" y="77"/>
                    <a:pt x="540" y="85"/>
                  </a:cubicBezTo>
                  <a:cubicBezTo>
                    <a:pt x="540" y="96"/>
                    <a:pt x="544" y="102"/>
                    <a:pt x="550" y="108"/>
                  </a:cubicBezTo>
                  <a:cubicBezTo>
                    <a:pt x="562" y="128"/>
                    <a:pt x="532" y="106"/>
                    <a:pt x="521" y="103"/>
                  </a:cubicBezTo>
                  <a:cubicBezTo>
                    <a:pt x="490" y="95"/>
                    <a:pt x="500" y="105"/>
                    <a:pt x="500" y="107"/>
                  </a:cubicBezTo>
                  <a:cubicBezTo>
                    <a:pt x="499" y="124"/>
                    <a:pt x="492" y="110"/>
                    <a:pt x="487" y="110"/>
                  </a:cubicBezTo>
                  <a:cubicBezTo>
                    <a:pt x="480" y="110"/>
                    <a:pt x="466" y="120"/>
                    <a:pt x="456" y="115"/>
                  </a:cubicBezTo>
                  <a:cubicBezTo>
                    <a:pt x="451" y="101"/>
                    <a:pt x="417" y="132"/>
                    <a:pt x="408" y="132"/>
                  </a:cubicBezTo>
                  <a:cubicBezTo>
                    <a:pt x="405" y="132"/>
                    <a:pt x="401" y="130"/>
                    <a:pt x="402" y="127"/>
                  </a:cubicBezTo>
                  <a:cubicBezTo>
                    <a:pt x="406" y="118"/>
                    <a:pt x="401" y="98"/>
                    <a:pt x="391" y="128"/>
                  </a:cubicBezTo>
                  <a:cubicBezTo>
                    <a:pt x="391" y="130"/>
                    <a:pt x="395" y="131"/>
                    <a:pt x="395" y="135"/>
                  </a:cubicBezTo>
                  <a:cubicBezTo>
                    <a:pt x="395" y="143"/>
                    <a:pt x="383" y="138"/>
                    <a:pt x="376" y="140"/>
                  </a:cubicBezTo>
                  <a:cubicBezTo>
                    <a:pt x="370" y="142"/>
                    <a:pt x="375" y="163"/>
                    <a:pt x="347" y="152"/>
                  </a:cubicBezTo>
                  <a:cubicBezTo>
                    <a:pt x="347" y="161"/>
                    <a:pt x="347" y="161"/>
                    <a:pt x="347" y="161"/>
                  </a:cubicBezTo>
                  <a:cubicBezTo>
                    <a:pt x="335" y="160"/>
                    <a:pt x="336" y="146"/>
                    <a:pt x="331" y="140"/>
                  </a:cubicBezTo>
                  <a:cubicBezTo>
                    <a:pt x="341" y="140"/>
                    <a:pt x="346" y="139"/>
                    <a:pt x="356" y="142"/>
                  </a:cubicBezTo>
                  <a:cubicBezTo>
                    <a:pt x="368" y="145"/>
                    <a:pt x="394" y="129"/>
                    <a:pt x="355" y="117"/>
                  </a:cubicBezTo>
                  <a:cubicBezTo>
                    <a:pt x="344" y="113"/>
                    <a:pt x="319" y="101"/>
                    <a:pt x="312" y="101"/>
                  </a:cubicBezTo>
                  <a:cubicBezTo>
                    <a:pt x="311" y="101"/>
                    <a:pt x="311" y="100"/>
                    <a:pt x="306" y="101"/>
                  </a:cubicBezTo>
                  <a:cubicBezTo>
                    <a:pt x="305" y="101"/>
                    <a:pt x="300" y="100"/>
                    <a:pt x="298" y="100"/>
                  </a:cubicBezTo>
                  <a:cubicBezTo>
                    <a:pt x="298" y="99"/>
                    <a:pt x="297" y="98"/>
                    <a:pt x="294" y="97"/>
                  </a:cubicBezTo>
                  <a:cubicBezTo>
                    <a:pt x="300" y="95"/>
                    <a:pt x="301" y="97"/>
                    <a:pt x="303" y="91"/>
                  </a:cubicBezTo>
                  <a:cubicBezTo>
                    <a:pt x="302" y="90"/>
                    <a:pt x="297" y="87"/>
                    <a:pt x="295" y="87"/>
                  </a:cubicBezTo>
                  <a:cubicBezTo>
                    <a:pt x="294" y="87"/>
                    <a:pt x="293" y="89"/>
                    <a:pt x="292" y="91"/>
                  </a:cubicBezTo>
                  <a:cubicBezTo>
                    <a:pt x="290" y="91"/>
                    <a:pt x="290" y="89"/>
                    <a:pt x="290" y="86"/>
                  </a:cubicBezTo>
                  <a:cubicBezTo>
                    <a:pt x="286" y="88"/>
                    <a:pt x="284" y="89"/>
                    <a:pt x="281" y="92"/>
                  </a:cubicBezTo>
                  <a:cubicBezTo>
                    <a:pt x="281" y="91"/>
                    <a:pt x="281" y="90"/>
                    <a:pt x="280" y="88"/>
                  </a:cubicBezTo>
                  <a:cubicBezTo>
                    <a:pt x="276" y="90"/>
                    <a:pt x="275" y="95"/>
                    <a:pt x="270" y="95"/>
                  </a:cubicBezTo>
                  <a:cubicBezTo>
                    <a:pt x="271" y="92"/>
                    <a:pt x="275" y="91"/>
                    <a:pt x="275" y="87"/>
                  </a:cubicBezTo>
                  <a:cubicBezTo>
                    <a:pt x="275" y="85"/>
                    <a:pt x="266" y="90"/>
                    <a:pt x="263" y="90"/>
                  </a:cubicBezTo>
                  <a:cubicBezTo>
                    <a:pt x="261" y="90"/>
                    <a:pt x="260" y="88"/>
                    <a:pt x="258" y="87"/>
                  </a:cubicBezTo>
                  <a:cubicBezTo>
                    <a:pt x="258" y="88"/>
                    <a:pt x="254" y="89"/>
                    <a:pt x="254" y="90"/>
                  </a:cubicBezTo>
                  <a:cubicBezTo>
                    <a:pt x="254" y="92"/>
                    <a:pt x="256" y="92"/>
                    <a:pt x="257" y="93"/>
                  </a:cubicBezTo>
                  <a:cubicBezTo>
                    <a:pt x="253" y="95"/>
                    <a:pt x="247" y="94"/>
                    <a:pt x="247" y="99"/>
                  </a:cubicBezTo>
                  <a:cubicBezTo>
                    <a:pt x="247" y="95"/>
                    <a:pt x="247" y="95"/>
                    <a:pt x="247" y="95"/>
                  </a:cubicBezTo>
                  <a:cubicBezTo>
                    <a:pt x="243" y="96"/>
                    <a:pt x="239" y="101"/>
                    <a:pt x="239" y="102"/>
                  </a:cubicBezTo>
                  <a:cubicBezTo>
                    <a:pt x="239" y="99"/>
                    <a:pt x="239" y="99"/>
                    <a:pt x="239" y="99"/>
                  </a:cubicBezTo>
                  <a:cubicBezTo>
                    <a:pt x="235" y="100"/>
                    <a:pt x="231" y="99"/>
                    <a:pt x="229" y="102"/>
                  </a:cubicBezTo>
                  <a:cubicBezTo>
                    <a:pt x="230" y="102"/>
                    <a:pt x="229" y="102"/>
                    <a:pt x="230" y="103"/>
                  </a:cubicBezTo>
                  <a:cubicBezTo>
                    <a:pt x="228" y="104"/>
                    <a:pt x="227" y="104"/>
                    <a:pt x="225" y="104"/>
                  </a:cubicBezTo>
                  <a:cubicBezTo>
                    <a:pt x="223" y="104"/>
                    <a:pt x="221" y="106"/>
                    <a:pt x="220" y="107"/>
                  </a:cubicBezTo>
                  <a:cubicBezTo>
                    <a:pt x="222" y="107"/>
                    <a:pt x="222" y="107"/>
                    <a:pt x="224" y="108"/>
                  </a:cubicBezTo>
                  <a:cubicBezTo>
                    <a:pt x="223" y="108"/>
                    <a:pt x="221" y="114"/>
                    <a:pt x="220" y="114"/>
                  </a:cubicBezTo>
                  <a:cubicBezTo>
                    <a:pt x="217" y="114"/>
                    <a:pt x="216" y="111"/>
                    <a:pt x="212" y="111"/>
                  </a:cubicBezTo>
                  <a:cubicBezTo>
                    <a:pt x="213" y="110"/>
                    <a:pt x="213" y="109"/>
                    <a:pt x="211" y="107"/>
                  </a:cubicBezTo>
                  <a:cubicBezTo>
                    <a:pt x="211" y="108"/>
                    <a:pt x="210" y="109"/>
                    <a:pt x="209" y="110"/>
                  </a:cubicBezTo>
                  <a:cubicBezTo>
                    <a:pt x="209" y="110"/>
                    <a:pt x="208" y="109"/>
                    <a:pt x="208" y="109"/>
                  </a:cubicBezTo>
                  <a:cubicBezTo>
                    <a:pt x="206" y="109"/>
                    <a:pt x="205" y="111"/>
                    <a:pt x="204" y="113"/>
                  </a:cubicBezTo>
                  <a:cubicBezTo>
                    <a:pt x="204" y="113"/>
                    <a:pt x="206" y="114"/>
                    <a:pt x="208" y="114"/>
                  </a:cubicBezTo>
                  <a:cubicBezTo>
                    <a:pt x="207" y="114"/>
                    <a:pt x="204" y="115"/>
                    <a:pt x="203" y="117"/>
                  </a:cubicBezTo>
                  <a:cubicBezTo>
                    <a:pt x="208" y="117"/>
                    <a:pt x="211" y="114"/>
                    <a:pt x="216" y="113"/>
                  </a:cubicBezTo>
                  <a:cubicBezTo>
                    <a:pt x="215" y="118"/>
                    <a:pt x="209" y="125"/>
                    <a:pt x="204" y="127"/>
                  </a:cubicBezTo>
                  <a:cubicBezTo>
                    <a:pt x="199" y="129"/>
                    <a:pt x="196" y="132"/>
                    <a:pt x="193" y="137"/>
                  </a:cubicBezTo>
                  <a:cubicBezTo>
                    <a:pt x="193" y="137"/>
                    <a:pt x="191" y="142"/>
                    <a:pt x="191" y="142"/>
                  </a:cubicBezTo>
                  <a:cubicBezTo>
                    <a:pt x="189" y="142"/>
                    <a:pt x="190" y="149"/>
                    <a:pt x="187" y="151"/>
                  </a:cubicBezTo>
                  <a:cubicBezTo>
                    <a:pt x="180" y="156"/>
                    <a:pt x="176" y="164"/>
                    <a:pt x="166" y="167"/>
                  </a:cubicBezTo>
                  <a:cubicBezTo>
                    <a:pt x="169" y="167"/>
                    <a:pt x="169" y="168"/>
                    <a:pt x="172" y="168"/>
                  </a:cubicBezTo>
                  <a:cubicBezTo>
                    <a:pt x="164" y="168"/>
                    <a:pt x="163" y="173"/>
                    <a:pt x="159" y="174"/>
                  </a:cubicBezTo>
                  <a:cubicBezTo>
                    <a:pt x="154" y="175"/>
                    <a:pt x="151" y="178"/>
                    <a:pt x="149" y="182"/>
                  </a:cubicBezTo>
                  <a:cubicBezTo>
                    <a:pt x="147" y="184"/>
                    <a:pt x="144" y="184"/>
                    <a:pt x="144" y="187"/>
                  </a:cubicBezTo>
                  <a:cubicBezTo>
                    <a:pt x="144" y="194"/>
                    <a:pt x="144" y="199"/>
                    <a:pt x="147" y="203"/>
                  </a:cubicBezTo>
                  <a:cubicBezTo>
                    <a:pt x="146" y="205"/>
                    <a:pt x="144" y="208"/>
                    <a:pt x="144" y="209"/>
                  </a:cubicBezTo>
                  <a:cubicBezTo>
                    <a:pt x="147" y="208"/>
                    <a:pt x="147" y="208"/>
                    <a:pt x="151" y="208"/>
                  </a:cubicBezTo>
                  <a:cubicBezTo>
                    <a:pt x="151" y="211"/>
                    <a:pt x="151" y="211"/>
                    <a:pt x="151" y="211"/>
                  </a:cubicBezTo>
                  <a:cubicBezTo>
                    <a:pt x="147" y="212"/>
                    <a:pt x="146" y="213"/>
                    <a:pt x="146" y="215"/>
                  </a:cubicBezTo>
                  <a:cubicBezTo>
                    <a:pt x="146" y="216"/>
                    <a:pt x="155" y="221"/>
                    <a:pt x="156" y="221"/>
                  </a:cubicBezTo>
                  <a:cubicBezTo>
                    <a:pt x="166" y="221"/>
                    <a:pt x="173" y="213"/>
                    <a:pt x="178" y="206"/>
                  </a:cubicBezTo>
                  <a:cubicBezTo>
                    <a:pt x="179" y="208"/>
                    <a:pt x="180" y="210"/>
                    <a:pt x="182" y="211"/>
                  </a:cubicBezTo>
                  <a:cubicBezTo>
                    <a:pt x="182" y="212"/>
                    <a:pt x="181" y="213"/>
                    <a:pt x="181" y="214"/>
                  </a:cubicBezTo>
                  <a:cubicBezTo>
                    <a:pt x="181" y="219"/>
                    <a:pt x="184" y="219"/>
                    <a:pt x="186" y="223"/>
                  </a:cubicBezTo>
                  <a:cubicBezTo>
                    <a:pt x="187" y="228"/>
                    <a:pt x="187" y="231"/>
                    <a:pt x="191" y="235"/>
                  </a:cubicBezTo>
                  <a:cubicBezTo>
                    <a:pt x="191" y="236"/>
                    <a:pt x="190" y="236"/>
                    <a:pt x="190" y="237"/>
                  </a:cubicBezTo>
                  <a:cubicBezTo>
                    <a:pt x="190" y="238"/>
                    <a:pt x="193" y="248"/>
                    <a:pt x="195" y="248"/>
                  </a:cubicBezTo>
                  <a:cubicBezTo>
                    <a:pt x="201" y="248"/>
                    <a:pt x="202" y="241"/>
                    <a:pt x="206" y="241"/>
                  </a:cubicBezTo>
                  <a:cubicBezTo>
                    <a:pt x="208" y="241"/>
                    <a:pt x="209" y="241"/>
                    <a:pt x="212" y="241"/>
                  </a:cubicBezTo>
                  <a:cubicBezTo>
                    <a:pt x="213" y="237"/>
                    <a:pt x="218" y="236"/>
                    <a:pt x="219" y="230"/>
                  </a:cubicBezTo>
                  <a:cubicBezTo>
                    <a:pt x="217" y="230"/>
                    <a:pt x="215" y="229"/>
                    <a:pt x="215" y="226"/>
                  </a:cubicBezTo>
                  <a:cubicBezTo>
                    <a:pt x="215" y="221"/>
                    <a:pt x="217" y="215"/>
                    <a:pt x="222" y="215"/>
                  </a:cubicBezTo>
                  <a:cubicBezTo>
                    <a:pt x="224" y="215"/>
                    <a:pt x="231" y="209"/>
                    <a:pt x="231" y="205"/>
                  </a:cubicBezTo>
                  <a:cubicBezTo>
                    <a:pt x="231" y="201"/>
                    <a:pt x="225" y="197"/>
                    <a:pt x="221" y="196"/>
                  </a:cubicBezTo>
                  <a:cubicBezTo>
                    <a:pt x="221" y="195"/>
                    <a:pt x="219" y="193"/>
                    <a:pt x="219" y="192"/>
                  </a:cubicBezTo>
                  <a:cubicBezTo>
                    <a:pt x="219" y="188"/>
                    <a:pt x="219" y="188"/>
                    <a:pt x="219" y="188"/>
                  </a:cubicBezTo>
                  <a:cubicBezTo>
                    <a:pt x="223" y="186"/>
                    <a:pt x="220" y="182"/>
                    <a:pt x="222" y="179"/>
                  </a:cubicBezTo>
                  <a:cubicBezTo>
                    <a:pt x="224" y="175"/>
                    <a:pt x="228" y="174"/>
                    <a:pt x="232" y="171"/>
                  </a:cubicBezTo>
                  <a:cubicBezTo>
                    <a:pt x="237" y="169"/>
                    <a:pt x="247" y="164"/>
                    <a:pt x="247" y="159"/>
                  </a:cubicBezTo>
                  <a:cubicBezTo>
                    <a:pt x="248" y="158"/>
                    <a:pt x="247" y="156"/>
                    <a:pt x="247" y="154"/>
                  </a:cubicBezTo>
                  <a:cubicBezTo>
                    <a:pt x="247" y="147"/>
                    <a:pt x="253" y="145"/>
                    <a:pt x="261" y="145"/>
                  </a:cubicBezTo>
                  <a:cubicBezTo>
                    <a:pt x="266" y="145"/>
                    <a:pt x="274" y="146"/>
                    <a:pt x="274" y="151"/>
                  </a:cubicBezTo>
                  <a:cubicBezTo>
                    <a:pt x="274" y="155"/>
                    <a:pt x="268" y="156"/>
                    <a:pt x="265" y="158"/>
                  </a:cubicBezTo>
                  <a:cubicBezTo>
                    <a:pt x="259" y="162"/>
                    <a:pt x="254" y="174"/>
                    <a:pt x="245" y="174"/>
                  </a:cubicBezTo>
                  <a:cubicBezTo>
                    <a:pt x="245" y="176"/>
                    <a:pt x="245" y="177"/>
                    <a:pt x="245" y="179"/>
                  </a:cubicBezTo>
                  <a:cubicBezTo>
                    <a:pt x="245" y="181"/>
                    <a:pt x="247" y="186"/>
                    <a:pt x="249" y="187"/>
                  </a:cubicBezTo>
                  <a:cubicBezTo>
                    <a:pt x="249" y="188"/>
                    <a:pt x="246" y="190"/>
                    <a:pt x="246" y="192"/>
                  </a:cubicBezTo>
                  <a:cubicBezTo>
                    <a:pt x="246" y="197"/>
                    <a:pt x="251" y="200"/>
                    <a:pt x="256" y="200"/>
                  </a:cubicBezTo>
                  <a:cubicBezTo>
                    <a:pt x="256" y="203"/>
                    <a:pt x="258" y="203"/>
                    <a:pt x="261" y="203"/>
                  </a:cubicBezTo>
                  <a:cubicBezTo>
                    <a:pt x="265" y="203"/>
                    <a:pt x="270" y="201"/>
                    <a:pt x="274" y="200"/>
                  </a:cubicBezTo>
                  <a:cubicBezTo>
                    <a:pt x="279" y="200"/>
                    <a:pt x="289" y="200"/>
                    <a:pt x="291" y="195"/>
                  </a:cubicBezTo>
                  <a:cubicBezTo>
                    <a:pt x="293" y="198"/>
                    <a:pt x="295" y="199"/>
                    <a:pt x="297" y="203"/>
                  </a:cubicBezTo>
                  <a:cubicBezTo>
                    <a:pt x="294" y="205"/>
                    <a:pt x="288" y="208"/>
                    <a:pt x="285" y="208"/>
                  </a:cubicBezTo>
                  <a:cubicBezTo>
                    <a:pt x="281" y="208"/>
                    <a:pt x="278" y="207"/>
                    <a:pt x="273" y="207"/>
                  </a:cubicBezTo>
                  <a:cubicBezTo>
                    <a:pt x="268" y="207"/>
                    <a:pt x="257" y="211"/>
                    <a:pt x="260" y="214"/>
                  </a:cubicBezTo>
                  <a:cubicBezTo>
                    <a:pt x="272" y="225"/>
                    <a:pt x="266" y="229"/>
                    <a:pt x="263" y="229"/>
                  </a:cubicBezTo>
                  <a:cubicBezTo>
                    <a:pt x="259" y="229"/>
                    <a:pt x="258" y="224"/>
                    <a:pt x="254" y="224"/>
                  </a:cubicBezTo>
                  <a:cubicBezTo>
                    <a:pt x="250" y="224"/>
                    <a:pt x="245" y="234"/>
                    <a:pt x="245" y="239"/>
                  </a:cubicBezTo>
                  <a:cubicBezTo>
                    <a:pt x="245" y="248"/>
                    <a:pt x="238" y="247"/>
                    <a:pt x="237" y="255"/>
                  </a:cubicBezTo>
                  <a:cubicBezTo>
                    <a:pt x="235" y="255"/>
                    <a:pt x="232" y="255"/>
                    <a:pt x="229" y="255"/>
                  </a:cubicBezTo>
                  <a:cubicBezTo>
                    <a:pt x="229" y="255"/>
                    <a:pt x="229" y="254"/>
                    <a:pt x="230" y="253"/>
                  </a:cubicBezTo>
                  <a:cubicBezTo>
                    <a:pt x="228" y="252"/>
                    <a:pt x="225" y="252"/>
                    <a:pt x="222" y="252"/>
                  </a:cubicBezTo>
                  <a:cubicBezTo>
                    <a:pt x="220" y="252"/>
                    <a:pt x="216" y="255"/>
                    <a:pt x="214" y="256"/>
                  </a:cubicBezTo>
                  <a:cubicBezTo>
                    <a:pt x="210" y="258"/>
                    <a:pt x="208" y="257"/>
                    <a:pt x="204" y="259"/>
                  </a:cubicBezTo>
                  <a:cubicBezTo>
                    <a:pt x="203" y="260"/>
                    <a:pt x="202" y="261"/>
                    <a:pt x="200" y="261"/>
                  </a:cubicBezTo>
                  <a:cubicBezTo>
                    <a:pt x="200" y="261"/>
                    <a:pt x="196" y="258"/>
                    <a:pt x="196" y="258"/>
                  </a:cubicBezTo>
                  <a:cubicBezTo>
                    <a:pt x="196" y="257"/>
                    <a:pt x="197" y="257"/>
                    <a:pt x="197" y="255"/>
                  </a:cubicBezTo>
                  <a:cubicBezTo>
                    <a:pt x="192" y="255"/>
                    <a:pt x="188" y="260"/>
                    <a:pt x="182" y="260"/>
                  </a:cubicBezTo>
                  <a:cubicBezTo>
                    <a:pt x="181" y="260"/>
                    <a:pt x="181" y="258"/>
                    <a:pt x="180" y="257"/>
                  </a:cubicBezTo>
                  <a:cubicBezTo>
                    <a:pt x="178" y="257"/>
                    <a:pt x="177" y="256"/>
                    <a:pt x="175" y="256"/>
                  </a:cubicBezTo>
                  <a:cubicBezTo>
                    <a:pt x="175" y="256"/>
                    <a:pt x="175" y="255"/>
                    <a:pt x="175" y="254"/>
                  </a:cubicBezTo>
                  <a:cubicBezTo>
                    <a:pt x="173" y="254"/>
                    <a:pt x="172" y="252"/>
                    <a:pt x="172" y="250"/>
                  </a:cubicBezTo>
                  <a:cubicBezTo>
                    <a:pt x="172" y="246"/>
                    <a:pt x="174" y="244"/>
                    <a:pt x="177" y="241"/>
                  </a:cubicBezTo>
                  <a:cubicBezTo>
                    <a:pt x="177" y="241"/>
                    <a:pt x="179" y="240"/>
                    <a:pt x="179" y="239"/>
                  </a:cubicBezTo>
                  <a:cubicBezTo>
                    <a:pt x="179" y="238"/>
                    <a:pt x="179" y="238"/>
                    <a:pt x="179" y="237"/>
                  </a:cubicBezTo>
                  <a:cubicBezTo>
                    <a:pt x="179" y="237"/>
                    <a:pt x="174" y="237"/>
                    <a:pt x="174" y="235"/>
                  </a:cubicBezTo>
                  <a:cubicBezTo>
                    <a:pt x="174" y="233"/>
                    <a:pt x="175" y="231"/>
                    <a:pt x="175" y="229"/>
                  </a:cubicBezTo>
                  <a:cubicBezTo>
                    <a:pt x="175" y="226"/>
                    <a:pt x="175" y="226"/>
                    <a:pt x="175" y="226"/>
                  </a:cubicBezTo>
                  <a:cubicBezTo>
                    <a:pt x="171" y="230"/>
                    <a:pt x="161" y="231"/>
                    <a:pt x="161" y="241"/>
                  </a:cubicBezTo>
                  <a:cubicBezTo>
                    <a:pt x="161" y="246"/>
                    <a:pt x="166" y="248"/>
                    <a:pt x="166" y="254"/>
                  </a:cubicBezTo>
                  <a:cubicBezTo>
                    <a:pt x="166" y="254"/>
                    <a:pt x="168" y="258"/>
                    <a:pt x="168" y="260"/>
                  </a:cubicBezTo>
                  <a:cubicBezTo>
                    <a:pt x="168" y="261"/>
                    <a:pt x="165" y="263"/>
                    <a:pt x="163" y="263"/>
                  </a:cubicBezTo>
                  <a:cubicBezTo>
                    <a:pt x="161" y="263"/>
                    <a:pt x="159" y="262"/>
                    <a:pt x="158" y="264"/>
                  </a:cubicBezTo>
                  <a:cubicBezTo>
                    <a:pt x="157" y="264"/>
                    <a:pt x="157" y="266"/>
                    <a:pt x="156" y="265"/>
                  </a:cubicBezTo>
                  <a:cubicBezTo>
                    <a:pt x="154" y="266"/>
                    <a:pt x="156" y="265"/>
                    <a:pt x="153" y="265"/>
                  </a:cubicBezTo>
                  <a:cubicBezTo>
                    <a:pt x="148" y="265"/>
                    <a:pt x="144" y="269"/>
                    <a:pt x="141" y="272"/>
                  </a:cubicBezTo>
                  <a:cubicBezTo>
                    <a:pt x="141" y="272"/>
                    <a:pt x="139" y="274"/>
                    <a:pt x="139" y="275"/>
                  </a:cubicBezTo>
                  <a:cubicBezTo>
                    <a:pt x="139" y="277"/>
                    <a:pt x="140" y="280"/>
                    <a:pt x="138" y="282"/>
                  </a:cubicBezTo>
                  <a:cubicBezTo>
                    <a:pt x="137" y="283"/>
                    <a:pt x="128" y="286"/>
                    <a:pt x="127" y="287"/>
                  </a:cubicBezTo>
                  <a:cubicBezTo>
                    <a:pt x="125" y="287"/>
                    <a:pt x="125" y="287"/>
                    <a:pt x="123" y="287"/>
                  </a:cubicBezTo>
                  <a:cubicBezTo>
                    <a:pt x="122" y="293"/>
                    <a:pt x="120" y="298"/>
                    <a:pt x="113" y="298"/>
                  </a:cubicBezTo>
                  <a:cubicBezTo>
                    <a:pt x="113" y="299"/>
                    <a:pt x="111" y="300"/>
                    <a:pt x="110" y="300"/>
                  </a:cubicBezTo>
                  <a:cubicBezTo>
                    <a:pt x="107" y="300"/>
                    <a:pt x="105" y="301"/>
                    <a:pt x="103" y="297"/>
                  </a:cubicBezTo>
                  <a:cubicBezTo>
                    <a:pt x="99" y="297"/>
                    <a:pt x="99" y="297"/>
                    <a:pt x="99" y="297"/>
                  </a:cubicBezTo>
                  <a:cubicBezTo>
                    <a:pt x="99" y="300"/>
                    <a:pt x="99" y="300"/>
                    <a:pt x="99" y="300"/>
                  </a:cubicBezTo>
                  <a:cubicBezTo>
                    <a:pt x="99" y="301"/>
                    <a:pt x="99" y="304"/>
                    <a:pt x="103" y="304"/>
                  </a:cubicBezTo>
                  <a:cubicBezTo>
                    <a:pt x="103" y="306"/>
                    <a:pt x="103" y="306"/>
                    <a:pt x="103" y="306"/>
                  </a:cubicBezTo>
                  <a:cubicBezTo>
                    <a:pt x="99" y="306"/>
                    <a:pt x="99" y="307"/>
                    <a:pt x="97" y="307"/>
                  </a:cubicBezTo>
                  <a:cubicBezTo>
                    <a:pt x="95" y="307"/>
                    <a:pt x="91" y="306"/>
                    <a:pt x="91" y="305"/>
                  </a:cubicBezTo>
                  <a:cubicBezTo>
                    <a:pt x="88" y="306"/>
                    <a:pt x="82" y="307"/>
                    <a:pt x="82" y="309"/>
                  </a:cubicBezTo>
                  <a:cubicBezTo>
                    <a:pt x="82" y="309"/>
                    <a:pt x="82" y="310"/>
                    <a:pt x="82" y="310"/>
                  </a:cubicBezTo>
                  <a:cubicBezTo>
                    <a:pt x="82" y="313"/>
                    <a:pt x="92" y="315"/>
                    <a:pt x="96" y="316"/>
                  </a:cubicBezTo>
                  <a:cubicBezTo>
                    <a:pt x="97" y="316"/>
                    <a:pt x="97" y="318"/>
                    <a:pt x="98" y="318"/>
                  </a:cubicBezTo>
                  <a:cubicBezTo>
                    <a:pt x="98" y="321"/>
                    <a:pt x="100" y="326"/>
                    <a:pt x="104" y="326"/>
                  </a:cubicBezTo>
                  <a:cubicBezTo>
                    <a:pt x="104" y="327"/>
                    <a:pt x="106" y="327"/>
                    <a:pt x="106" y="329"/>
                  </a:cubicBezTo>
                  <a:cubicBezTo>
                    <a:pt x="106" y="330"/>
                    <a:pt x="105" y="331"/>
                    <a:pt x="105" y="332"/>
                  </a:cubicBezTo>
                  <a:cubicBezTo>
                    <a:pt x="105" y="332"/>
                    <a:pt x="105" y="332"/>
                    <a:pt x="105" y="332"/>
                  </a:cubicBezTo>
                  <a:cubicBezTo>
                    <a:pt x="105" y="333"/>
                    <a:pt x="105" y="337"/>
                    <a:pt x="105" y="338"/>
                  </a:cubicBezTo>
                  <a:cubicBezTo>
                    <a:pt x="105" y="343"/>
                    <a:pt x="102" y="344"/>
                    <a:pt x="102" y="348"/>
                  </a:cubicBezTo>
                  <a:cubicBezTo>
                    <a:pt x="102" y="348"/>
                    <a:pt x="98" y="350"/>
                    <a:pt x="97" y="350"/>
                  </a:cubicBezTo>
                  <a:cubicBezTo>
                    <a:pt x="94" y="350"/>
                    <a:pt x="93" y="349"/>
                    <a:pt x="90" y="349"/>
                  </a:cubicBezTo>
                  <a:cubicBezTo>
                    <a:pt x="79" y="349"/>
                    <a:pt x="79" y="349"/>
                    <a:pt x="79" y="349"/>
                  </a:cubicBezTo>
                  <a:cubicBezTo>
                    <a:pt x="78" y="349"/>
                    <a:pt x="76" y="349"/>
                    <a:pt x="76" y="349"/>
                  </a:cubicBezTo>
                  <a:cubicBezTo>
                    <a:pt x="65" y="349"/>
                    <a:pt x="65" y="349"/>
                    <a:pt x="65" y="349"/>
                  </a:cubicBezTo>
                  <a:cubicBezTo>
                    <a:pt x="64" y="349"/>
                    <a:pt x="63" y="347"/>
                    <a:pt x="62" y="347"/>
                  </a:cubicBezTo>
                  <a:cubicBezTo>
                    <a:pt x="61" y="347"/>
                    <a:pt x="53" y="352"/>
                    <a:pt x="53" y="353"/>
                  </a:cubicBezTo>
                  <a:cubicBezTo>
                    <a:pt x="53" y="355"/>
                    <a:pt x="55" y="358"/>
                    <a:pt x="55" y="361"/>
                  </a:cubicBezTo>
                  <a:cubicBezTo>
                    <a:pt x="55" y="367"/>
                    <a:pt x="53" y="373"/>
                    <a:pt x="53" y="379"/>
                  </a:cubicBezTo>
                  <a:cubicBezTo>
                    <a:pt x="53" y="380"/>
                    <a:pt x="51" y="381"/>
                    <a:pt x="51" y="384"/>
                  </a:cubicBezTo>
                  <a:cubicBezTo>
                    <a:pt x="51" y="386"/>
                    <a:pt x="51" y="387"/>
                    <a:pt x="55" y="387"/>
                  </a:cubicBezTo>
                  <a:cubicBezTo>
                    <a:pt x="55" y="390"/>
                    <a:pt x="55" y="391"/>
                    <a:pt x="55" y="396"/>
                  </a:cubicBezTo>
                  <a:cubicBezTo>
                    <a:pt x="55" y="397"/>
                    <a:pt x="55" y="398"/>
                    <a:pt x="57" y="398"/>
                  </a:cubicBezTo>
                  <a:cubicBezTo>
                    <a:pt x="60" y="398"/>
                    <a:pt x="62" y="396"/>
                    <a:pt x="66" y="396"/>
                  </a:cubicBezTo>
                  <a:cubicBezTo>
                    <a:pt x="71" y="396"/>
                    <a:pt x="72" y="405"/>
                    <a:pt x="75" y="405"/>
                  </a:cubicBezTo>
                  <a:cubicBezTo>
                    <a:pt x="80" y="405"/>
                    <a:pt x="83" y="400"/>
                    <a:pt x="88" y="400"/>
                  </a:cubicBezTo>
                  <a:cubicBezTo>
                    <a:pt x="89" y="400"/>
                    <a:pt x="95" y="399"/>
                    <a:pt x="95" y="400"/>
                  </a:cubicBezTo>
                  <a:cubicBezTo>
                    <a:pt x="95" y="399"/>
                    <a:pt x="95" y="399"/>
                    <a:pt x="95" y="399"/>
                  </a:cubicBezTo>
                  <a:cubicBezTo>
                    <a:pt x="99" y="401"/>
                    <a:pt x="100" y="395"/>
                    <a:pt x="103" y="394"/>
                  </a:cubicBezTo>
                  <a:cubicBezTo>
                    <a:pt x="108" y="392"/>
                    <a:pt x="109" y="389"/>
                    <a:pt x="112" y="384"/>
                  </a:cubicBezTo>
                  <a:cubicBezTo>
                    <a:pt x="111" y="384"/>
                    <a:pt x="110" y="383"/>
                    <a:pt x="110" y="381"/>
                  </a:cubicBezTo>
                  <a:cubicBezTo>
                    <a:pt x="110" y="376"/>
                    <a:pt x="116" y="367"/>
                    <a:pt x="120" y="366"/>
                  </a:cubicBezTo>
                  <a:cubicBezTo>
                    <a:pt x="125" y="365"/>
                    <a:pt x="130" y="363"/>
                    <a:pt x="132" y="359"/>
                  </a:cubicBezTo>
                  <a:cubicBezTo>
                    <a:pt x="130" y="354"/>
                    <a:pt x="130" y="354"/>
                    <a:pt x="130" y="354"/>
                  </a:cubicBezTo>
                  <a:cubicBezTo>
                    <a:pt x="130" y="350"/>
                    <a:pt x="134" y="348"/>
                    <a:pt x="137" y="348"/>
                  </a:cubicBezTo>
                  <a:cubicBezTo>
                    <a:pt x="142" y="348"/>
                    <a:pt x="145" y="351"/>
                    <a:pt x="150" y="351"/>
                  </a:cubicBezTo>
                  <a:cubicBezTo>
                    <a:pt x="155" y="351"/>
                    <a:pt x="158" y="347"/>
                    <a:pt x="162" y="345"/>
                  </a:cubicBezTo>
                  <a:cubicBezTo>
                    <a:pt x="164" y="344"/>
                    <a:pt x="164" y="341"/>
                    <a:pt x="169" y="341"/>
                  </a:cubicBezTo>
                  <a:cubicBezTo>
                    <a:pt x="177" y="341"/>
                    <a:pt x="179" y="350"/>
                    <a:pt x="183" y="355"/>
                  </a:cubicBezTo>
                  <a:cubicBezTo>
                    <a:pt x="183" y="357"/>
                    <a:pt x="186" y="358"/>
                    <a:pt x="188" y="359"/>
                  </a:cubicBezTo>
                  <a:cubicBezTo>
                    <a:pt x="192" y="363"/>
                    <a:pt x="193" y="365"/>
                    <a:pt x="200" y="367"/>
                  </a:cubicBezTo>
                  <a:cubicBezTo>
                    <a:pt x="200" y="368"/>
                    <a:pt x="204" y="369"/>
                    <a:pt x="205" y="369"/>
                  </a:cubicBezTo>
                  <a:cubicBezTo>
                    <a:pt x="205" y="370"/>
                    <a:pt x="210" y="376"/>
                    <a:pt x="211" y="376"/>
                  </a:cubicBezTo>
                  <a:cubicBezTo>
                    <a:pt x="212" y="378"/>
                    <a:pt x="213" y="379"/>
                    <a:pt x="213" y="382"/>
                  </a:cubicBezTo>
                  <a:cubicBezTo>
                    <a:pt x="213" y="385"/>
                    <a:pt x="212" y="388"/>
                    <a:pt x="210" y="388"/>
                  </a:cubicBezTo>
                  <a:cubicBezTo>
                    <a:pt x="210" y="389"/>
                    <a:pt x="210" y="390"/>
                    <a:pt x="212" y="390"/>
                  </a:cubicBezTo>
                  <a:cubicBezTo>
                    <a:pt x="215" y="390"/>
                    <a:pt x="215" y="385"/>
                    <a:pt x="217" y="383"/>
                  </a:cubicBezTo>
                  <a:cubicBezTo>
                    <a:pt x="217" y="383"/>
                    <a:pt x="220" y="383"/>
                    <a:pt x="220" y="382"/>
                  </a:cubicBezTo>
                  <a:cubicBezTo>
                    <a:pt x="220" y="379"/>
                    <a:pt x="216" y="378"/>
                    <a:pt x="216" y="375"/>
                  </a:cubicBezTo>
                  <a:cubicBezTo>
                    <a:pt x="216" y="373"/>
                    <a:pt x="218" y="372"/>
                    <a:pt x="221" y="372"/>
                  </a:cubicBezTo>
                  <a:cubicBezTo>
                    <a:pt x="224" y="372"/>
                    <a:pt x="226" y="375"/>
                    <a:pt x="228" y="375"/>
                  </a:cubicBezTo>
                  <a:cubicBezTo>
                    <a:pt x="229" y="370"/>
                    <a:pt x="223" y="369"/>
                    <a:pt x="219" y="366"/>
                  </a:cubicBezTo>
                  <a:cubicBezTo>
                    <a:pt x="217" y="366"/>
                    <a:pt x="212" y="365"/>
                    <a:pt x="213" y="362"/>
                  </a:cubicBezTo>
                  <a:cubicBezTo>
                    <a:pt x="213" y="361"/>
                    <a:pt x="213" y="361"/>
                    <a:pt x="213" y="360"/>
                  </a:cubicBezTo>
                  <a:cubicBezTo>
                    <a:pt x="210" y="360"/>
                    <a:pt x="208" y="361"/>
                    <a:pt x="204" y="360"/>
                  </a:cubicBezTo>
                  <a:cubicBezTo>
                    <a:pt x="202" y="359"/>
                    <a:pt x="201" y="355"/>
                    <a:pt x="200" y="352"/>
                  </a:cubicBezTo>
                  <a:cubicBezTo>
                    <a:pt x="199" y="350"/>
                    <a:pt x="197" y="346"/>
                    <a:pt x="194" y="345"/>
                  </a:cubicBezTo>
                  <a:cubicBezTo>
                    <a:pt x="191" y="344"/>
                    <a:pt x="189" y="343"/>
                    <a:pt x="189" y="339"/>
                  </a:cubicBezTo>
                  <a:cubicBezTo>
                    <a:pt x="189" y="338"/>
                    <a:pt x="190" y="336"/>
                    <a:pt x="190" y="335"/>
                  </a:cubicBezTo>
                  <a:cubicBezTo>
                    <a:pt x="190" y="335"/>
                    <a:pt x="189" y="334"/>
                    <a:pt x="189" y="334"/>
                  </a:cubicBezTo>
                  <a:cubicBezTo>
                    <a:pt x="189" y="331"/>
                    <a:pt x="194" y="332"/>
                    <a:pt x="196" y="330"/>
                  </a:cubicBezTo>
                  <a:cubicBezTo>
                    <a:pt x="198" y="332"/>
                    <a:pt x="196" y="337"/>
                    <a:pt x="199" y="337"/>
                  </a:cubicBezTo>
                  <a:cubicBezTo>
                    <a:pt x="202" y="337"/>
                    <a:pt x="204" y="337"/>
                    <a:pt x="206" y="337"/>
                  </a:cubicBezTo>
                  <a:cubicBezTo>
                    <a:pt x="206" y="341"/>
                    <a:pt x="212" y="349"/>
                    <a:pt x="217" y="349"/>
                  </a:cubicBezTo>
                  <a:cubicBezTo>
                    <a:pt x="218" y="349"/>
                    <a:pt x="219" y="349"/>
                    <a:pt x="220" y="349"/>
                  </a:cubicBezTo>
                  <a:cubicBezTo>
                    <a:pt x="220" y="353"/>
                    <a:pt x="224" y="352"/>
                    <a:pt x="227" y="354"/>
                  </a:cubicBezTo>
                  <a:cubicBezTo>
                    <a:pt x="230" y="355"/>
                    <a:pt x="235" y="360"/>
                    <a:pt x="235" y="363"/>
                  </a:cubicBezTo>
                  <a:cubicBezTo>
                    <a:pt x="235" y="365"/>
                    <a:pt x="235" y="366"/>
                    <a:pt x="235" y="369"/>
                  </a:cubicBezTo>
                  <a:cubicBezTo>
                    <a:pt x="235" y="374"/>
                    <a:pt x="239" y="376"/>
                    <a:pt x="241" y="379"/>
                  </a:cubicBezTo>
                  <a:cubicBezTo>
                    <a:pt x="243" y="381"/>
                    <a:pt x="245" y="383"/>
                    <a:pt x="246" y="386"/>
                  </a:cubicBezTo>
                  <a:cubicBezTo>
                    <a:pt x="246" y="387"/>
                    <a:pt x="247" y="389"/>
                    <a:pt x="247" y="389"/>
                  </a:cubicBezTo>
                  <a:cubicBezTo>
                    <a:pt x="249" y="389"/>
                    <a:pt x="250" y="389"/>
                    <a:pt x="251" y="389"/>
                  </a:cubicBezTo>
                  <a:cubicBezTo>
                    <a:pt x="251" y="389"/>
                    <a:pt x="248" y="391"/>
                    <a:pt x="248" y="393"/>
                  </a:cubicBezTo>
                  <a:cubicBezTo>
                    <a:pt x="248" y="397"/>
                    <a:pt x="251" y="401"/>
                    <a:pt x="255" y="401"/>
                  </a:cubicBezTo>
                  <a:cubicBezTo>
                    <a:pt x="255" y="401"/>
                    <a:pt x="257" y="401"/>
                    <a:pt x="258" y="401"/>
                  </a:cubicBezTo>
                  <a:cubicBezTo>
                    <a:pt x="256" y="397"/>
                    <a:pt x="257" y="396"/>
                    <a:pt x="257" y="395"/>
                  </a:cubicBezTo>
                  <a:cubicBezTo>
                    <a:pt x="257" y="393"/>
                    <a:pt x="259" y="392"/>
                    <a:pt x="255" y="390"/>
                  </a:cubicBezTo>
                  <a:cubicBezTo>
                    <a:pt x="255" y="388"/>
                    <a:pt x="255" y="388"/>
                    <a:pt x="255" y="388"/>
                  </a:cubicBezTo>
                  <a:cubicBezTo>
                    <a:pt x="259" y="389"/>
                    <a:pt x="260" y="393"/>
                    <a:pt x="263" y="393"/>
                  </a:cubicBezTo>
                  <a:cubicBezTo>
                    <a:pt x="263" y="393"/>
                    <a:pt x="263" y="393"/>
                    <a:pt x="263" y="393"/>
                  </a:cubicBezTo>
                  <a:cubicBezTo>
                    <a:pt x="264" y="389"/>
                    <a:pt x="266" y="392"/>
                    <a:pt x="267" y="391"/>
                  </a:cubicBezTo>
                  <a:cubicBezTo>
                    <a:pt x="267" y="391"/>
                    <a:pt x="266" y="389"/>
                    <a:pt x="266" y="389"/>
                  </a:cubicBezTo>
                  <a:cubicBezTo>
                    <a:pt x="264" y="389"/>
                    <a:pt x="258" y="383"/>
                    <a:pt x="258" y="382"/>
                  </a:cubicBezTo>
                  <a:cubicBezTo>
                    <a:pt x="258" y="381"/>
                    <a:pt x="259" y="381"/>
                    <a:pt x="259" y="379"/>
                  </a:cubicBezTo>
                  <a:cubicBezTo>
                    <a:pt x="255" y="374"/>
                    <a:pt x="255" y="374"/>
                    <a:pt x="255" y="374"/>
                  </a:cubicBezTo>
                  <a:cubicBezTo>
                    <a:pt x="255" y="373"/>
                    <a:pt x="256" y="372"/>
                    <a:pt x="257" y="372"/>
                  </a:cubicBezTo>
                  <a:cubicBezTo>
                    <a:pt x="259" y="372"/>
                    <a:pt x="260" y="375"/>
                    <a:pt x="263" y="375"/>
                  </a:cubicBezTo>
                  <a:cubicBezTo>
                    <a:pt x="264" y="373"/>
                    <a:pt x="264" y="372"/>
                    <a:pt x="263" y="370"/>
                  </a:cubicBezTo>
                  <a:cubicBezTo>
                    <a:pt x="266" y="369"/>
                    <a:pt x="267" y="367"/>
                    <a:pt x="271" y="367"/>
                  </a:cubicBezTo>
                  <a:cubicBezTo>
                    <a:pt x="275" y="367"/>
                    <a:pt x="277" y="372"/>
                    <a:pt x="280" y="372"/>
                  </a:cubicBezTo>
                  <a:cubicBezTo>
                    <a:pt x="283" y="372"/>
                    <a:pt x="284" y="369"/>
                    <a:pt x="287" y="367"/>
                  </a:cubicBezTo>
                  <a:cubicBezTo>
                    <a:pt x="289" y="367"/>
                    <a:pt x="290" y="367"/>
                    <a:pt x="293" y="367"/>
                  </a:cubicBezTo>
                  <a:cubicBezTo>
                    <a:pt x="294" y="367"/>
                    <a:pt x="295" y="367"/>
                    <a:pt x="295" y="366"/>
                  </a:cubicBezTo>
                  <a:cubicBezTo>
                    <a:pt x="294" y="364"/>
                    <a:pt x="288" y="361"/>
                    <a:pt x="288" y="356"/>
                  </a:cubicBezTo>
                  <a:cubicBezTo>
                    <a:pt x="288" y="353"/>
                    <a:pt x="291" y="348"/>
                    <a:pt x="295" y="346"/>
                  </a:cubicBezTo>
                  <a:cubicBezTo>
                    <a:pt x="295" y="340"/>
                    <a:pt x="295" y="340"/>
                    <a:pt x="295" y="340"/>
                  </a:cubicBezTo>
                  <a:cubicBezTo>
                    <a:pt x="295" y="339"/>
                    <a:pt x="295" y="341"/>
                    <a:pt x="296" y="337"/>
                  </a:cubicBezTo>
                  <a:cubicBezTo>
                    <a:pt x="296" y="335"/>
                    <a:pt x="298" y="334"/>
                    <a:pt x="301" y="333"/>
                  </a:cubicBezTo>
                  <a:cubicBezTo>
                    <a:pt x="300" y="332"/>
                    <a:pt x="301" y="331"/>
                    <a:pt x="300" y="330"/>
                  </a:cubicBezTo>
                  <a:cubicBezTo>
                    <a:pt x="305" y="328"/>
                    <a:pt x="306" y="323"/>
                    <a:pt x="311" y="323"/>
                  </a:cubicBezTo>
                  <a:cubicBezTo>
                    <a:pt x="315" y="323"/>
                    <a:pt x="325" y="340"/>
                    <a:pt x="328" y="340"/>
                  </a:cubicBezTo>
                  <a:cubicBezTo>
                    <a:pt x="332" y="340"/>
                    <a:pt x="342" y="335"/>
                    <a:pt x="344" y="333"/>
                  </a:cubicBezTo>
                  <a:cubicBezTo>
                    <a:pt x="344" y="333"/>
                    <a:pt x="338" y="332"/>
                    <a:pt x="338" y="332"/>
                  </a:cubicBezTo>
                  <a:cubicBezTo>
                    <a:pt x="337" y="332"/>
                    <a:pt x="334" y="331"/>
                    <a:pt x="334" y="328"/>
                  </a:cubicBezTo>
                  <a:cubicBezTo>
                    <a:pt x="334" y="326"/>
                    <a:pt x="351" y="320"/>
                    <a:pt x="357" y="318"/>
                  </a:cubicBezTo>
                  <a:cubicBezTo>
                    <a:pt x="357" y="318"/>
                    <a:pt x="354" y="321"/>
                    <a:pt x="353" y="322"/>
                  </a:cubicBezTo>
                  <a:cubicBezTo>
                    <a:pt x="353" y="323"/>
                    <a:pt x="359" y="329"/>
                    <a:pt x="346" y="333"/>
                  </a:cubicBezTo>
                  <a:cubicBezTo>
                    <a:pt x="351" y="346"/>
                    <a:pt x="377" y="344"/>
                    <a:pt x="377" y="361"/>
                  </a:cubicBezTo>
                  <a:cubicBezTo>
                    <a:pt x="374" y="363"/>
                    <a:pt x="371" y="365"/>
                    <a:pt x="367" y="365"/>
                  </a:cubicBezTo>
                  <a:cubicBezTo>
                    <a:pt x="365" y="365"/>
                    <a:pt x="361" y="365"/>
                    <a:pt x="354" y="365"/>
                  </a:cubicBezTo>
                  <a:cubicBezTo>
                    <a:pt x="352" y="365"/>
                    <a:pt x="343" y="364"/>
                    <a:pt x="343" y="361"/>
                  </a:cubicBezTo>
                  <a:cubicBezTo>
                    <a:pt x="338" y="361"/>
                    <a:pt x="338" y="358"/>
                    <a:pt x="332" y="358"/>
                  </a:cubicBezTo>
                  <a:cubicBezTo>
                    <a:pt x="328" y="358"/>
                    <a:pt x="322" y="359"/>
                    <a:pt x="319" y="360"/>
                  </a:cubicBezTo>
                  <a:cubicBezTo>
                    <a:pt x="316" y="362"/>
                    <a:pt x="312" y="365"/>
                    <a:pt x="310" y="365"/>
                  </a:cubicBezTo>
                  <a:cubicBezTo>
                    <a:pt x="310" y="365"/>
                    <a:pt x="305" y="365"/>
                    <a:pt x="302" y="365"/>
                  </a:cubicBezTo>
                  <a:cubicBezTo>
                    <a:pt x="301" y="365"/>
                    <a:pt x="297" y="364"/>
                    <a:pt x="297" y="366"/>
                  </a:cubicBezTo>
                  <a:cubicBezTo>
                    <a:pt x="297" y="368"/>
                    <a:pt x="298" y="367"/>
                    <a:pt x="299" y="369"/>
                  </a:cubicBezTo>
                  <a:cubicBezTo>
                    <a:pt x="295" y="371"/>
                    <a:pt x="278" y="370"/>
                    <a:pt x="278" y="377"/>
                  </a:cubicBezTo>
                  <a:cubicBezTo>
                    <a:pt x="278" y="378"/>
                    <a:pt x="281" y="378"/>
                    <a:pt x="282" y="378"/>
                  </a:cubicBezTo>
                  <a:cubicBezTo>
                    <a:pt x="282" y="379"/>
                    <a:pt x="282" y="379"/>
                    <a:pt x="282" y="381"/>
                  </a:cubicBezTo>
                  <a:cubicBezTo>
                    <a:pt x="282" y="385"/>
                    <a:pt x="280" y="385"/>
                    <a:pt x="278" y="387"/>
                  </a:cubicBezTo>
                  <a:cubicBezTo>
                    <a:pt x="281" y="389"/>
                    <a:pt x="283" y="388"/>
                    <a:pt x="285" y="391"/>
                  </a:cubicBezTo>
                  <a:cubicBezTo>
                    <a:pt x="283" y="394"/>
                    <a:pt x="290" y="398"/>
                    <a:pt x="291" y="399"/>
                  </a:cubicBezTo>
                  <a:cubicBezTo>
                    <a:pt x="291" y="399"/>
                    <a:pt x="290" y="401"/>
                    <a:pt x="289" y="401"/>
                  </a:cubicBezTo>
                  <a:cubicBezTo>
                    <a:pt x="292" y="401"/>
                    <a:pt x="292" y="401"/>
                    <a:pt x="292" y="401"/>
                  </a:cubicBezTo>
                  <a:cubicBezTo>
                    <a:pt x="296" y="397"/>
                    <a:pt x="298" y="404"/>
                    <a:pt x="302" y="404"/>
                  </a:cubicBezTo>
                  <a:cubicBezTo>
                    <a:pt x="307" y="404"/>
                    <a:pt x="306" y="399"/>
                    <a:pt x="310" y="399"/>
                  </a:cubicBezTo>
                  <a:cubicBezTo>
                    <a:pt x="315" y="399"/>
                    <a:pt x="317" y="404"/>
                    <a:pt x="322" y="404"/>
                  </a:cubicBezTo>
                  <a:cubicBezTo>
                    <a:pt x="328" y="404"/>
                    <a:pt x="329" y="401"/>
                    <a:pt x="333" y="399"/>
                  </a:cubicBezTo>
                  <a:cubicBezTo>
                    <a:pt x="334" y="400"/>
                    <a:pt x="336" y="400"/>
                    <a:pt x="338" y="400"/>
                  </a:cubicBezTo>
                  <a:cubicBezTo>
                    <a:pt x="340" y="400"/>
                    <a:pt x="339" y="399"/>
                    <a:pt x="343" y="398"/>
                  </a:cubicBezTo>
                  <a:cubicBezTo>
                    <a:pt x="343" y="401"/>
                    <a:pt x="343" y="401"/>
                    <a:pt x="343" y="401"/>
                  </a:cubicBezTo>
                  <a:cubicBezTo>
                    <a:pt x="343" y="401"/>
                    <a:pt x="341" y="401"/>
                    <a:pt x="341" y="403"/>
                  </a:cubicBezTo>
                  <a:cubicBezTo>
                    <a:pt x="341" y="406"/>
                    <a:pt x="342" y="409"/>
                    <a:pt x="342" y="413"/>
                  </a:cubicBezTo>
                  <a:cubicBezTo>
                    <a:pt x="342" y="418"/>
                    <a:pt x="337" y="419"/>
                    <a:pt x="336" y="423"/>
                  </a:cubicBezTo>
                  <a:cubicBezTo>
                    <a:pt x="334" y="428"/>
                    <a:pt x="334" y="430"/>
                    <a:pt x="332" y="435"/>
                  </a:cubicBezTo>
                  <a:cubicBezTo>
                    <a:pt x="332" y="436"/>
                    <a:pt x="330" y="436"/>
                    <a:pt x="330" y="438"/>
                  </a:cubicBezTo>
                  <a:cubicBezTo>
                    <a:pt x="332" y="442"/>
                    <a:pt x="332" y="442"/>
                    <a:pt x="332" y="442"/>
                  </a:cubicBezTo>
                  <a:cubicBezTo>
                    <a:pt x="331" y="441"/>
                    <a:pt x="331" y="440"/>
                    <a:pt x="331" y="439"/>
                  </a:cubicBezTo>
                  <a:cubicBezTo>
                    <a:pt x="328" y="440"/>
                    <a:pt x="328" y="441"/>
                    <a:pt x="324" y="441"/>
                  </a:cubicBezTo>
                  <a:cubicBezTo>
                    <a:pt x="319" y="441"/>
                    <a:pt x="317" y="438"/>
                    <a:pt x="312" y="438"/>
                  </a:cubicBezTo>
                  <a:cubicBezTo>
                    <a:pt x="305" y="438"/>
                    <a:pt x="303" y="442"/>
                    <a:pt x="296" y="442"/>
                  </a:cubicBezTo>
                  <a:cubicBezTo>
                    <a:pt x="288" y="442"/>
                    <a:pt x="278" y="438"/>
                    <a:pt x="271" y="435"/>
                  </a:cubicBezTo>
                  <a:cubicBezTo>
                    <a:pt x="267" y="434"/>
                    <a:pt x="262" y="436"/>
                    <a:pt x="260" y="434"/>
                  </a:cubicBezTo>
                  <a:cubicBezTo>
                    <a:pt x="259" y="432"/>
                    <a:pt x="256" y="433"/>
                    <a:pt x="256" y="429"/>
                  </a:cubicBezTo>
                  <a:cubicBezTo>
                    <a:pt x="251" y="429"/>
                    <a:pt x="251" y="429"/>
                    <a:pt x="251" y="429"/>
                  </a:cubicBezTo>
                  <a:cubicBezTo>
                    <a:pt x="251" y="428"/>
                    <a:pt x="251" y="428"/>
                    <a:pt x="251" y="428"/>
                  </a:cubicBezTo>
                  <a:cubicBezTo>
                    <a:pt x="244" y="430"/>
                    <a:pt x="239" y="430"/>
                    <a:pt x="239" y="437"/>
                  </a:cubicBezTo>
                  <a:cubicBezTo>
                    <a:pt x="239" y="439"/>
                    <a:pt x="239" y="440"/>
                    <a:pt x="239" y="442"/>
                  </a:cubicBezTo>
                  <a:cubicBezTo>
                    <a:pt x="239" y="443"/>
                    <a:pt x="236" y="444"/>
                    <a:pt x="234" y="444"/>
                  </a:cubicBezTo>
                  <a:cubicBezTo>
                    <a:pt x="217" y="444"/>
                    <a:pt x="212" y="425"/>
                    <a:pt x="197" y="425"/>
                  </a:cubicBezTo>
                  <a:cubicBezTo>
                    <a:pt x="195" y="425"/>
                    <a:pt x="193" y="425"/>
                    <a:pt x="191" y="425"/>
                  </a:cubicBezTo>
                  <a:cubicBezTo>
                    <a:pt x="186" y="425"/>
                    <a:pt x="180" y="421"/>
                    <a:pt x="180" y="415"/>
                  </a:cubicBezTo>
                  <a:cubicBezTo>
                    <a:pt x="180" y="412"/>
                    <a:pt x="183" y="411"/>
                    <a:pt x="183" y="407"/>
                  </a:cubicBezTo>
                  <a:cubicBezTo>
                    <a:pt x="183" y="405"/>
                    <a:pt x="180" y="404"/>
                    <a:pt x="180" y="402"/>
                  </a:cubicBezTo>
                  <a:cubicBezTo>
                    <a:pt x="180" y="399"/>
                    <a:pt x="183" y="400"/>
                    <a:pt x="184" y="397"/>
                  </a:cubicBezTo>
                  <a:cubicBezTo>
                    <a:pt x="182" y="397"/>
                    <a:pt x="182" y="398"/>
                    <a:pt x="180" y="398"/>
                  </a:cubicBezTo>
                  <a:cubicBezTo>
                    <a:pt x="177" y="398"/>
                    <a:pt x="178" y="394"/>
                    <a:pt x="174" y="394"/>
                  </a:cubicBezTo>
                  <a:cubicBezTo>
                    <a:pt x="169" y="394"/>
                    <a:pt x="169" y="397"/>
                    <a:pt x="164" y="397"/>
                  </a:cubicBezTo>
                  <a:cubicBezTo>
                    <a:pt x="162" y="397"/>
                    <a:pt x="161" y="396"/>
                    <a:pt x="158" y="396"/>
                  </a:cubicBezTo>
                  <a:cubicBezTo>
                    <a:pt x="154" y="396"/>
                    <a:pt x="151" y="399"/>
                    <a:pt x="148" y="399"/>
                  </a:cubicBezTo>
                  <a:cubicBezTo>
                    <a:pt x="146" y="399"/>
                    <a:pt x="143" y="397"/>
                    <a:pt x="140" y="397"/>
                  </a:cubicBezTo>
                  <a:cubicBezTo>
                    <a:pt x="130" y="397"/>
                    <a:pt x="113" y="403"/>
                    <a:pt x="104" y="408"/>
                  </a:cubicBezTo>
                  <a:cubicBezTo>
                    <a:pt x="102" y="409"/>
                    <a:pt x="101" y="412"/>
                    <a:pt x="96" y="412"/>
                  </a:cubicBezTo>
                  <a:cubicBezTo>
                    <a:pt x="88" y="412"/>
                    <a:pt x="82" y="411"/>
                    <a:pt x="77" y="406"/>
                  </a:cubicBezTo>
                  <a:cubicBezTo>
                    <a:pt x="74" y="408"/>
                    <a:pt x="74" y="409"/>
                    <a:pt x="72" y="413"/>
                  </a:cubicBezTo>
                  <a:cubicBezTo>
                    <a:pt x="73" y="413"/>
                    <a:pt x="73" y="413"/>
                    <a:pt x="73" y="413"/>
                  </a:cubicBezTo>
                  <a:cubicBezTo>
                    <a:pt x="67" y="421"/>
                    <a:pt x="59" y="427"/>
                    <a:pt x="53" y="434"/>
                  </a:cubicBezTo>
                  <a:cubicBezTo>
                    <a:pt x="49" y="440"/>
                    <a:pt x="52" y="443"/>
                    <a:pt x="50" y="452"/>
                  </a:cubicBezTo>
                  <a:cubicBezTo>
                    <a:pt x="48" y="455"/>
                    <a:pt x="43" y="460"/>
                    <a:pt x="39" y="462"/>
                  </a:cubicBezTo>
                  <a:cubicBezTo>
                    <a:pt x="35" y="464"/>
                    <a:pt x="29" y="463"/>
                    <a:pt x="26" y="468"/>
                  </a:cubicBezTo>
                  <a:cubicBezTo>
                    <a:pt x="21" y="475"/>
                    <a:pt x="14" y="487"/>
                    <a:pt x="11" y="496"/>
                  </a:cubicBezTo>
                  <a:cubicBezTo>
                    <a:pt x="10" y="500"/>
                    <a:pt x="5" y="502"/>
                    <a:pt x="5" y="507"/>
                  </a:cubicBezTo>
                  <a:cubicBezTo>
                    <a:pt x="5" y="516"/>
                    <a:pt x="9" y="522"/>
                    <a:pt x="9" y="532"/>
                  </a:cubicBezTo>
                  <a:cubicBezTo>
                    <a:pt x="9" y="538"/>
                    <a:pt x="5" y="550"/>
                    <a:pt x="0" y="553"/>
                  </a:cubicBezTo>
                  <a:cubicBezTo>
                    <a:pt x="1" y="556"/>
                    <a:pt x="3" y="558"/>
                    <a:pt x="3" y="561"/>
                  </a:cubicBezTo>
                  <a:cubicBezTo>
                    <a:pt x="3" y="563"/>
                    <a:pt x="4" y="565"/>
                    <a:pt x="4" y="569"/>
                  </a:cubicBezTo>
                  <a:cubicBezTo>
                    <a:pt x="3" y="569"/>
                    <a:pt x="3" y="569"/>
                    <a:pt x="3" y="569"/>
                  </a:cubicBezTo>
                  <a:cubicBezTo>
                    <a:pt x="5" y="569"/>
                    <a:pt x="5" y="570"/>
                    <a:pt x="6" y="571"/>
                  </a:cubicBezTo>
                  <a:cubicBezTo>
                    <a:pt x="6" y="572"/>
                    <a:pt x="18" y="583"/>
                    <a:pt x="20" y="584"/>
                  </a:cubicBezTo>
                  <a:cubicBezTo>
                    <a:pt x="26" y="588"/>
                    <a:pt x="27" y="593"/>
                    <a:pt x="31" y="600"/>
                  </a:cubicBezTo>
                  <a:cubicBezTo>
                    <a:pt x="36" y="607"/>
                    <a:pt x="49" y="615"/>
                    <a:pt x="56" y="620"/>
                  </a:cubicBezTo>
                  <a:cubicBezTo>
                    <a:pt x="57" y="620"/>
                    <a:pt x="60" y="621"/>
                    <a:pt x="62" y="621"/>
                  </a:cubicBezTo>
                  <a:cubicBezTo>
                    <a:pt x="71" y="621"/>
                    <a:pt x="75" y="617"/>
                    <a:pt x="84" y="617"/>
                  </a:cubicBezTo>
                  <a:cubicBezTo>
                    <a:pt x="89" y="617"/>
                    <a:pt x="94" y="620"/>
                    <a:pt x="98" y="620"/>
                  </a:cubicBezTo>
                  <a:cubicBezTo>
                    <a:pt x="101" y="620"/>
                    <a:pt x="102" y="617"/>
                    <a:pt x="106" y="616"/>
                  </a:cubicBezTo>
                  <a:cubicBezTo>
                    <a:pt x="114" y="613"/>
                    <a:pt x="123" y="608"/>
                    <a:pt x="134" y="608"/>
                  </a:cubicBezTo>
                  <a:cubicBezTo>
                    <a:pt x="143" y="608"/>
                    <a:pt x="145" y="621"/>
                    <a:pt x="152" y="621"/>
                  </a:cubicBezTo>
                  <a:cubicBezTo>
                    <a:pt x="154" y="621"/>
                    <a:pt x="157" y="621"/>
                    <a:pt x="161" y="621"/>
                  </a:cubicBezTo>
                  <a:cubicBezTo>
                    <a:pt x="169" y="621"/>
                    <a:pt x="173" y="626"/>
                    <a:pt x="175" y="631"/>
                  </a:cubicBezTo>
                  <a:cubicBezTo>
                    <a:pt x="173" y="633"/>
                    <a:pt x="173" y="639"/>
                    <a:pt x="173" y="642"/>
                  </a:cubicBezTo>
                  <a:cubicBezTo>
                    <a:pt x="173" y="643"/>
                    <a:pt x="172" y="644"/>
                    <a:pt x="173" y="646"/>
                  </a:cubicBezTo>
                  <a:cubicBezTo>
                    <a:pt x="171" y="646"/>
                    <a:pt x="168" y="652"/>
                    <a:pt x="168" y="655"/>
                  </a:cubicBezTo>
                  <a:cubicBezTo>
                    <a:pt x="168" y="665"/>
                    <a:pt x="181" y="673"/>
                    <a:pt x="187" y="681"/>
                  </a:cubicBezTo>
                  <a:cubicBezTo>
                    <a:pt x="190" y="685"/>
                    <a:pt x="189" y="690"/>
                    <a:pt x="191" y="694"/>
                  </a:cubicBezTo>
                  <a:cubicBezTo>
                    <a:pt x="193" y="700"/>
                    <a:pt x="195" y="703"/>
                    <a:pt x="196" y="713"/>
                  </a:cubicBezTo>
                  <a:cubicBezTo>
                    <a:pt x="197" y="718"/>
                    <a:pt x="199" y="720"/>
                    <a:pt x="199" y="726"/>
                  </a:cubicBezTo>
                  <a:cubicBezTo>
                    <a:pt x="199" y="738"/>
                    <a:pt x="185" y="742"/>
                    <a:pt x="185" y="758"/>
                  </a:cubicBezTo>
                  <a:cubicBezTo>
                    <a:pt x="185" y="773"/>
                    <a:pt x="192" y="781"/>
                    <a:pt x="198" y="792"/>
                  </a:cubicBezTo>
                  <a:cubicBezTo>
                    <a:pt x="200" y="795"/>
                    <a:pt x="203" y="796"/>
                    <a:pt x="203" y="799"/>
                  </a:cubicBezTo>
                  <a:cubicBezTo>
                    <a:pt x="203" y="801"/>
                    <a:pt x="203" y="802"/>
                    <a:pt x="203" y="805"/>
                  </a:cubicBezTo>
                  <a:cubicBezTo>
                    <a:pt x="203" y="825"/>
                    <a:pt x="213" y="839"/>
                    <a:pt x="221" y="853"/>
                  </a:cubicBezTo>
                  <a:cubicBezTo>
                    <a:pt x="222" y="855"/>
                    <a:pt x="229" y="861"/>
                    <a:pt x="229" y="865"/>
                  </a:cubicBezTo>
                  <a:cubicBezTo>
                    <a:pt x="229" y="868"/>
                    <a:pt x="228" y="869"/>
                    <a:pt x="226" y="871"/>
                  </a:cubicBezTo>
                  <a:cubicBezTo>
                    <a:pt x="228" y="873"/>
                    <a:pt x="230" y="878"/>
                    <a:pt x="230" y="883"/>
                  </a:cubicBezTo>
                  <a:cubicBezTo>
                    <a:pt x="230" y="882"/>
                    <a:pt x="231" y="882"/>
                    <a:pt x="232" y="881"/>
                  </a:cubicBezTo>
                  <a:cubicBezTo>
                    <a:pt x="233" y="884"/>
                    <a:pt x="235" y="886"/>
                    <a:pt x="239" y="886"/>
                  </a:cubicBezTo>
                  <a:cubicBezTo>
                    <a:pt x="248" y="886"/>
                    <a:pt x="254" y="879"/>
                    <a:pt x="263" y="879"/>
                  </a:cubicBezTo>
                  <a:cubicBezTo>
                    <a:pt x="266" y="879"/>
                    <a:pt x="267" y="881"/>
                    <a:pt x="269" y="881"/>
                  </a:cubicBezTo>
                  <a:cubicBezTo>
                    <a:pt x="271" y="881"/>
                    <a:pt x="273" y="880"/>
                    <a:pt x="276" y="880"/>
                  </a:cubicBezTo>
                  <a:cubicBezTo>
                    <a:pt x="277" y="876"/>
                    <a:pt x="283" y="878"/>
                    <a:pt x="286" y="876"/>
                  </a:cubicBezTo>
                  <a:cubicBezTo>
                    <a:pt x="296" y="871"/>
                    <a:pt x="298" y="865"/>
                    <a:pt x="304" y="858"/>
                  </a:cubicBezTo>
                  <a:cubicBezTo>
                    <a:pt x="307" y="853"/>
                    <a:pt x="308" y="848"/>
                    <a:pt x="313" y="843"/>
                  </a:cubicBezTo>
                  <a:cubicBezTo>
                    <a:pt x="316" y="840"/>
                    <a:pt x="322" y="835"/>
                    <a:pt x="322" y="829"/>
                  </a:cubicBezTo>
                  <a:cubicBezTo>
                    <a:pt x="322" y="827"/>
                    <a:pt x="321" y="825"/>
                    <a:pt x="319" y="824"/>
                  </a:cubicBezTo>
                  <a:cubicBezTo>
                    <a:pt x="321" y="818"/>
                    <a:pt x="324" y="816"/>
                    <a:pt x="330" y="813"/>
                  </a:cubicBezTo>
                  <a:cubicBezTo>
                    <a:pt x="332" y="813"/>
                    <a:pt x="335" y="814"/>
                    <a:pt x="337" y="812"/>
                  </a:cubicBezTo>
                  <a:cubicBezTo>
                    <a:pt x="338" y="810"/>
                    <a:pt x="339" y="802"/>
                    <a:pt x="339" y="799"/>
                  </a:cubicBezTo>
                  <a:cubicBezTo>
                    <a:pt x="339" y="792"/>
                    <a:pt x="332" y="788"/>
                    <a:pt x="332" y="783"/>
                  </a:cubicBezTo>
                  <a:cubicBezTo>
                    <a:pt x="332" y="781"/>
                    <a:pt x="336" y="777"/>
                    <a:pt x="339" y="777"/>
                  </a:cubicBezTo>
                  <a:cubicBezTo>
                    <a:pt x="341" y="762"/>
                    <a:pt x="371" y="764"/>
                    <a:pt x="371" y="746"/>
                  </a:cubicBezTo>
                  <a:cubicBezTo>
                    <a:pt x="371" y="744"/>
                    <a:pt x="371" y="743"/>
                    <a:pt x="370" y="742"/>
                  </a:cubicBezTo>
                  <a:cubicBezTo>
                    <a:pt x="370" y="735"/>
                    <a:pt x="371" y="731"/>
                    <a:pt x="371" y="727"/>
                  </a:cubicBezTo>
                  <a:cubicBezTo>
                    <a:pt x="371" y="722"/>
                    <a:pt x="371" y="722"/>
                    <a:pt x="371" y="722"/>
                  </a:cubicBezTo>
                  <a:cubicBezTo>
                    <a:pt x="371" y="721"/>
                    <a:pt x="372" y="720"/>
                    <a:pt x="372" y="718"/>
                  </a:cubicBezTo>
                  <a:cubicBezTo>
                    <a:pt x="372" y="714"/>
                    <a:pt x="364" y="710"/>
                    <a:pt x="364" y="702"/>
                  </a:cubicBezTo>
                  <a:cubicBezTo>
                    <a:pt x="364" y="695"/>
                    <a:pt x="362" y="692"/>
                    <a:pt x="362" y="685"/>
                  </a:cubicBezTo>
                  <a:cubicBezTo>
                    <a:pt x="362" y="679"/>
                    <a:pt x="368" y="677"/>
                    <a:pt x="369" y="672"/>
                  </a:cubicBezTo>
                  <a:cubicBezTo>
                    <a:pt x="375" y="652"/>
                    <a:pt x="391" y="648"/>
                    <a:pt x="406" y="636"/>
                  </a:cubicBezTo>
                  <a:cubicBezTo>
                    <a:pt x="414" y="630"/>
                    <a:pt x="417" y="621"/>
                    <a:pt x="424" y="612"/>
                  </a:cubicBezTo>
                  <a:cubicBezTo>
                    <a:pt x="430" y="605"/>
                    <a:pt x="440" y="588"/>
                    <a:pt x="440" y="575"/>
                  </a:cubicBezTo>
                  <a:cubicBezTo>
                    <a:pt x="440" y="574"/>
                    <a:pt x="439" y="573"/>
                    <a:pt x="438" y="571"/>
                  </a:cubicBezTo>
                  <a:cubicBezTo>
                    <a:pt x="430" y="574"/>
                    <a:pt x="422" y="577"/>
                    <a:pt x="413" y="578"/>
                  </a:cubicBezTo>
                  <a:cubicBezTo>
                    <a:pt x="410" y="579"/>
                    <a:pt x="408" y="577"/>
                    <a:pt x="404" y="578"/>
                  </a:cubicBezTo>
                  <a:cubicBezTo>
                    <a:pt x="401" y="579"/>
                    <a:pt x="401" y="582"/>
                    <a:pt x="397" y="582"/>
                  </a:cubicBezTo>
                  <a:cubicBezTo>
                    <a:pt x="394" y="582"/>
                    <a:pt x="391" y="575"/>
                    <a:pt x="388" y="573"/>
                  </a:cubicBezTo>
                  <a:cubicBezTo>
                    <a:pt x="390" y="570"/>
                    <a:pt x="388" y="569"/>
                    <a:pt x="388" y="565"/>
                  </a:cubicBezTo>
                  <a:cubicBezTo>
                    <a:pt x="380" y="565"/>
                    <a:pt x="378" y="556"/>
                    <a:pt x="375" y="553"/>
                  </a:cubicBezTo>
                  <a:cubicBezTo>
                    <a:pt x="371" y="550"/>
                    <a:pt x="368" y="550"/>
                    <a:pt x="365" y="547"/>
                  </a:cubicBezTo>
                  <a:cubicBezTo>
                    <a:pt x="361" y="542"/>
                    <a:pt x="362" y="537"/>
                    <a:pt x="358" y="531"/>
                  </a:cubicBezTo>
                  <a:cubicBezTo>
                    <a:pt x="355" y="527"/>
                    <a:pt x="351" y="527"/>
                    <a:pt x="347" y="520"/>
                  </a:cubicBezTo>
                  <a:cubicBezTo>
                    <a:pt x="347" y="508"/>
                    <a:pt x="347" y="508"/>
                    <a:pt x="347" y="508"/>
                  </a:cubicBezTo>
                  <a:cubicBezTo>
                    <a:pt x="347" y="506"/>
                    <a:pt x="338" y="496"/>
                    <a:pt x="339" y="491"/>
                  </a:cubicBezTo>
                  <a:cubicBezTo>
                    <a:pt x="319" y="453"/>
                    <a:pt x="319" y="453"/>
                    <a:pt x="319" y="453"/>
                  </a:cubicBezTo>
                  <a:cubicBezTo>
                    <a:pt x="319" y="449"/>
                    <a:pt x="319" y="449"/>
                    <a:pt x="319" y="449"/>
                  </a:cubicBezTo>
                  <a:cubicBezTo>
                    <a:pt x="323" y="453"/>
                    <a:pt x="326" y="463"/>
                    <a:pt x="331" y="464"/>
                  </a:cubicBezTo>
                  <a:cubicBezTo>
                    <a:pt x="332" y="462"/>
                    <a:pt x="334" y="456"/>
                    <a:pt x="335" y="453"/>
                  </a:cubicBezTo>
                  <a:cubicBezTo>
                    <a:pt x="335" y="455"/>
                    <a:pt x="334" y="458"/>
                    <a:pt x="334" y="460"/>
                  </a:cubicBezTo>
                  <a:cubicBezTo>
                    <a:pt x="334" y="460"/>
                    <a:pt x="337" y="464"/>
                    <a:pt x="337" y="465"/>
                  </a:cubicBezTo>
                  <a:cubicBezTo>
                    <a:pt x="340" y="469"/>
                    <a:pt x="342" y="472"/>
                    <a:pt x="345" y="476"/>
                  </a:cubicBezTo>
                  <a:cubicBezTo>
                    <a:pt x="346" y="478"/>
                    <a:pt x="347" y="480"/>
                    <a:pt x="348" y="482"/>
                  </a:cubicBezTo>
                  <a:cubicBezTo>
                    <a:pt x="349" y="483"/>
                    <a:pt x="348" y="487"/>
                    <a:pt x="349" y="488"/>
                  </a:cubicBezTo>
                  <a:cubicBezTo>
                    <a:pt x="350" y="489"/>
                    <a:pt x="353" y="488"/>
                    <a:pt x="354" y="489"/>
                  </a:cubicBezTo>
                  <a:cubicBezTo>
                    <a:pt x="355" y="490"/>
                    <a:pt x="356" y="491"/>
                    <a:pt x="357" y="492"/>
                  </a:cubicBezTo>
                  <a:cubicBezTo>
                    <a:pt x="358" y="496"/>
                    <a:pt x="361" y="498"/>
                    <a:pt x="361" y="503"/>
                  </a:cubicBezTo>
                  <a:cubicBezTo>
                    <a:pt x="361" y="511"/>
                    <a:pt x="363" y="516"/>
                    <a:pt x="371" y="518"/>
                  </a:cubicBezTo>
                  <a:cubicBezTo>
                    <a:pt x="371" y="523"/>
                    <a:pt x="377" y="531"/>
                    <a:pt x="380" y="534"/>
                  </a:cubicBezTo>
                  <a:cubicBezTo>
                    <a:pt x="382" y="536"/>
                    <a:pt x="386" y="538"/>
                    <a:pt x="385" y="543"/>
                  </a:cubicBezTo>
                  <a:cubicBezTo>
                    <a:pt x="384" y="545"/>
                    <a:pt x="383" y="550"/>
                    <a:pt x="385" y="550"/>
                  </a:cubicBezTo>
                  <a:cubicBezTo>
                    <a:pt x="385" y="554"/>
                    <a:pt x="387" y="558"/>
                    <a:pt x="389" y="562"/>
                  </a:cubicBezTo>
                  <a:cubicBezTo>
                    <a:pt x="390" y="564"/>
                    <a:pt x="389" y="564"/>
                    <a:pt x="389" y="564"/>
                  </a:cubicBezTo>
                  <a:cubicBezTo>
                    <a:pt x="390" y="564"/>
                    <a:pt x="396" y="567"/>
                    <a:pt x="396" y="567"/>
                  </a:cubicBezTo>
                  <a:cubicBezTo>
                    <a:pt x="398" y="566"/>
                    <a:pt x="398" y="566"/>
                    <a:pt x="398" y="566"/>
                  </a:cubicBezTo>
                  <a:cubicBezTo>
                    <a:pt x="403" y="566"/>
                    <a:pt x="403" y="565"/>
                    <a:pt x="407" y="561"/>
                  </a:cubicBezTo>
                  <a:cubicBezTo>
                    <a:pt x="414" y="561"/>
                    <a:pt x="414" y="561"/>
                    <a:pt x="414" y="561"/>
                  </a:cubicBezTo>
                  <a:cubicBezTo>
                    <a:pt x="417" y="561"/>
                    <a:pt x="426" y="554"/>
                    <a:pt x="429" y="553"/>
                  </a:cubicBezTo>
                  <a:cubicBezTo>
                    <a:pt x="434" y="552"/>
                    <a:pt x="441" y="550"/>
                    <a:pt x="446" y="548"/>
                  </a:cubicBezTo>
                  <a:cubicBezTo>
                    <a:pt x="446" y="547"/>
                    <a:pt x="446" y="546"/>
                    <a:pt x="446" y="546"/>
                  </a:cubicBezTo>
                  <a:cubicBezTo>
                    <a:pt x="446" y="541"/>
                    <a:pt x="459" y="538"/>
                    <a:pt x="465" y="537"/>
                  </a:cubicBezTo>
                  <a:cubicBezTo>
                    <a:pt x="465" y="534"/>
                    <a:pt x="470" y="531"/>
                    <a:pt x="472" y="531"/>
                  </a:cubicBezTo>
                  <a:cubicBezTo>
                    <a:pt x="475" y="531"/>
                    <a:pt x="475" y="524"/>
                    <a:pt x="478" y="524"/>
                  </a:cubicBezTo>
                  <a:cubicBezTo>
                    <a:pt x="481" y="524"/>
                    <a:pt x="481" y="520"/>
                    <a:pt x="482" y="518"/>
                  </a:cubicBezTo>
                  <a:cubicBezTo>
                    <a:pt x="483" y="515"/>
                    <a:pt x="485" y="514"/>
                    <a:pt x="488" y="514"/>
                  </a:cubicBezTo>
                  <a:cubicBezTo>
                    <a:pt x="488" y="508"/>
                    <a:pt x="495" y="507"/>
                    <a:pt x="495" y="501"/>
                  </a:cubicBezTo>
                  <a:cubicBezTo>
                    <a:pt x="495" y="499"/>
                    <a:pt x="491" y="500"/>
                    <a:pt x="491" y="498"/>
                  </a:cubicBezTo>
                  <a:cubicBezTo>
                    <a:pt x="491" y="498"/>
                    <a:pt x="491" y="498"/>
                    <a:pt x="491" y="498"/>
                  </a:cubicBezTo>
                  <a:cubicBezTo>
                    <a:pt x="491" y="497"/>
                    <a:pt x="488" y="493"/>
                    <a:pt x="486" y="493"/>
                  </a:cubicBezTo>
                  <a:cubicBezTo>
                    <a:pt x="479" y="491"/>
                    <a:pt x="475" y="489"/>
                    <a:pt x="471" y="483"/>
                  </a:cubicBezTo>
                  <a:cubicBezTo>
                    <a:pt x="471" y="474"/>
                    <a:pt x="471" y="474"/>
                    <a:pt x="471" y="474"/>
                  </a:cubicBezTo>
                  <a:cubicBezTo>
                    <a:pt x="463" y="481"/>
                    <a:pt x="462" y="490"/>
                    <a:pt x="447" y="490"/>
                  </a:cubicBezTo>
                  <a:cubicBezTo>
                    <a:pt x="444" y="490"/>
                    <a:pt x="438" y="488"/>
                    <a:pt x="438" y="485"/>
                  </a:cubicBezTo>
                  <a:cubicBezTo>
                    <a:pt x="438" y="482"/>
                    <a:pt x="440" y="481"/>
                    <a:pt x="440" y="478"/>
                  </a:cubicBezTo>
                  <a:cubicBezTo>
                    <a:pt x="440" y="477"/>
                    <a:pt x="440" y="476"/>
                    <a:pt x="440" y="475"/>
                  </a:cubicBezTo>
                  <a:cubicBezTo>
                    <a:pt x="438" y="476"/>
                    <a:pt x="438" y="479"/>
                    <a:pt x="435" y="479"/>
                  </a:cubicBezTo>
                  <a:cubicBezTo>
                    <a:pt x="435" y="477"/>
                    <a:pt x="434" y="477"/>
                    <a:pt x="434" y="474"/>
                  </a:cubicBezTo>
                  <a:cubicBezTo>
                    <a:pt x="429" y="473"/>
                    <a:pt x="422" y="463"/>
                    <a:pt x="421" y="458"/>
                  </a:cubicBezTo>
                  <a:cubicBezTo>
                    <a:pt x="420" y="456"/>
                    <a:pt x="420" y="455"/>
                    <a:pt x="420" y="453"/>
                  </a:cubicBezTo>
                  <a:cubicBezTo>
                    <a:pt x="420" y="450"/>
                    <a:pt x="422" y="445"/>
                    <a:pt x="425" y="445"/>
                  </a:cubicBezTo>
                  <a:cubicBezTo>
                    <a:pt x="431" y="445"/>
                    <a:pt x="436" y="452"/>
                    <a:pt x="439" y="457"/>
                  </a:cubicBezTo>
                  <a:cubicBezTo>
                    <a:pt x="439" y="458"/>
                    <a:pt x="439" y="460"/>
                    <a:pt x="440" y="462"/>
                  </a:cubicBezTo>
                  <a:cubicBezTo>
                    <a:pt x="442" y="464"/>
                    <a:pt x="446" y="463"/>
                    <a:pt x="449" y="466"/>
                  </a:cubicBezTo>
                  <a:cubicBezTo>
                    <a:pt x="451" y="468"/>
                    <a:pt x="453" y="469"/>
                    <a:pt x="456" y="473"/>
                  </a:cubicBezTo>
                  <a:cubicBezTo>
                    <a:pt x="468" y="473"/>
                    <a:pt x="468" y="473"/>
                    <a:pt x="468" y="473"/>
                  </a:cubicBezTo>
                  <a:cubicBezTo>
                    <a:pt x="469" y="469"/>
                    <a:pt x="470" y="469"/>
                    <a:pt x="473" y="469"/>
                  </a:cubicBezTo>
                  <a:cubicBezTo>
                    <a:pt x="477" y="469"/>
                    <a:pt x="477" y="475"/>
                    <a:pt x="480" y="478"/>
                  </a:cubicBezTo>
                  <a:cubicBezTo>
                    <a:pt x="480" y="478"/>
                    <a:pt x="486" y="479"/>
                    <a:pt x="487" y="479"/>
                  </a:cubicBezTo>
                  <a:cubicBezTo>
                    <a:pt x="494" y="479"/>
                    <a:pt x="504" y="481"/>
                    <a:pt x="508" y="481"/>
                  </a:cubicBezTo>
                  <a:cubicBezTo>
                    <a:pt x="508" y="481"/>
                    <a:pt x="509" y="481"/>
                    <a:pt x="509" y="481"/>
                  </a:cubicBezTo>
                  <a:cubicBezTo>
                    <a:pt x="517" y="481"/>
                    <a:pt x="517" y="481"/>
                    <a:pt x="517" y="481"/>
                  </a:cubicBezTo>
                  <a:cubicBezTo>
                    <a:pt x="517" y="481"/>
                    <a:pt x="518" y="480"/>
                    <a:pt x="519" y="480"/>
                  </a:cubicBezTo>
                  <a:cubicBezTo>
                    <a:pt x="525" y="482"/>
                    <a:pt x="525" y="482"/>
                    <a:pt x="525" y="482"/>
                  </a:cubicBezTo>
                  <a:cubicBezTo>
                    <a:pt x="527" y="482"/>
                    <a:pt x="528" y="480"/>
                    <a:pt x="531" y="480"/>
                  </a:cubicBezTo>
                  <a:cubicBezTo>
                    <a:pt x="533" y="480"/>
                    <a:pt x="535" y="479"/>
                    <a:pt x="537" y="480"/>
                  </a:cubicBezTo>
                  <a:cubicBezTo>
                    <a:pt x="540" y="481"/>
                    <a:pt x="541" y="486"/>
                    <a:pt x="543" y="489"/>
                  </a:cubicBezTo>
                  <a:cubicBezTo>
                    <a:pt x="546" y="493"/>
                    <a:pt x="552" y="497"/>
                    <a:pt x="557" y="497"/>
                  </a:cubicBezTo>
                  <a:cubicBezTo>
                    <a:pt x="558" y="497"/>
                    <a:pt x="560" y="497"/>
                    <a:pt x="562" y="498"/>
                  </a:cubicBezTo>
                  <a:cubicBezTo>
                    <a:pt x="561" y="498"/>
                    <a:pt x="561" y="501"/>
                    <a:pt x="559" y="501"/>
                  </a:cubicBezTo>
                  <a:cubicBezTo>
                    <a:pt x="557" y="502"/>
                    <a:pt x="555" y="501"/>
                    <a:pt x="553" y="502"/>
                  </a:cubicBezTo>
                  <a:cubicBezTo>
                    <a:pt x="557" y="505"/>
                    <a:pt x="559" y="512"/>
                    <a:pt x="566" y="512"/>
                  </a:cubicBezTo>
                  <a:cubicBezTo>
                    <a:pt x="572" y="512"/>
                    <a:pt x="572" y="505"/>
                    <a:pt x="575" y="501"/>
                  </a:cubicBezTo>
                  <a:cubicBezTo>
                    <a:pt x="577" y="501"/>
                    <a:pt x="577" y="501"/>
                    <a:pt x="577" y="501"/>
                  </a:cubicBezTo>
                  <a:cubicBezTo>
                    <a:pt x="577" y="501"/>
                    <a:pt x="576" y="504"/>
                    <a:pt x="576" y="504"/>
                  </a:cubicBezTo>
                  <a:cubicBezTo>
                    <a:pt x="576" y="507"/>
                    <a:pt x="578" y="510"/>
                    <a:pt x="578" y="514"/>
                  </a:cubicBezTo>
                  <a:cubicBezTo>
                    <a:pt x="578" y="517"/>
                    <a:pt x="577" y="517"/>
                    <a:pt x="577" y="520"/>
                  </a:cubicBezTo>
                  <a:cubicBezTo>
                    <a:pt x="577" y="520"/>
                    <a:pt x="577" y="520"/>
                    <a:pt x="577" y="520"/>
                  </a:cubicBezTo>
                  <a:cubicBezTo>
                    <a:pt x="577" y="521"/>
                    <a:pt x="577" y="523"/>
                    <a:pt x="577" y="524"/>
                  </a:cubicBezTo>
                  <a:cubicBezTo>
                    <a:pt x="577" y="528"/>
                    <a:pt x="580" y="532"/>
                    <a:pt x="581" y="537"/>
                  </a:cubicBezTo>
                  <a:cubicBezTo>
                    <a:pt x="583" y="542"/>
                    <a:pt x="587" y="549"/>
                    <a:pt x="588" y="553"/>
                  </a:cubicBezTo>
                  <a:cubicBezTo>
                    <a:pt x="589" y="556"/>
                    <a:pt x="589" y="557"/>
                    <a:pt x="591" y="560"/>
                  </a:cubicBezTo>
                  <a:cubicBezTo>
                    <a:pt x="592" y="563"/>
                    <a:pt x="591" y="566"/>
                    <a:pt x="593" y="569"/>
                  </a:cubicBezTo>
                  <a:cubicBezTo>
                    <a:pt x="594" y="571"/>
                    <a:pt x="597" y="573"/>
                    <a:pt x="598" y="576"/>
                  </a:cubicBezTo>
                  <a:cubicBezTo>
                    <a:pt x="600" y="581"/>
                    <a:pt x="602" y="586"/>
                    <a:pt x="604" y="591"/>
                  </a:cubicBezTo>
                  <a:cubicBezTo>
                    <a:pt x="604" y="592"/>
                    <a:pt x="605" y="593"/>
                    <a:pt x="606" y="593"/>
                  </a:cubicBezTo>
                  <a:cubicBezTo>
                    <a:pt x="606" y="595"/>
                    <a:pt x="608" y="596"/>
                    <a:pt x="609" y="596"/>
                  </a:cubicBezTo>
                  <a:cubicBezTo>
                    <a:pt x="611" y="596"/>
                    <a:pt x="611" y="593"/>
                    <a:pt x="612" y="591"/>
                  </a:cubicBezTo>
                  <a:cubicBezTo>
                    <a:pt x="614" y="589"/>
                    <a:pt x="614" y="590"/>
                    <a:pt x="617" y="588"/>
                  </a:cubicBezTo>
                  <a:cubicBezTo>
                    <a:pt x="619" y="588"/>
                    <a:pt x="618" y="582"/>
                    <a:pt x="621" y="581"/>
                  </a:cubicBezTo>
                  <a:cubicBezTo>
                    <a:pt x="622" y="581"/>
                    <a:pt x="623" y="581"/>
                    <a:pt x="623" y="580"/>
                  </a:cubicBezTo>
                  <a:cubicBezTo>
                    <a:pt x="624" y="580"/>
                    <a:pt x="624" y="580"/>
                    <a:pt x="624" y="580"/>
                  </a:cubicBezTo>
                  <a:cubicBezTo>
                    <a:pt x="623" y="574"/>
                    <a:pt x="623" y="574"/>
                    <a:pt x="623" y="574"/>
                  </a:cubicBezTo>
                  <a:cubicBezTo>
                    <a:pt x="623" y="569"/>
                    <a:pt x="626" y="566"/>
                    <a:pt x="626" y="560"/>
                  </a:cubicBezTo>
                  <a:cubicBezTo>
                    <a:pt x="626" y="557"/>
                    <a:pt x="624" y="554"/>
                    <a:pt x="624" y="550"/>
                  </a:cubicBezTo>
                  <a:cubicBezTo>
                    <a:pt x="624" y="545"/>
                    <a:pt x="629" y="545"/>
                    <a:pt x="633" y="543"/>
                  </a:cubicBezTo>
                  <a:cubicBezTo>
                    <a:pt x="635" y="543"/>
                    <a:pt x="637" y="540"/>
                    <a:pt x="639" y="538"/>
                  </a:cubicBezTo>
                  <a:cubicBezTo>
                    <a:pt x="643" y="534"/>
                    <a:pt x="648" y="530"/>
                    <a:pt x="652" y="525"/>
                  </a:cubicBezTo>
                  <a:cubicBezTo>
                    <a:pt x="656" y="521"/>
                    <a:pt x="662" y="520"/>
                    <a:pt x="666" y="516"/>
                  </a:cubicBezTo>
                  <a:cubicBezTo>
                    <a:pt x="668" y="514"/>
                    <a:pt x="668" y="512"/>
                    <a:pt x="669" y="508"/>
                  </a:cubicBezTo>
                  <a:cubicBezTo>
                    <a:pt x="670" y="506"/>
                    <a:pt x="674" y="506"/>
                    <a:pt x="676" y="503"/>
                  </a:cubicBezTo>
                  <a:cubicBezTo>
                    <a:pt x="678" y="504"/>
                    <a:pt x="678" y="505"/>
                    <a:pt x="682" y="505"/>
                  </a:cubicBezTo>
                  <a:cubicBezTo>
                    <a:pt x="687" y="505"/>
                    <a:pt x="694" y="504"/>
                    <a:pt x="694" y="497"/>
                  </a:cubicBezTo>
                  <a:cubicBezTo>
                    <a:pt x="697" y="498"/>
                    <a:pt x="701" y="499"/>
                    <a:pt x="702" y="502"/>
                  </a:cubicBezTo>
                  <a:cubicBezTo>
                    <a:pt x="703" y="505"/>
                    <a:pt x="702" y="508"/>
                    <a:pt x="704" y="511"/>
                  </a:cubicBezTo>
                  <a:cubicBezTo>
                    <a:pt x="706" y="514"/>
                    <a:pt x="709" y="516"/>
                    <a:pt x="712" y="518"/>
                  </a:cubicBezTo>
                  <a:cubicBezTo>
                    <a:pt x="714" y="522"/>
                    <a:pt x="717" y="526"/>
                    <a:pt x="718" y="530"/>
                  </a:cubicBezTo>
                  <a:cubicBezTo>
                    <a:pt x="718" y="532"/>
                    <a:pt x="720" y="532"/>
                    <a:pt x="720" y="533"/>
                  </a:cubicBezTo>
                  <a:cubicBezTo>
                    <a:pt x="720" y="536"/>
                    <a:pt x="718" y="537"/>
                    <a:pt x="718" y="540"/>
                  </a:cubicBezTo>
                  <a:cubicBezTo>
                    <a:pt x="718" y="543"/>
                    <a:pt x="719" y="546"/>
                    <a:pt x="722" y="546"/>
                  </a:cubicBezTo>
                  <a:cubicBezTo>
                    <a:pt x="728" y="546"/>
                    <a:pt x="730" y="539"/>
                    <a:pt x="734" y="535"/>
                  </a:cubicBezTo>
                  <a:cubicBezTo>
                    <a:pt x="735" y="537"/>
                    <a:pt x="735" y="538"/>
                    <a:pt x="736" y="539"/>
                  </a:cubicBezTo>
                  <a:cubicBezTo>
                    <a:pt x="736" y="540"/>
                    <a:pt x="738" y="539"/>
                    <a:pt x="739" y="540"/>
                  </a:cubicBezTo>
                  <a:cubicBezTo>
                    <a:pt x="741" y="544"/>
                    <a:pt x="738" y="550"/>
                    <a:pt x="741" y="550"/>
                  </a:cubicBezTo>
                  <a:cubicBezTo>
                    <a:pt x="741" y="558"/>
                    <a:pt x="747" y="563"/>
                    <a:pt x="747" y="573"/>
                  </a:cubicBezTo>
                  <a:cubicBezTo>
                    <a:pt x="747" y="575"/>
                    <a:pt x="743" y="581"/>
                    <a:pt x="747" y="581"/>
                  </a:cubicBezTo>
                  <a:cubicBezTo>
                    <a:pt x="745" y="581"/>
                    <a:pt x="745" y="581"/>
                    <a:pt x="745" y="581"/>
                  </a:cubicBezTo>
                  <a:cubicBezTo>
                    <a:pt x="745" y="581"/>
                    <a:pt x="745" y="581"/>
                    <a:pt x="745" y="581"/>
                  </a:cubicBezTo>
                  <a:cubicBezTo>
                    <a:pt x="744" y="585"/>
                    <a:pt x="743" y="588"/>
                    <a:pt x="743" y="591"/>
                  </a:cubicBezTo>
                  <a:cubicBezTo>
                    <a:pt x="743" y="591"/>
                    <a:pt x="743" y="592"/>
                    <a:pt x="743" y="592"/>
                  </a:cubicBezTo>
                  <a:cubicBezTo>
                    <a:pt x="747" y="593"/>
                    <a:pt x="744" y="592"/>
                    <a:pt x="746" y="592"/>
                  </a:cubicBezTo>
                  <a:cubicBezTo>
                    <a:pt x="750" y="592"/>
                    <a:pt x="752" y="600"/>
                    <a:pt x="753" y="603"/>
                  </a:cubicBezTo>
                  <a:cubicBezTo>
                    <a:pt x="756" y="609"/>
                    <a:pt x="756" y="613"/>
                    <a:pt x="758" y="620"/>
                  </a:cubicBezTo>
                  <a:cubicBezTo>
                    <a:pt x="761" y="627"/>
                    <a:pt x="767" y="634"/>
                    <a:pt x="774" y="637"/>
                  </a:cubicBezTo>
                  <a:cubicBezTo>
                    <a:pt x="776" y="637"/>
                    <a:pt x="776" y="639"/>
                    <a:pt x="778" y="639"/>
                  </a:cubicBezTo>
                  <a:cubicBezTo>
                    <a:pt x="779" y="639"/>
                    <a:pt x="779" y="638"/>
                    <a:pt x="780" y="638"/>
                  </a:cubicBezTo>
                  <a:cubicBezTo>
                    <a:pt x="781" y="638"/>
                    <a:pt x="781" y="638"/>
                    <a:pt x="783" y="637"/>
                  </a:cubicBezTo>
                  <a:cubicBezTo>
                    <a:pt x="782" y="635"/>
                    <a:pt x="782" y="634"/>
                    <a:pt x="781" y="631"/>
                  </a:cubicBezTo>
                  <a:cubicBezTo>
                    <a:pt x="780" y="628"/>
                    <a:pt x="777" y="627"/>
                    <a:pt x="777" y="623"/>
                  </a:cubicBezTo>
                  <a:cubicBezTo>
                    <a:pt x="777" y="621"/>
                    <a:pt x="777" y="621"/>
                    <a:pt x="777" y="618"/>
                  </a:cubicBezTo>
                  <a:cubicBezTo>
                    <a:pt x="777" y="607"/>
                    <a:pt x="764" y="606"/>
                    <a:pt x="758" y="600"/>
                  </a:cubicBezTo>
                  <a:cubicBezTo>
                    <a:pt x="756" y="598"/>
                    <a:pt x="756" y="593"/>
                    <a:pt x="755" y="593"/>
                  </a:cubicBezTo>
                  <a:cubicBezTo>
                    <a:pt x="756" y="593"/>
                    <a:pt x="756" y="593"/>
                    <a:pt x="756" y="593"/>
                  </a:cubicBezTo>
                  <a:cubicBezTo>
                    <a:pt x="756" y="585"/>
                    <a:pt x="748" y="589"/>
                    <a:pt x="748" y="582"/>
                  </a:cubicBezTo>
                  <a:cubicBezTo>
                    <a:pt x="748" y="576"/>
                    <a:pt x="755" y="574"/>
                    <a:pt x="755" y="567"/>
                  </a:cubicBezTo>
                  <a:cubicBezTo>
                    <a:pt x="755" y="565"/>
                    <a:pt x="754" y="565"/>
                    <a:pt x="754" y="562"/>
                  </a:cubicBezTo>
                  <a:cubicBezTo>
                    <a:pt x="754" y="561"/>
                    <a:pt x="753" y="560"/>
                    <a:pt x="755" y="560"/>
                  </a:cubicBezTo>
                  <a:cubicBezTo>
                    <a:pt x="757" y="560"/>
                    <a:pt x="760" y="560"/>
                    <a:pt x="761" y="563"/>
                  </a:cubicBezTo>
                  <a:cubicBezTo>
                    <a:pt x="761" y="563"/>
                    <a:pt x="762" y="566"/>
                    <a:pt x="762" y="566"/>
                  </a:cubicBezTo>
                  <a:cubicBezTo>
                    <a:pt x="766" y="567"/>
                    <a:pt x="769" y="567"/>
                    <a:pt x="772" y="570"/>
                  </a:cubicBezTo>
                  <a:cubicBezTo>
                    <a:pt x="775" y="573"/>
                    <a:pt x="772" y="576"/>
                    <a:pt x="777" y="576"/>
                  </a:cubicBezTo>
                  <a:cubicBezTo>
                    <a:pt x="777" y="580"/>
                    <a:pt x="782" y="581"/>
                    <a:pt x="785" y="581"/>
                  </a:cubicBezTo>
                  <a:cubicBezTo>
                    <a:pt x="785" y="582"/>
                    <a:pt x="786" y="584"/>
                    <a:pt x="787" y="584"/>
                  </a:cubicBezTo>
                  <a:cubicBezTo>
                    <a:pt x="786" y="585"/>
                    <a:pt x="786" y="586"/>
                    <a:pt x="786" y="588"/>
                  </a:cubicBezTo>
                  <a:cubicBezTo>
                    <a:pt x="786" y="589"/>
                    <a:pt x="788" y="592"/>
                    <a:pt x="789" y="592"/>
                  </a:cubicBezTo>
                  <a:cubicBezTo>
                    <a:pt x="789" y="592"/>
                    <a:pt x="795" y="589"/>
                    <a:pt x="795" y="586"/>
                  </a:cubicBezTo>
                  <a:cubicBezTo>
                    <a:pt x="795" y="586"/>
                    <a:pt x="795" y="586"/>
                    <a:pt x="795" y="586"/>
                  </a:cubicBezTo>
                  <a:cubicBezTo>
                    <a:pt x="797" y="586"/>
                    <a:pt x="797" y="582"/>
                    <a:pt x="799" y="581"/>
                  </a:cubicBezTo>
                  <a:cubicBezTo>
                    <a:pt x="805" y="578"/>
                    <a:pt x="806" y="576"/>
                    <a:pt x="813" y="574"/>
                  </a:cubicBezTo>
                  <a:cubicBezTo>
                    <a:pt x="813" y="570"/>
                    <a:pt x="815" y="568"/>
                    <a:pt x="815" y="562"/>
                  </a:cubicBezTo>
                  <a:cubicBezTo>
                    <a:pt x="815" y="555"/>
                    <a:pt x="812" y="545"/>
                    <a:pt x="806" y="541"/>
                  </a:cubicBezTo>
                  <a:cubicBezTo>
                    <a:pt x="801" y="538"/>
                    <a:pt x="798" y="532"/>
                    <a:pt x="793" y="527"/>
                  </a:cubicBezTo>
                  <a:cubicBezTo>
                    <a:pt x="792" y="526"/>
                    <a:pt x="791" y="525"/>
                    <a:pt x="791" y="523"/>
                  </a:cubicBezTo>
                  <a:cubicBezTo>
                    <a:pt x="791" y="513"/>
                    <a:pt x="802" y="512"/>
                    <a:pt x="807" y="505"/>
                  </a:cubicBezTo>
                  <a:cubicBezTo>
                    <a:pt x="811" y="507"/>
                    <a:pt x="813" y="505"/>
                    <a:pt x="818" y="507"/>
                  </a:cubicBezTo>
                  <a:cubicBezTo>
                    <a:pt x="817" y="508"/>
                    <a:pt x="817" y="513"/>
                    <a:pt x="819" y="513"/>
                  </a:cubicBezTo>
                  <a:cubicBezTo>
                    <a:pt x="821" y="513"/>
                    <a:pt x="820" y="510"/>
                    <a:pt x="822" y="508"/>
                  </a:cubicBezTo>
                  <a:cubicBezTo>
                    <a:pt x="823" y="507"/>
                    <a:pt x="828" y="506"/>
                    <a:pt x="830" y="505"/>
                  </a:cubicBezTo>
                  <a:cubicBezTo>
                    <a:pt x="834" y="503"/>
                    <a:pt x="838" y="504"/>
                    <a:pt x="841" y="501"/>
                  </a:cubicBezTo>
                  <a:cubicBezTo>
                    <a:pt x="841" y="501"/>
                    <a:pt x="843" y="497"/>
                    <a:pt x="844" y="497"/>
                  </a:cubicBezTo>
                  <a:cubicBezTo>
                    <a:pt x="846" y="497"/>
                    <a:pt x="847" y="499"/>
                    <a:pt x="849" y="499"/>
                  </a:cubicBezTo>
                  <a:cubicBezTo>
                    <a:pt x="860" y="499"/>
                    <a:pt x="862" y="492"/>
                    <a:pt x="869" y="489"/>
                  </a:cubicBezTo>
                  <a:cubicBezTo>
                    <a:pt x="870" y="488"/>
                    <a:pt x="871" y="487"/>
                    <a:pt x="872" y="485"/>
                  </a:cubicBezTo>
                  <a:cubicBezTo>
                    <a:pt x="877" y="485"/>
                    <a:pt x="879" y="476"/>
                    <a:pt x="881" y="472"/>
                  </a:cubicBezTo>
                  <a:cubicBezTo>
                    <a:pt x="882" y="469"/>
                    <a:pt x="888" y="460"/>
                    <a:pt x="892" y="459"/>
                  </a:cubicBezTo>
                  <a:cubicBezTo>
                    <a:pt x="892" y="455"/>
                    <a:pt x="895" y="452"/>
                    <a:pt x="895" y="446"/>
                  </a:cubicBezTo>
                  <a:cubicBezTo>
                    <a:pt x="895" y="436"/>
                    <a:pt x="893" y="432"/>
                    <a:pt x="889" y="426"/>
                  </a:cubicBezTo>
                  <a:cubicBezTo>
                    <a:pt x="888" y="425"/>
                    <a:pt x="888" y="422"/>
                    <a:pt x="886" y="421"/>
                  </a:cubicBezTo>
                  <a:cubicBezTo>
                    <a:pt x="886" y="421"/>
                    <a:pt x="886" y="421"/>
                    <a:pt x="886" y="421"/>
                  </a:cubicBezTo>
                  <a:cubicBezTo>
                    <a:pt x="886" y="421"/>
                    <a:pt x="886" y="421"/>
                    <a:pt x="886" y="421"/>
                  </a:cubicBezTo>
                  <a:cubicBezTo>
                    <a:pt x="886" y="421"/>
                    <a:pt x="886" y="417"/>
                    <a:pt x="886" y="417"/>
                  </a:cubicBezTo>
                  <a:cubicBezTo>
                    <a:pt x="884" y="416"/>
                    <a:pt x="880" y="414"/>
                    <a:pt x="880" y="411"/>
                  </a:cubicBezTo>
                  <a:cubicBezTo>
                    <a:pt x="880" y="408"/>
                    <a:pt x="884" y="408"/>
                    <a:pt x="884" y="405"/>
                  </a:cubicBezTo>
                  <a:cubicBezTo>
                    <a:pt x="886" y="399"/>
                    <a:pt x="896" y="399"/>
                    <a:pt x="901" y="395"/>
                  </a:cubicBezTo>
                  <a:cubicBezTo>
                    <a:pt x="899" y="392"/>
                    <a:pt x="896" y="395"/>
                    <a:pt x="892" y="393"/>
                  </a:cubicBezTo>
                  <a:cubicBezTo>
                    <a:pt x="891" y="392"/>
                    <a:pt x="890" y="390"/>
                    <a:pt x="887" y="390"/>
                  </a:cubicBezTo>
                  <a:cubicBezTo>
                    <a:pt x="886" y="390"/>
                    <a:pt x="886" y="395"/>
                    <a:pt x="884" y="395"/>
                  </a:cubicBezTo>
                  <a:cubicBezTo>
                    <a:pt x="882" y="395"/>
                    <a:pt x="880" y="396"/>
                    <a:pt x="878" y="394"/>
                  </a:cubicBezTo>
                  <a:cubicBezTo>
                    <a:pt x="876" y="393"/>
                    <a:pt x="876" y="390"/>
                    <a:pt x="874" y="388"/>
                  </a:cubicBezTo>
                  <a:cubicBezTo>
                    <a:pt x="873" y="388"/>
                    <a:pt x="869" y="387"/>
                    <a:pt x="869" y="384"/>
                  </a:cubicBezTo>
                  <a:cubicBezTo>
                    <a:pt x="869" y="380"/>
                    <a:pt x="876" y="381"/>
                    <a:pt x="879" y="379"/>
                  </a:cubicBezTo>
                  <a:cubicBezTo>
                    <a:pt x="881" y="377"/>
                    <a:pt x="887" y="374"/>
                    <a:pt x="888" y="371"/>
                  </a:cubicBezTo>
                  <a:cubicBezTo>
                    <a:pt x="889" y="370"/>
                    <a:pt x="890" y="368"/>
                    <a:pt x="892" y="368"/>
                  </a:cubicBezTo>
                  <a:cubicBezTo>
                    <a:pt x="894" y="368"/>
                    <a:pt x="896" y="371"/>
                    <a:pt x="896" y="372"/>
                  </a:cubicBezTo>
                  <a:cubicBezTo>
                    <a:pt x="896" y="376"/>
                    <a:pt x="892" y="377"/>
                    <a:pt x="892" y="381"/>
                  </a:cubicBezTo>
                  <a:cubicBezTo>
                    <a:pt x="898" y="381"/>
                    <a:pt x="904" y="374"/>
                    <a:pt x="911" y="374"/>
                  </a:cubicBezTo>
                  <a:cubicBezTo>
                    <a:pt x="914" y="374"/>
                    <a:pt x="915" y="377"/>
                    <a:pt x="918" y="377"/>
                  </a:cubicBezTo>
                  <a:cubicBezTo>
                    <a:pt x="917" y="379"/>
                    <a:pt x="918" y="379"/>
                    <a:pt x="918" y="382"/>
                  </a:cubicBezTo>
                  <a:cubicBezTo>
                    <a:pt x="918" y="384"/>
                    <a:pt x="916" y="384"/>
                    <a:pt x="916" y="387"/>
                  </a:cubicBezTo>
                  <a:cubicBezTo>
                    <a:pt x="916" y="388"/>
                    <a:pt x="916" y="391"/>
                    <a:pt x="918" y="391"/>
                  </a:cubicBezTo>
                  <a:cubicBezTo>
                    <a:pt x="919" y="391"/>
                    <a:pt x="920" y="389"/>
                    <a:pt x="921" y="389"/>
                  </a:cubicBezTo>
                  <a:cubicBezTo>
                    <a:pt x="924" y="389"/>
                    <a:pt x="927" y="391"/>
                    <a:pt x="927" y="394"/>
                  </a:cubicBezTo>
                  <a:cubicBezTo>
                    <a:pt x="927" y="396"/>
                    <a:pt x="927" y="397"/>
                    <a:pt x="923" y="397"/>
                  </a:cubicBezTo>
                  <a:cubicBezTo>
                    <a:pt x="923" y="399"/>
                    <a:pt x="923" y="399"/>
                    <a:pt x="923" y="399"/>
                  </a:cubicBezTo>
                  <a:cubicBezTo>
                    <a:pt x="923" y="400"/>
                    <a:pt x="924" y="401"/>
                    <a:pt x="926" y="401"/>
                  </a:cubicBezTo>
                  <a:cubicBezTo>
                    <a:pt x="926" y="402"/>
                    <a:pt x="927" y="403"/>
                    <a:pt x="927" y="405"/>
                  </a:cubicBezTo>
                  <a:cubicBezTo>
                    <a:pt x="927" y="405"/>
                    <a:pt x="925" y="408"/>
                    <a:pt x="925" y="410"/>
                  </a:cubicBezTo>
                  <a:cubicBezTo>
                    <a:pt x="925" y="411"/>
                    <a:pt x="925" y="413"/>
                    <a:pt x="926" y="413"/>
                  </a:cubicBezTo>
                  <a:cubicBezTo>
                    <a:pt x="926" y="414"/>
                    <a:pt x="925" y="413"/>
                    <a:pt x="925" y="417"/>
                  </a:cubicBezTo>
                  <a:cubicBezTo>
                    <a:pt x="928" y="417"/>
                    <a:pt x="928" y="417"/>
                    <a:pt x="928" y="417"/>
                  </a:cubicBezTo>
                  <a:cubicBezTo>
                    <a:pt x="930" y="413"/>
                    <a:pt x="930" y="415"/>
                    <a:pt x="933" y="414"/>
                  </a:cubicBezTo>
                  <a:cubicBezTo>
                    <a:pt x="933" y="412"/>
                    <a:pt x="938" y="411"/>
                    <a:pt x="940" y="411"/>
                  </a:cubicBezTo>
                  <a:cubicBezTo>
                    <a:pt x="943" y="410"/>
                    <a:pt x="944" y="407"/>
                    <a:pt x="944" y="402"/>
                  </a:cubicBezTo>
                  <a:cubicBezTo>
                    <a:pt x="944" y="393"/>
                    <a:pt x="941" y="388"/>
                    <a:pt x="936" y="383"/>
                  </a:cubicBezTo>
                  <a:cubicBezTo>
                    <a:pt x="934" y="381"/>
                    <a:pt x="932" y="379"/>
                    <a:pt x="932" y="375"/>
                  </a:cubicBezTo>
                  <a:cubicBezTo>
                    <a:pt x="935" y="375"/>
                    <a:pt x="937" y="373"/>
                    <a:pt x="939" y="371"/>
                  </a:cubicBezTo>
                  <a:cubicBezTo>
                    <a:pt x="940" y="370"/>
                    <a:pt x="944" y="367"/>
                    <a:pt x="945" y="366"/>
                  </a:cubicBezTo>
                  <a:cubicBezTo>
                    <a:pt x="948" y="360"/>
                    <a:pt x="950" y="356"/>
                    <a:pt x="956" y="352"/>
                  </a:cubicBezTo>
                  <a:cubicBezTo>
                    <a:pt x="956" y="352"/>
                    <a:pt x="964" y="354"/>
                    <a:pt x="971" y="354"/>
                  </a:cubicBezTo>
                  <a:cubicBezTo>
                    <a:pt x="984" y="354"/>
                    <a:pt x="997" y="327"/>
                    <a:pt x="1006" y="318"/>
                  </a:cubicBezTo>
                  <a:cubicBezTo>
                    <a:pt x="1009" y="314"/>
                    <a:pt x="1014" y="306"/>
                    <a:pt x="1016" y="301"/>
                  </a:cubicBezTo>
                  <a:cubicBezTo>
                    <a:pt x="1017" y="294"/>
                    <a:pt x="1015" y="290"/>
                    <a:pt x="1018" y="284"/>
                  </a:cubicBezTo>
                  <a:cubicBezTo>
                    <a:pt x="1019" y="281"/>
                    <a:pt x="1022" y="276"/>
                    <a:pt x="1022" y="271"/>
                  </a:cubicBezTo>
                  <a:cubicBezTo>
                    <a:pt x="1022" y="265"/>
                    <a:pt x="1012" y="253"/>
                    <a:pt x="1008" y="256"/>
                  </a:cubicBezTo>
                  <a:cubicBezTo>
                    <a:pt x="994" y="267"/>
                    <a:pt x="987" y="251"/>
                    <a:pt x="987" y="250"/>
                  </a:cubicBezTo>
                  <a:cubicBezTo>
                    <a:pt x="987" y="243"/>
                    <a:pt x="1000" y="236"/>
                    <a:pt x="1004" y="231"/>
                  </a:cubicBezTo>
                  <a:cubicBezTo>
                    <a:pt x="1011" y="224"/>
                    <a:pt x="1021" y="213"/>
                    <a:pt x="1030" y="210"/>
                  </a:cubicBezTo>
                  <a:cubicBezTo>
                    <a:pt x="1039" y="208"/>
                    <a:pt x="1066" y="205"/>
                    <a:pt x="1073" y="205"/>
                  </a:cubicBezTo>
                  <a:cubicBezTo>
                    <a:pt x="1083" y="205"/>
                    <a:pt x="1087" y="209"/>
                    <a:pt x="1093" y="209"/>
                  </a:cubicBezTo>
                  <a:cubicBezTo>
                    <a:pt x="1096" y="209"/>
                    <a:pt x="1098" y="209"/>
                    <a:pt x="1105" y="209"/>
                  </a:cubicBezTo>
                  <a:cubicBezTo>
                    <a:pt x="1109" y="193"/>
                    <a:pt x="1116" y="186"/>
                    <a:pt x="1131" y="186"/>
                  </a:cubicBezTo>
                  <a:cubicBezTo>
                    <a:pt x="1135" y="186"/>
                    <a:pt x="1137" y="185"/>
                    <a:pt x="1145" y="186"/>
                  </a:cubicBezTo>
                  <a:cubicBezTo>
                    <a:pt x="1141" y="189"/>
                    <a:pt x="1139" y="209"/>
                    <a:pt x="1164" y="178"/>
                  </a:cubicBezTo>
                  <a:cubicBezTo>
                    <a:pt x="1167" y="178"/>
                    <a:pt x="1179" y="183"/>
                    <a:pt x="1161" y="194"/>
                  </a:cubicBezTo>
                  <a:cubicBezTo>
                    <a:pt x="1155" y="198"/>
                    <a:pt x="1149" y="196"/>
                    <a:pt x="1145" y="202"/>
                  </a:cubicBezTo>
                  <a:cubicBezTo>
                    <a:pt x="1140" y="209"/>
                    <a:pt x="1136" y="217"/>
                    <a:pt x="1129" y="221"/>
                  </a:cubicBezTo>
                  <a:cubicBezTo>
                    <a:pt x="1123" y="224"/>
                    <a:pt x="1115" y="230"/>
                    <a:pt x="1115" y="239"/>
                  </a:cubicBezTo>
                  <a:cubicBezTo>
                    <a:pt x="1115" y="248"/>
                    <a:pt x="1118" y="275"/>
                    <a:pt x="1124" y="280"/>
                  </a:cubicBezTo>
                  <a:cubicBezTo>
                    <a:pt x="1129" y="273"/>
                    <a:pt x="1132" y="261"/>
                    <a:pt x="1141" y="259"/>
                  </a:cubicBezTo>
                  <a:cubicBezTo>
                    <a:pt x="1140" y="252"/>
                    <a:pt x="1151" y="251"/>
                    <a:pt x="1151" y="246"/>
                  </a:cubicBezTo>
                  <a:cubicBezTo>
                    <a:pt x="1151" y="239"/>
                    <a:pt x="1158" y="237"/>
                    <a:pt x="1158" y="233"/>
                  </a:cubicBezTo>
                  <a:cubicBezTo>
                    <a:pt x="1158" y="230"/>
                    <a:pt x="1156" y="227"/>
                    <a:pt x="1158" y="222"/>
                  </a:cubicBezTo>
                  <a:cubicBezTo>
                    <a:pt x="1177" y="183"/>
                    <a:pt x="1194" y="204"/>
                    <a:pt x="1200" y="204"/>
                  </a:cubicBezTo>
                  <a:cubicBezTo>
                    <a:pt x="1221" y="204"/>
                    <a:pt x="1235" y="179"/>
                    <a:pt x="1253" y="178"/>
                  </a:cubicBezTo>
                  <a:cubicBezTo>
                    <a:pt x="1286" y="178"/>
                    <a:pt x="1259" y="165"/>
                    <a:pt x="1259" y="161"/>
                  </a:cubicBezTo>
                  <a:cubicBezTo>
                    <a:pt x="1259" y="151"/>
                    <a:pt x="1273" y="153"/>
                    <a:pt x="1275" y="148"/>
                  </a:cubicBezTo>
                  <a:cubicBezTo>
                    <a:pt x="1276" y="145"/>
                    <a:pt x="1274" y="140"/>
                    <a:pt x="1279" y="140"/>
                  </a:cubicBezTo>
                  <a:cubicBezTo>
                    <a:pt x="1293" y="140"/>
                    <a:pt x="1305" y="159"/>
                    <a:pt x="1315" y="159"/>
                  </a:cubicBezTo>
                  <a:cubicBezTo>
                    <a:pt x="1319" y="159"/>
                    <a:pt x="1320" y="151"/>
                    <a:pt x="1323" y="148"/>
                  </a:cubicBezTo>
                  <a:cubicBezTo>
                    <a:pt x="1327" y="143"/>
                    <a:pt x="1330" y="143"/>
                    <a:pt x="1336" y="141"/>
                  </a:cubicBezTo>
                  <a:cubicBezTo>
                    <a:pt x="1328" y="131"/>
                    <a:pt x="1302" y="124"/>
                    <a:pt x="1289" y="117"/>
                  </a:cubicBezTo>
                  <a:close/>
                  <a:moveTo>
                    <a:pt x="335" y="450"/>
                  </a:moveTo>
                  <a:cubicBezTo>
                    <a:pt x="335" y="450"/>
                    <a:pt x="335" y="450"/>
                    <a:pt x="335" y="450"/>
                  </a:cubicBezTo>
                  <a:cubicBezTo>
                    <a:pt x="335" y="450"/>
                    <a:pt x="335" y="450"/>
                    <a:pt x="335" y="450"/>
                  </a:cubicBezTo>
                  <a:cubicBezTo>
                    <a:pt x="335" y="450"/>
                    <a:pt x="335" y="450"/>
                    <a:pt x="335" y="450"/>
                  </a:cubicBezTo>
                  <a:close/>
                  <a:moveTo>
                    <a:pt x="438" y="344"/>
                  </a:moveTo>
                  <a:cubicBezTo>
                    <a:pt x="443" y="352"/>
                    <a:pt x="449" y="355"/>
                    <a:pt x="449" y="363"/>
                  </a:cubicBezTo>
                  <a:cubicBezTo>
                    <a:pt x="451" y="362"/>
                    <a:pt x="455" y="360"/>
                    <a:pt x="456" y="360"/>
                  </a:cubicBezTo>
                  <a:cubicBezTo>
                    <a:pt x="457" y="364"/>
                    <a:pt x="460" y="365"/>
                    <a:pt x="460" y="369"/>
                  </a:cubicBezTo>
                  <a:cubicBezTo>
                    <a:pt x="453" y="369"/>
                    <a:pt x="453" y="369"/>
                    <a:pt x="453" y="369"/>
                  </a:cubicBezTo>
                  <a:cubicBezTo>
                    <a:pt x="451" y="369"/>
                    <a:pt x="449" y="371"/>
                    <a:pt x="449" y="374"/>
                  </a:cubicBezTo>
                  <a:cubicBezTo>
                    <a:pt x="454" y="375"/>
                    <a:pt x="457" y="380"/>
                    <a:pt x="457" y="384"/>
                  </a:cubicBezTo>
                  <a:cubicBezTo>
                    <a:pt x="457" y="386"/>
                    <a:pt x="456" y="387"/>
                    <a:pt x="456" y="389"/>
                  </a:cubicBezTo>
                  <a:cubicBezTo>
                    <a:pt x="456" y="391"/>
                    <a:pt x="459" y="394"/>
                    <a:pt x="459" y="394"/>
                  </a:cubicBezTo>
                  <a:cubicBezTo>
                    <a:pt x="459" y="396"/>
                    <a:pt x="459" y="396"/>
                    <a:pt x="459" y="398"/>
                  </a:cubicBezTo>
                  <a:cubicBezTo>
                    <a:pt x="455" y="399"/>
                    <a:pt x="451" y="399"/>
                    <a:pt x="448" y="399"/>
                  </a:cubicBezTo>
                  <a:cubicBezTo>
                    <a:pt x="445" y="399"/>
                    <a:pt x="439" y="400"/>
                    <a:pt x="437" y="398"/>
                  </a:cubicBezTo>
                  <a:cubicBezTo>
                    <a:pt x="435" y="396"/>
                    <a:pt x="435" y="394"/>
                    <a:pt x="433" y="394"/>
                  </a:cubicBezTo>
                  <a:cubicBezTo>
                    <a:pt x="430" y="393"/>
                    <a:pt x="427" y="395"/>
                    <a:pt x="426" y="392"/>
                  </a:cubicBezTo>
                  <a:cubicBezTo>
                    <a:pt x="425" y="389"/>
                    <a:pt x="427" y="388"/>
                    <a:pt x="425" y="385"/>
                  </a:cubicBezTo>
                  <a:cubicBezTo>
                    <a:pt x="424" y="383"/>
                    <a:pt x="422" y="383"/>
                    <a:pt x="422" y="381"/>
                  </a:cubicBezTo>
                  <a:cubicBezTo>
                    <a:pt x="425" y="382"/>
                    <a:pt x="425" y="382"/>
                    <a:pt x="425" y="382"/>
                  </a:cubicBezTo>
                  <a:cubicBezTo>
                    <a:pt x="428" y="378"/>
                    <a:pt x="428" y="372"/>
                    <a:pt x="431" y="371"/>
                  </a:cubicBezTo>
                  <a:cubicBezTo>
                    <a:pt x="425" y="367"/>
                    <a:pt x="416" y="354"/>
                    <a:pt x="416" y="346"/>
                  </a:cubicBezTo>
                  <a:cubicBezTo>
                    <a:pt x="416" y="344"/>
                    <a:pt x="411" y="340"/>
                    <a:pt x="411" y="337"/>
                  </a:cubicBezTo>
                  <a:cubicBezTo>
                    <a:pt x="411" y="336"/>
                    <a:pt x="415" y="327"/>
                    <a:pt x="417" y="326"/>
                  </a:cubicBezTo>
                  <a:cubicBezTo>
                    <a:pt x="418" y="327"/>
                    <a:pt x="424" y="323"/>
                    <a:pt x="425" y="323"/>
                  </a:cubicBezTo>
                  <a:cubicBezTo>
                    <a:pt x="431" y="320"/>
                    <a:pt x="435" y="319"/>
                    <a:pt x="442" y="319"/>
                  </a:cubicBezTo>
                  <a:cubicBezTo>
                    <a:pt x="454" y="319"/>
                    <a:pt x="456" y="325"/>
                    <a:pt x="461" y="331"/>
                  </a:cubicBezTo>
                  <a:cubicBezTo>
                    <a:pt x="458" y="334"/>
                    <a:pt x="453" y="332"/>
                    <a:pt x="449" y="332"/>
                  </a:cubicBezTo>
                  <a:cubicBezTo>
                    <a:pt x="443" y="332"/>
                    <a:pt x="434" y="338"/>
                    <a:pt x="433" y="337"/>
                  </a:cubicBezTo>
                  <a:cubicBezTo>
                    <a:pt x="433" y="342"/>
                    <a:pt x="437" y="342"/>
                    <a:pt x="438" y="344"/>
                  </a:cubicBezTo>
                  <a:close/>
                  <a:moveTo>
                    <a:pt x="507" y="407"/>
                  </a:moveTo>
                  <a:cubicBezTo>
                    <a:pt x="507" y="407"/>
                    <a:pt x="507" y="408"/>
                    <a:pt x="506" y="408"/>
                  </a:cubicBezTo>
                  <a:cubicBezTo>
                    <a:pt x="506" y="407"/>
                    <a:pt x="506" y="406"/>
                    <a:pt x="506" y="404"/>
                  </a:cubicBezTo>
                  <a:cubicBezTo>
                    <a:pt x="506" y="405"/>
                    <a:pt x="506" y="406"/>
                    <a:pt x="506" y="408"/>
                  </a:cubicBezTo>
                  <a:cubicBezTo>
                    <a:pt x="509" y="405"/>
                    <a:pt x="511" y="409"/>
                    <a:pt x="513" y="409"/>
                  </a:cubicBezTo>
                  <a:cubicBezTo>
                    <a:pt x="511" y="409"/>
                    <a:pt x="510" y="407"/>
                    <a:pt x="507" y="40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dirty="0">
                <a:solidFill>
                  <a:srgbClr val="000000"/>
                </a:solidFill>
              </a:endParaRPr>
            </a:p>
          </p:txBody>
        </p:sp>
        <p:sp>
          <p:nvSpPr>
            <p:cNvPr id="485" name="Freeform 67"/>
            <p:cNvSpPr>
              <a:spLocks/>
            </p:cNvSpPr>
            <p:nvPr/>
          </p:nvSpPr>
          <p:spPr bwMode="auto">
            <a:xfrm>
              <a:off x="8153424" y="2369277"/>
              <a:ext cx="75126" cy="29216"/>
            </a:xfrm>
            <a:custGeom>
              <a:avLst/>
              <a:gdLst>
                <a:gd name="T0" fmla="*/ 3 w 23"/>
                <a:gd name="T1" fmla="*/ 9 h 9"/>
                <a:gd name="T2" fmla="*/ 23 w 23"/>
                <a:gd name="T3" fmla="*/ 5 h 9"/>
                <a:gd name="T4" fmla="*/ 11 w 23"/>
                <a:gd name="T5" fmla="*/ 0 h 9"/>
                <a:gd name="T6" fmla="*/ 0 w 23"/>
                <a:gd name="T7" fmla="*/ 7 h 9"/>
                <a:gd name="T8" fmla="*/ 3 w 23"/>
                <a:gd name="T9" fmla="*/ 9 h 9"/>
              </a:gdLst>
              <a:ahLst/>
              <a:cxnLst>
                <a:cxn ang="0">
                  <a:pos x="T0" y="T1"/>
                </a:cxn>
                <a:cxn ang="0">
                  <a:pos x="T2" y="T3"/>
                </a:cxn>
                <a:cxn ang="0">
                  <a:pos x="T4" y="T5"/>
                </a:cxn>
                <a:cxn ang="0">
                  <a:pos x="T6" y="T7"/>
                </a:cxn>
                <a:cxn ang="0">
                  <a:pos x="T8" y="T9"/>
                </a:cxn>
              </a:cxnLst>
              <a:rect l="0" t="0" r="r" b="b"/>
              <a:pathLst>
                <a:path w="23" h="9">
                  <a:moveTo>
                    <a:pt x="3" y="9"/>
                  </a:moveTo>
                  <a:cubicBezTo>
                    <a:pt x="5" y="9"/>
                    <a:pt x="23" y="8"/>
                    <a:pt x="23" y="5"/>
                  </a:cubicBezTo>
                  <a:cubicBezTo>
                    <a:pt x="23" y="2"/>
                    <a:pt x="14" y="0"/>
                    <a:pt x="11" y="0"/>
                  </a:cubicBezTo>
                  <a:cubicBezTo>
                    <a:pt x="7" y="0"/>
                    <a:pt x="0" y="4"/>
                    <a:pt x="0" y="7"/>
                  </a:cubicBezTo>
                  <a:cubicBezTo>
                    <a:pt x="0" y="8"/>
                    <a:pt x="1" y="9"/>
                    <a:pt x="3"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86" name="Freeform 68"/>
            <p:cNvSpPr>
              <a:spLocks/>
            </p:cNvSpPr>
            <p:nvPr/>
          </p:nvSpPr>
          <p:spPr bwMode="auto">
            <a:xfrm>
              <a:off x="7929438" y="2434666"/>
              <a:ext cx="29216" cy="13912"/>
            </a:xfrm>
            <a:custGeom>
              <a:avLst/>
              <a:gdLst>
                <a:gd name="T0" fmla="*/ 9 w 9"/>
                <a:gd name="T1" fmla="*/ 2 h 4"/>
                <a:gd name="T2" fmla="*/ 7 w 9"/>
                <a:gd name="T3" fmla="*/ 0 h 4"/>
                <a:gd name="T4" fmla="*/ 0 w 9"/>
                <a:gd name="T5" fmla="*/ 0 h 4"/>
                <a:gd name="T6" fmla="*/ 6 w 9"/>
                <a:gd name="T7" fmla="*/ 4 h 4"/>
                <a:gd name="T8" fmla="*/ 9 w 9"/>
                <a:gd name="T9" fmla="*/ 2 h 4"/>
              </a:gdLst>
              <a:ahLst/>
              <a:cxnLst>
                <a:cxn ang="0">
                  <a:pos x="T0" y="T1"/>
                </a:cxn>
                <a:cxn ang="0">
                  <a:pos x="T2" y="T3"/>
                </a:cxn>
                <a:cxn ang="0">
                  <a:pos x="T4" y="T5"/>
                </a:cxn>
                <a:cxn ang="0">
                  <a:pos x="T6" y="T7"/>
                </a:cxn>
                <a:cxn ang="0">
                  <a:pos x="T8" y="T9"/>
                </a:cxn>
              </a:cxnLst>
              <a:rect l="0" t="0" r="r" b="b"/>
              <a:pathLst>
                <a:path w="9" h="4">
                  <a:moveTo>
                    <a:pt x="9" y="2"/>
                  </a:moveTo>
                  <a:cubicBezTo>
                    <a:pt x="9" y="1"/>
                    <a:pt x="7" y="0"/>
                    <a:pt x="7" y="0"/>
                  </a:cubicBezTo>
                  <a:cubicBezTo>
                    <a:pt x="0" y="0"/>
                    <a:pt x="0" y="0"/>
                    <a:pt x="0" y="0"/>
                  </a:cubicBezTo>
                  <a:cubicBezTo>
                    <a:pt x="1" y="0"/>
                    <a:pt x="3" y="4"/>
                    <a:pt x="6" y="4"/>
                  </a:cubicBezTo>
                  <a:cubicBezTo>
                    <a:pt x="8" y="4"/>
                    <a:pt x="9" y="3"/>
                    <a:pt x="9" y="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87" name="Freeform 69"/>
            <p:cNvSpPr>
              <a:spLocks/>
            </p:cNvSpPr>
            <p:nvPr/>
          </p:nvSpPr>
          <p:spPr bwMode="auto">
            <a:xfrm>
              <a:off x="7235221" y="2191197"/>
              <a:ext cx="12521" cy="19477"/>
            </a:xfrm>
            <a:custGeom>
              <a:avLst/>
              <a:gdLst>
                <a:gd name="T0" fmla="*/ 2 w 4"/>
                <a:gd name="T1" fmla="*/ 6 h 6"/>
                <a:gd name="T2" fmla="*/ 4 w 4"/>
                <a:gd name="T3" fmla="*/ 3 h 6"/>
                <a:gd name="T4" fmla="*/ 4 w 4"/>
                <a:gd name="T5" fmla="*/ 3 h 6"/>
                <a:gd name="T6" fmla="*/ 4 w 4"/>
                <a:gd name="T7" fmla="*/ 3 h 6"/>
                <a:gd name="T8" fmla="*/ 4 w 4"/>
                <a:gd name="T9" fmla="*/ 2 h 6"/>
                <a:gd name="T10" fmla="*/ 3 w 4"/>
                <a:gd name="T11" fmla="*/ 2 h 6"/>
                <a:gd name="T12" fmla="*/ 2 w 4"/>
                <a:gd name="T13" fmla="*/ 0 h 6"/>
                <a:gd name="T14" fmla="*/ 0 w 4"/>
                <a:gd name="T15" fmla="*/ 4 h 6"/>
                <a:gd name="T16" fmla="*/ 2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2" y="6"/>
                  </a:moveTo>
                  <a:cubicBezTo>
                    <a:pt x="3" y="6"/>
                    <a:pt x="4" y="4"/>
                    <a:pt x="4" y="3"/>
                  </a:cubicBezTo>
                  <a:cubicBezTo>
                    <a:pt x="4" y="3"/>
                    <a:pt x="4" y="3"/>
                    <a:pt x="4" y="3"/>
                  </a:cubicBezTo>
                  <a:cubicBezTo>
                    <a:pt x="4" y="3"/>
                    <a:pt x="4" y="3"/>
                    <a:pt x="4" y="3"/>
                  </a:cubicBezTo>
                  <a:cubicBezTo>
                    <a:pt x="4" y="2"/>
                    <a:pt x="4" y="2"/>
                    <a:pt x="4" y="2"/>
                  </a:cubicBezTo>
                  <a:cubicBezTo>
                    <a:pt x="3" y="2"/>
                    <a:pt x="3" y="2"/>
                    <a:pt x="3" y="2"/>
                  </a:cubicBezTo>
                  <a:cubicBezTo>
                    <a:pt x="2" y="0"/>
                    <a:pt x="2" y="0"/>
                    <a:pt x="2" y="0"/>
                  </a:cubicBezTo>
                  <a:cubicBezTo>
                    <a:pt x="1" y="1"/>
                    <a:pt x="0" y="2"/>
                    <a:pt x="0" y="4"/>
                  </a:cubicBezTo>
                  <a:cubicBezTo>
                    <a:pt x="0" y="5"/>
                    <a:pt x="0" y="6"/>
                    <a:pt x="2" y="6"/>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88" name="Freeform 70"/>
            <p:cNvSpPr>
              <a:spLocks/>
            </p:cNvSpPr>
            <p:nvPr/>
          </p:nvSpPr>
          <p:spPr bwMode="auto">
            <a:xfrm>
              <a:off x="6760816" y="2260760"/>
              <a:ext cx="6956" cy="5565"/>
            </a:xfrm>
            <a:custGeom>
              <a:avLst/>
              <a:gdLst>
                <a:gd name="T0" fmla="*/ 2 w 2"/>
                <a:gd name="T1" fmla="*/ 0 h 2"/>
                <a:gd name="T2" fmla="*/ 1 w 2"/>
                <a:gd name="T3" fmla="*/ 1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1"/>
                    <a:pt x="0" y="2"/>
                    <a:pt x="0" y="2"/>
                  </a:cubicBezTo>
                  <a:lnTo>
                    <a:pt x="2" y="0"/>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89" name="Freeform 71"/>
            <p:cNvSpPr>
              <a:spLocks/>
            </p:cNvSpPr>
            <p:nvPr/>
          </p:nvSpPr>
          <p:spPr bwMode="auto">
            <a:xfrm>
              <a:off x="6731600" y="2246847"/>
              <a:ext cx="36172" cy="19477"/>
            </a:xfrm>
            <a:custGeom>
              <a:avLst/>
              <a:gdLst>
                <a:gd name="T0" fmla="*/ 5 w 11"/>
                <a:gd name="T1" fmla="*/ 0 h 6"/>
                <a:gd name="T2" fmla="*/ 0 w 11"/>
                <a:gd name="T3" fmla="*/ 3 h 6"/>
                <a:gd name="T4" fmla="*/ 5 w 11"/>
                <a:gd name="T5" fmla="*/ 6 h 6"/>
                <a:gd name="T6" fmla="*/ 10 w 11"/>
                <a:gd name="T7" fmla="*/ 5 h 6"/>
                <a:gd name="T8" fmla="*/ 11 w 11"/>
                <a:gd name="T9" fmla="*/ 3 h 6"/>
                <a:gd name="T10" fmla="*/ 5 w 11"/>
                <a:gd name="T11" fmla="*/ 0 h 6"/>
              </a:gdLst>
              <a:ahLst/>
              <a:cxnLst>
                <a:cxn ang="0">
                  <a:pos x="T0" y="T1"/>
                </a:cxn>
                <a:cxn ang="0">
                  <a:pos x="T2" y="T3"/>
                </a:cxn>
                <a:cxn ang="0">
                  <a:pos x="T4" y="T5"/>
                </a:cxn>
                <a:cxn ang="0">
                  <a:pos x="T6" y="T7"/>
                </a:cxn>
                <a:cxn ang="0">
                  <a:pos x="T8" y="T9"/>
                </a:cxn>
                <a:cxn ang="0">
                  <a:pos x="T10" y="T11"/>
                </a:cxn>
              </a:cxnLst>
              <a:rect l="0" t="0" r="r" b="b"/>
              <a:pathLst>
                <a:path w="11" h="6">
                  <a:moveTo>
                    <a:pt x="5" y="0"/>
                  </a:moveTo>
                  <a:cubicBezTo>
                    <a:pt x="3" y="0"/>
                    <a:pt x="0" y="1"/>
                    <a:pt x="0" y="3"/>
                  </a:cubicBezTo>
                  <a:cubicBezTo>
                    <a:pt x="0" y="5"/>
                    <a:pt x="3" y="6"/>
                    <a:pt x="5" y="6"/>
                  </a:cubicBezTo>
                  <a:cubicBezTo>
                    <a:pt x="7" y="6"/>
                    <a:pt x="9" y="5"/>
                    <a:pt x="10" y="5"/>
                  </a:cubicBezTo>
                  <a:cubicBezTo>
                    <a:pt x="10" y="4"/>
                    <a:pt x="11" y="4"/>
                    <a:pt x="11" y="3"/>
                  </a:cubicBezTo>
                  <a:cubicBezTo>
                    <a:pt x="11" y="1"/>
                    <a:pt x="9" y="0"/>
                    <a:pt x="5"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90" name="Freeform 72"/>
            <p:cNvSpPr>
              <a:spLocks/>
            </p:cNvSpPr>
            <p:nvPr/>
          </p:nvSpPr>
          <p:spPr bwMode="auto">
            <a:xfrm>
              <a:off x="6467269" y="2027030"/>
              <a:ext cx="132166" cy="75127"/>
            </a:xfrm>
            <a:custGeom>
              <a:avLst/>
              <a:gdLst>
                <a:gd name="T0" fmla="*/ 0 w 40"/>
                <a:gd name="T1" fmla="*/ 20 h 23"/>
                <a:gd name="T2" fmla="*/ 4 w 40"/>
                <a:gd name="T3" fmla="*/ 23 h 23"/>
                <a:gd name="T4" fmla="*/ 16 w 40"/>
                <a:gd name="T5" fmla="*/ 20 h 23"/>
                <a:gd name="T6" fmla="*/ 24 w 40"/>
                <a:gd name="T7" fmla="*/ 19 h 23"/>
                <a:gd name="T8" fmla="*/ 40 w 40"/>
                <a:gd name="T9" fmla="*/ 13 h 23"/>
                <a:gd name="T10" fmla="*/ 27 w 40"/>
                <a:gd name="T11" fmla="*/ 4 h 23"/>
                <a:gd name="T12" fmla="*/ 23 w 40"/>
                <a:gd name="T13" fmla="*/ 6 h 23"/>
                <a:gd name="T14" fmla="*/ 24 w 40"/>
                <a:gd name="T15" fmla="*/ 0 h 23"/>
                <a:gd name="T16" fmla="*/ 21 w 40"/>
                <a:gd name="T17" fmla="*/ 0 h 23"/>
                <a:gd name="T18" fmla="*/ 5 w 40"/>
                <a:gd name="T19" fmla="*/ 14 h 23"/>
                <a:gd name="T20" fmla="*/ 0 w 40"/>
                <a:gd name="T2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0" y="20"/>
                  </a:moveTo>
                  <a:cubicBezTo>
                    <a:pt x="0" y="22"/>
                    <a:pt x="1" y="23"/>
                    <a:pt x="4" y="23"/>
                  </a:cubicBezTo>
                  <a:cubicBezTo>
                    <a:pt x="16" y="20"/>
                    <a:pt x="16" y="20"/>
                    <a:pt x="16" y="20"/>
                  </a:cubicBezTo>
                  <a:cubicBezTo>
                    <a:pt x="16" y="20"/>
                    <a:pt x="23" y="19"/>
                    <a:pt x="24" y="19"/>
                  </a:cubicBezTo>
                  <a:cubicBezTo>
                    <a:pt x="28" y="19"/>
                    <a:pt x="40" y="18"/>
                    <a:pt x="40" y="13"/>
                  </a:cubicBezTo>
                  <a:cubicBezTo>
                    <a:pt x="40" y="10"/>
                    <a:pt x="30" y="4"/>
                    <a:pt x="27" y="4"/>
                  </a:cubicBezTo>
                  <a:cubicBezTo>
                    <a:pt x="26" y="4"/>
                    <a:pt x="25" y="5"/>
                    <a:pt x="23" y="6"/>
                  </a:cubicBezTo>
                  <a:cubicBezTo>
                    <a:pt x="25" y="4"/>
                    <a:pt x="24" y="4"/>
                    <a:pt x="24" y="0"/>
                  </a:cubicBezTo>
                  <a:cubicBezTo>
                    <a:pt x="23" y="0"/>
                    <a:pt x="23" y="0"/>
                    <a:pt x="21" y="0"/>
                  </a:cubicBezTo>
                  <a:cubicBezTo>
                    <a:pt x="12" y="0"/>
                    <a:pt x="10" y="9"/>
                    <a:pt x="5" y="14"/>
                  </a:cubicBezTo>
                  <a:cubicBezTo>
                    <a:pt x="3" y="16"/>
                    <a:pt x="0" y="16"/>
                    <a:pt x="0"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91" name="Freeform 73"/>
            <p:cNvSpPr>
              <a:spLocks/>
            </p:cNvSpPr>
            <p:nvPr/>
          </p:nvSpPr>
          <p:spPr bwMode="auto">
            <a:xfrm>
              <a:off x="6290584" y="1993640"/>
              <a:ext cx="48693" cy="26434"/>
            </a:xfrm>
            <a:custGeom>
              <a:avLst/>
              <a:gdLst>
                <a:gd name="T0" fmla="*/ 0 w 15"/>
                <a:gd name="T1" fmla="*/ 3 h 8"/>
                <a:gd name="T2" fmla="*/ 4 w 15"/>
                <a:gd name="T3" fmla="*/ 8 h 8"/>
                <a:gd name="T4" fmla="*/ 15 w 15"/>
                <a:gd name="T5" fmla="*/ 4 h 8"/>
                <a:gd name="T6" fmla="*/ 6 w 15"/>
                <a:gd name="T7" fmla="*/ 0 h 8"/>
                <a:gd name="T8" fmla="*/ 0 w 15"/>
                <a:gd name="T9" fmla="*/ 3 h 8"/>
              </a:gdLst>
              <a:ahLst/>
              <a:cxnLst>
                <a:cxn ang="0">
                  <a:pos x="T0" y="T1"/>
                </a:cxn>
                <a:cxn ang="0">
                  <a:pos x="T2" y="T3"/>
                </a:cxn>
                <a:cxn ang="0">
                  <a:pos x="T4" y="T5"/>
                </a:cxn>
                <a:cxn ang="0">
                  <a:pos x="T6" y="T7"/>
                </a:cxn>
                <a:cxn ang="0">
                  <a:pos x="T8" y="T9"/>
                </a:cxn>
              </a:cxnLst>
              <a:rect l="0" t="0" r="r" b="b"/>
              <a:pathLst>
                <a:path w="15" h="8">
                  <a:moveTo>
                    <a:pt x="0" y="3"/>
                  </a:moveTo>
                  <a:cubicBezTo>
                    <a:pt x="0" y="5"/>
                    <a:pt x="3" y="8"/>
                    <a:pt x="4" y="8"/>
                  </a:cubicBezTo>
                  <a:cubicBezTo>
                    <a:pt x="7" y="8"/>
                    <a:pt x="14" y="8"/>
                    <a:pt x="15" y="4"/>
                  </a:cubicBezTo>
                  <a:cubicBezTo>
                    <a:pt x="13" y="3"/>
                    <a:pt x="7" y="0"/>
                    <a:pt x="6" y="0"/>
                  </a:cubicBezTo>
                  <a:cubicBezTo>
                    <a:pt x="4" y="0"/>
                    <a:pt x="0" y="0"/>
                    <a:pt x="0" y="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92" name="Freeform 74"/>
            <p:cNvSpPr>
              <a:spLocks/>
            </p:cNvSpPr>
            <p:nvPr/>
          </p:nvSpPr>
          <p:spPr bwMode="auto">
            <a:xfrm>
              <a:off x="6307279" y="1937990"/>
              <a:ext cx="176685" cy="125212"/>
            </a:xfrm>
            <a:custGeom>
              <a:avLst/>
              <a:gdLst>
                <a:gd name="T0" fmla="*/ 26 w 54"/>
                <a:gd name="T1" fmla="*/ 19 h 38"/>
                <a:gd name="T2" fmla="*/ 9 w 54"/>
                <a:gd name="T3" fmla="*/ 26 h 38"/>
                <a:gd name="T4" fmla="*/ 21 w 54"/>
                <a:gd name="T5" fmla="*/ 34 h 38"/>
                <a:gd name="T6" fmla="*/ 46 w 54"/>
                <a:gd name="T7" fmla="*/ 38 h 38"/>
                <a:gd name="T8" fmla="*/ 51 w 54"/>
                <a:gd name="T9" fmla="*/ 35 h 38"/>
                <a:gd name="T10" fmla="*/ 47 w 54"/>
                <a:gd name="T11" fmla="*/ 32 h 38"/>
                <a:gd name="T12" fmla="*/ 52 w 54"/>
                <a:gd name="T13" fmla="*/ 29 h 38"/>
                <a:gd name="T14" fmla="*/ 54 w 54"/>
                <a:gd name="T15" fmla="*/ 24 h 38"/>
                <a:gd name="T16" fmla="*/ 46 w 54"/>
                <a:gd name="T17" fmla="*/ 19 h 38"/>
                <a:gd name="T18" fmla="*/ 41 w 54"/>
                <a:gd name="T19" fmla="*/ 19 h 38"/>
                <a:gd name="T20" fmla="*/ 35 w 54"/>
                <a:gd name="T21" fmla="*/ 17 h 38"/>
                <a:gd name="T22" fmla="*/ 30 w 54"/>
                <a:gd name="T23" fmla="*/ 18 h 38"/>
                <a:gd name="T24" fmla="*/ 34 w 54"/>
                <a:gd name="T25" fmla="*/ 14 h 38"/>
                <a:gd name="T26" fmla="*/ 34 w 54"/>
                <a:gd name="T27" fmla="*/ 9 h 38"/>
                <a:gd name="T28" fmla="*/ 37 w 54"/>
                <a:gd name="T29" fmla="*/ 9 h 38"/>
                <a:gd name="T30" fmla="*/ 23 w 54"/>
                <a:gd name="T31" fmla="*/ 0 h 38"/>
                <a:gd name="T32" fmla="*/ 0 w 54"/>
                <a:gd name="T33" fmla="*/ 14 h 38"/>
                <a:gd name="T34" fmla="*/ 16 w 54"/>
                <a:gd name="T35" fmla="*/ 18 h 38"/>
                <a:gd name="T36" fmla="*/ 26 w 54"/>
                <a:gd name="T3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8">
                  <a:moveTo>
                    <a:pt x="26" y="19"/>
                  </a:moveTo>
                  <a:cubicBezTo>
                    <a:pt x="18" y="21"/>
                    <a:pt x="16" y="24"/>
                    <a:pt x="9" y="26"/>
                  </a:cubicBezTo>
                  <a:cubicBezTo>
                    <a:pt x="12" y="28"/>
                    <a:pt x="18" y="34"/>
                    <a:pt x="21" y="34"/>
                  </a:cubicBezTo>
                  <a:cubicBezTo>
                    <a:pt x="29" y="34"/>
                    <a:pt x="36" y="38"/>
                    <a:pt x="46" y="38"/>
                  </a:cubicBezTo>
                  <a:cubicBezTo>
                    <a:pt x="48" y="38"/>
                    <a:pt x="51" y="37"/>
                    <a:pt x="51" y="35"/>
                  </a:cubicBezTo>
                  <a:cubicBezTo>
                    <a:pt x="51" y="33"/>
                    <a:pt x="49" y="33"/>
                    <a:pt x="47" y="32"/>
                  </a:cubicBezTo>
                  <a:cubicBezTo>
                    <a:pt x="49" y="32"/>
                    <a:pt x="52" y="32"/>
                    <a:pt x="52" y="29"/>
                  </a:cubicBezTo>
                  <a:cubicBezTo>
                    <a:pt x="52" y="27"/>
                    <a:pt x="51" y="26"/>
                    <a:pt x="54" y="24"/>
                  </a:cubicBezTo>
                  <a:cubicBezTo>
                    <a:pt x="51" y="21"/>
                    <a:pt x="51" y="19"/>
                    <a:pt x="46" y="19"/>
                  </a:cubicBezTo>
                  <a:cubicBezTo>
                    <a:pt x="44" y="19"/>
                    <a:pt x="43" y="19"/>
                    <a:pt x="41" y="19"/>
                  </a:cubicBezTo>
                  <a:cubicBezTo>
                    <a:pt x="39" y="19"/>
                    <a:pt x="37" y="17"/>
                    <a:pt x="35" y="17"/>
                  </a:cubicBezTo>
                  <a:cubicBezTo>
                    <a:pt x="33" y="17"/>
                    <a:pt x="32" y="17"/>
                    <a:pt x="30" y="18"/>
                  </a:cubicBezTo>
                  <a:cubicBezTo>
                    <a:pt x="32" y="17"/>
                    <a:pt x="34" y="15"/>
                    <a:pt x="34" y="14"/>
                  </a:cubicBezTo>
                  <a:cubicBezTo>
                    <a:pt x="34" y="13"/>
                    <a:pt x="34" y="12"/>
                    <a:pt x="34" y="9"/>
                  </a:cubicBezTo>
                  <a:cubicBezTo>
                    <a:pt x="35" y="9"/>
                    <a:pt x="35" y="10"/>
                    <a:pt x="37" y="9"/>
                  </a:cubicBezTo>
                  <a:cubicBezTo>
                    <a:pt x="33" y="6"/>
                    <a:pt x="30" y="0"/>
                    <a:pt x="23" y="0"/>
                  </a:cubicBezTo>
                  <a:cubicBezTo>
                    <a:pt x="12" y="0"/>
                    <a:pt x="9" y="11"/>
                    <a:pt x="0" y="14"/>
                  </a:cubicBezTo>
                  <a:cubicBezTo>
                    <a:pt x="5" y="17"/>
                    <a:pt x="10" y="18"/>
                    <a:pt x="16" y="18"/>
                  </a:cubicBezTo>
                  <a:cubicBezTo>
                    <a:pt x="17" y="18"/>
                    <a:pt x="23" y="19"/>
                    <a:pt x="26" y="19"/>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93" name="Freeform 75"/>
            <p:cNvSpPr>
              <a:spLocks/>
            </p:cNvSpPr>
            <p:nvPr/>
          </p:nvSpPr>
          <p:spPr bwMode="auto">
            <a:xfrm>
              <a:off x="6382405" y="2135547"/>
              <a:ext cx="23651" cy="16695"/>
            </a:xfrm>
            <a:custGeom>
              <a:avLst/>
              <a:gdLst>
                <a:gd name="T0" fmla="*/ 2 w 7"/>
                <a:gd name="T1" fmla="*/ 5 h 5"/>
                <a:gd name="T2" fmla="*/ 7 w 7"/>
                <a:gd name="T3" fmla="*/ 0 h 5"/>
                <a:gd name="T4" fmla="*/ 3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5" y="5"/>
                    <a:pt x="6" y="4"/>
                    <a:pt x="7" y="0"/>
                  </a:cubicBezTo>
                  <a:cubicBezTo>
                    <a:pt x="3" y="0"/>
                    <a:pt x="3" y="0"/>
                    <a:pt x="3" y="0"/>
                  </a:cubicBezTo>
                  <a:cubicBezTo>
                    <a:pt x="2" y="1"/>
                    <a:pt x="1" y="2"/>
                    <a:pt x="0" y="3"/>
                  </a:cubicBezTo>
                  <a:cubicBezTo>
                    <a:pt x="0" y="4"/>
                    <a:pt x="1" y="5"/>
                    <a:pt x="2" y="5"/>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94" name="Freeform 76"/>
            <p:cNvSpPr>
              <a:spLocks/>
            </p:cNvSpPr>
            <p:nvPr/>
          </p:nvSpPr>
          <p:spPr bwMode="auto">
            <a:xfrm>
              <a:off x="6271107" y="1947729"/>
              <a:ext cx="29216" cy="5565"/>
            </a:xfrm>
            <a:custGeom>
              <a:avLst/>
              <a:gdLst>
                <a:gd name="T0" fmla="*/ 9 w 9"/>
                <a:gd name="T1" fmla="*/ 2 h 2"/>
                <a:gd name="T2" fmla="*/ 8 w 9"/>
                <a:gd name="T3" fmla="*/ 0 h 2"/>
                <a:gd name="T4" fmla="*/ 0 w 9"/>
                <a:gd name="T5" fmla="*/ 0 h 2"/>
                <a:gd name="T6" fmla="*/ 9 w 9"/>
                <a:gd name="T7" fmla="*/ 2 h 2"/>
              </a:gdLst>
              <a:ahLst/>
              <a:cxnLst>
                <a:cxn ang="0">
                  <a:pos x="T0" y="T1"/>
                </a:cxn>
                <a:cxn ang="0">
                  <a:pos x="T2" y="T3"/>
                </a:cxn>
                <a:cxn ang="0">
                  <a:pos x="T4" y="T5"/>
                </a:cxn>
                <a:cxn ang="0">
                  <a:pos x="T6" y="T7"/>
                </a:cxn>
              </a:cxnLst>
              <a:rect l="0" t="0" r="r" b="b"/>
              <a:pathLst>
                <a:path w="9" h="2">
                  <a:moveTo>
                    <a:pt x="9" y="2"/>
                  </a:moveTo>
                  <a:cubicBezTo>
                    <a:pt x="8" y="0"/>
                    <a:pt x="8" y="0"/>
                    <a:pt x="8" y="0"/>
                  </a:cubicBezTo>
                  <a:cubicBezTo>
                    <a:pt x="0" y="0"/>
                    <a:pt x="0" y="0"/>
                    <a:pt x="0" y="0"/>
                  </a:cubicBezTo>
                  <a:cubicBezTo>
                    <a:pt x="1" y="0"/>
                    <a:pt x="6" y="2"/>
                    <a:pt x="9" y="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95" name="Freeform 77"/>
            <p:cNvSpPr>
              <a:spLocks/>
            </p:cNvSpPr>
            <p:nvPr/>
          </p:nvSpPr>
          <p:spPr bwMode="auto">
            <a:xfrm>
              <a:off x="6623085" y="2085462"/>
              <a:ext cx="22259" cy="13912"/>
            </a:xfrm>
            <a:custGeom>
              <a:avLst/>
              <a:gdLst>
                <a:gd name="T0" fmla="*/ 4 w 7"/>
                <a:gd name="T1" fmla="*/ 4 h 4"/>
                <a:gd name="T2" fmla="*/ 7 w 7"/>
                <a:gd name="T3" fmla="*/ 0 h 4"/>
                <a:gd name="T4" fmla="*/ 0 w 7"/>
                <a:gd name="T5" fmla="*/ 1 h 4"/>
                <a:gd name="T6" fmla="*/ 4 w 7"/>
                <a:gd name="T7" fmla="*/ 4 h 4"/>
              </a:gdLst>
              <a:ahLst/>
              <a:cxnLst>
                <a:cxn ang="0">
                  <a:pos x="T0" y="T1"/>
                </a:cxn>
                <a:cxn ang="0">
                  <a:pos x="T2" y="T3"/>
                </a:cxn>
                <a:cxn ang="0">
                  <a:pos x="T4" y="T5"/>
                </a:cxn>
                <a:cxn ang="0">
                  <a:pos x="T6" y="T7"/>
                </a:cxn>
              </a:cxnLst>
              <a:rect l="0" t="0" r="r" b="b"/>
              <a:pathLst>
                <a:path w="7" h="4">
                  <a:moveTo>
                    <a:pt x="4" y="4"/>
                  </a:moveTo>
                  <a:cubicBezTo>
                    <a:pt x="6" y="4"/>
                    <a:pt x="7" y="2"/>
                    <a:pt x="7" y="0"/>
                  </a:cubicBezTo>
                  <a:cubicBezTo>
                    <a:pt x="5" y="1"/>
                    <a:pt x="5" y="0"/>
                    <a:pt x="0" y="1"/>
                  </a:cubicBezTo>
                  <a:cubicBezTo>
                    <a:pt x="1" y="2"/>
                    <a:pt x="2" y="4"/>
                    <a:pt x="4"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96" name="Freeform 78"/>
            <p:cNvSpPr>
              <a:spLocks/>
            </p:cNvSpPr>
            <p:nvPr/>
          </p:nvSpPr>
          <p:spPr bwMode="auto">
            <a:xfrm>
              <a:off x="5418291" y="1983901"/>
              <a:ext cx="6956" cy="6956"/>
            </a:xfrm>
            <a:custGeom>
              <a:avLst/>
              <a:gdLst>
                <a:gd name="T0" fmla="*/ 0 w 2"/>
                <a:gd name="T1" fmla="*/ 2 h 2"/>
                <a:gd name="T2" fmla="*/ 2 w 2"/>
                <a:gd name="T3" fmla="*/ 0 h 2"/>
                <a:gd name="T4" fmla="*/ 0 w 2"/>
                <a:gd name="T5" fmla="*/ 1 h 2"/>
                <a:gd name="T6" fmla="*/ 0 w 2"/>
                <a:gd name="T7" fmla="*/ 2 h 2"/>
              </a:gdLst>
              <a:ahLst/>
              <a:cxnLst>
                <a:cxn ang="0">
                  <a:pos x="T0" y="T1"/>
                </a:cxn>
                <a:cxn ang="0">
                  <a:pos x="T2" y="T3"/>
                </a:cxn>
                <a:cxn ang="0">
                  <a:pos x="T4" y="T5"/>
                </a:cxn>
                <a:cxn ang="0">
                  <a:pos x="T6" y="T7"/>
                </a:cxn>
              </a:cxnLst>
              <a:rect l="0" t="0" r="r" b="b"/>
              <a:pathLst>
                <a:path w="2" h="2">
                  <a:moveTo>
                    <a:pt x="0" y="2"/>
                  </a:moveTo>
                  <a:cubicBezTo>
                    <a:pt x="2" y="0"/>
                    <a:pt x="2" y="0"/>
                    <a:pt x="2" y="0"/>
                  </a:cubicBezTo>
                  <a:cubicBezTo>
                    <a:pt x="1" y="0"/>
                    <a:pt x="1" y="1"/>
                    <a:pt x="0" y="1"/>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97" name="Freeform 79"/>
            <p:cNvSpPr>
              <a:spLocks/>
            </p:cNvSpPr>
            <p:nvPr/>
          </p:nvSpPr>
          <p:spPr bwMode="auto">
            <a:xfrm>
              <a:off x="5295864" y="1960250"/>
              <a:ext cx="151643" cy="45911"/>
            </a:xfrm>
            <a:custGeom>
              <a:avLst/>
              <a:gdLst>
                <a:gd name="T0" fmla="*/ 15 w 46"/>
                <a:gd name="T1" fmla="*/ 2 h 14"/>
                <a:gd name="T2" fmla="*/ 20 w 46"/>
                <a:gd name="T3" fmla="*/ 4 h 14"/>
                <a:gd name="T4" fmla="*/ 17 w 46"/>
                <a:gd name="T5" fmla="*/ 6 h 14"/>
                <a:gd name="T6" fmla="*/ 21 w 46"/>
                <a:gd name="T7" fmla="*/ 7 h 14"/>
                <a:gd name="T8" fmla="*/ 16 w 46"/>
                <a:gd name="T9" fmla="*/ 9 h 14"/>
                <a:gd name="T10" fmla="*/ 23 w 46"/>
                <a:gd name="T11" fmla="*/ 12 h 14"/>
                <a:gd name="T12" fmla="*/ 23 w 46"/>
                <a:gd name="T13" fmla="*/ 12 h 14"/>
                <a:gd name="T14" fmla="*/ 25 w 46"/>
                <a:gd name="T15" fmla="*/ 14 h 14"/>
                <a:gd name="T16" fmla="*/ 29 w 46"/>
                <a:gd name="T17" fmla="*/ 9 h 14"/>
                <a:gd name="T18" fmla="*/ 37 w 46"/>
                <a:gd name="T19" fmla="*/ 8 h 14"/>
                <a:gd name="T20" fmla="*/ 37 w 46"/>
                <a:gd name="T21" fmla="*/ 6 h 14"/>
                <a:gd name="T22" fmla="*/ 40 w 46"/>
                <a:gd name="T23" fmla="*/ 6 h 14"/>
                <a:gd name="T24" fmla="*/ 46 w 46"/>
                <a:gd name="T25" fmla="*/ 2 h 14"/>
                <a:gd name="T26" fmla="*/ 39 w 46"/>
                <a:gd name="T27" fmla="*/ 0 h 14"/>
                <a:gd name="T28" fmla="*/ 31 w 46"/>
                <a:gd name="T29" fmla="*/ 3 h 14"/>
                <a:gd name="T30" fmla="*/ 18 w 46"/>
                <a:gd name="T31" fmla="*/ 0 h 14"/>
                <a:gd name="T32" fmla="*/ 0 w 46"/>
                <a:gd name="T33" fmla="*/ 4 h 14"/>
                <a:gd name="T34" fmla="*/ 5 w 46"/>
                <a:gd name="T35" fmla="*/ 5 h 14"/>
                <a:gd name="T36" fmla="*/ 15 w 46"/>
                <a:gd name="T3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14">
                  <a:moveTo>
                    <a:pt x="15" y="2"/>
                  </a:moveTo>
                  <a:cubicBezTo>
                    <a:pt x="17" y="2"/>
                    <a:pt x="18" y="4"/>
                    <a:pt x="20" y="4"/>
                  </a:cubicBezTo>
                  <a:cubicBezTo>
                    <a:pt x="19" y="5"/>
                    <a:pt x="18" y="6"/>
                    <a:pt x="17" y="6"/>
                  </a:cubicBezTo>
                  <a:cubicBezTo>
                    <a:pt x="18" y="7"/>
                    <a:pt x="19" y="7"/>
                    <a:pt x="21" y="7"/>
                  </a:cubicBezTo>
                  <a:cubicBezTo>
                    <a:pt x="19" y="7"/>
                    <a:pt x="18" y="8"/>
                    <a:pt x="16" y="9"/>
                  </a:cubicBezTo>
                  <a:cubicBezTo>
                    <a:pt x="17" y="11"/>
                    <a:pt x="19" y="12"/>
                    <a:pt x="23" y="12"/>
                  </a:cubicBezTo>
                  <a:cubicBezTo>
                    <a:pt x="23" y="12"/>
                    <a:pt x="23" y="12"/>
                    <a:pt x="23" y="12"/>
                  </a:cubicBezTo>
                  <a:cubicBezTo>
                    <a:pt x="23" y="12"/>
                    <a:pt x="24" y="14"/>
                    <a:pt x="25" y="14"/>
                  </a:cubicBezTo>
                  <a:cubicBezTo>
                    <a:pt x="27" y="14"/>
                    <a:pt x="27" y="10"/>
                    <a:pt x="29" y="9"/>
                  </a:cubicBezTo>
                  <a:cubicBezTo>
                    <a:pt x="32" y="7"/>
                    <a:pt x="33" y="9"/>
                    <a:pt x="37" y="8"/>
                  </a:cubicBezTo>
                  <a:cubicBezTo>
                    <a:pt x="37" y="6"/>
                    <a:pt x="37" y="6"/>
                    <a:pt x="37" y="6"/>
                  </a:cubicBezTo>
                  <a:cubicBezTo>
                    <a:pt x="37" y="7"/>
                    <a:pt x="39" y="7"/>
                    <a:pt x="40" y="6"/>
                  </a:cubicBezTo>
                  <a:cubicBezTo>
                    <a:pt x="42" y="4"/>
                    <a:pt x="45" y="6"/>
                    <a:pt x="46" y="2"/>
                  </a:cubicBezTo>
                  <a:cubicBezTo>
                    <a:pt x="44" y="2"/>
                    <a:pt x="42" y="0"/>
                    <a:pt x="39" y="0"/>
                  </a:cubicBezTo>
                  <a:cubicBezTo>
                    <a:pt x="36" y="0"/>
                    <a:pt x="34" y="3"/>
                    <a:pt x="31" y="3"/>
                  </a:cubicBezTo>
                  <a:cubicBezTo>
                    <a:pt x="26" y="3"/>
                    <a:pt x="23" y="0"/>
                    <a:pt x="18" y="0"/>
                  </a:cubicBezTo>
                  <a:cubicBezTo>
                    <a:pt x="13" y="0"/>
                    <a:pt x="2" y="1"/>
                    <a:pt x="0" y="4"/>
                  </a:cubicBezTo>
                  <a:cubicBezTo>
                    <a:pt x="2" y="5"/>
                    <a:pt x="3" y="5"/>
                    <a:pt x="5" y="5"/>
                  </a:cubicBezTo>
                  <a:cubicBezTo>
                    <a:pt x="8" y="5"/>
                    <a:pt x="13" y="2"/>
                    <a:pt x="15" y="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98" name="Freeform 80"/>
            <p:cNvSpPr>
              <a:spLocks/>
            </p:cNvSpPr>
            <p:nvPr/>
          </p:nvSpPr>
          <p:spPr bwMode="auto">
            <a:xfrm>
              <a:off x="5688187" y="1931034"/>
              <a:ext cx="52866" cy="33390"/>
            </a:xfrm>
            <a:custGeom>
              <a:avLst/>
              <a:gdLst>
                <a:gd name="T0" fmla="*/ 4 w 16"/>
                <a:gd name="T1" fmla="*/ 10 h 10"/>
                <a:gd name="T2" fmla="*/ 16 w 16"/>
                <a:gd name="T3" fmla="*/ 7 h 10"/>
                <a:gd name="T4" fmla="*/ 13 w 16"/>
                <a:gd name="T5" fmla="*/ 0 h 10"/>
                <a:gd name="T6" fmla="*/ 0 w 16"/>
                <a:gd name="T7" fmla="*/ 7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6" y="10"/>
                    <a:pt x="14" y="8"/>
                    <a:pt x="16" y="7"/>
                  </a:cubicBezTo>
                  <a:cubicBezTo>
                    <a:pt x="13" y="0"/>
                    <a:pt x="13" y="0"/>
                    <a:pt x="13" y="0"/>
                  </a:cubicBezTo>
                  <a:cubicBezTo>
                    <a:pt x="9" y="0"/>
                    <a:pt x="0" y="4"/>
                    <a:pt x="0" y="7"/>
                  </a:cubicBezTo>
                  <a:cubicBezTo>
                    <a:pt x="0" y="9"/>
                    <a:pt x="1" y="10"/>
                    <a:pt x="4" y="1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499" name="Freeform 81"/>
            <p:cNvSpPr>
              <a:spLocks/>
            </p:cNvSpPr>
            <p:nvPr/>
          </p:nvSpPr>
          <p:spPr bwMode="auto">
            <a:xfrm>
              <a:off x="5618627" y="1947729"/>
              <a:ext cx="55649" cy="38955"/>
            </a:xfrm>
            <a:custGeom>
              <a:avLst/>
              <a:gdLst>
                <a:gd name="T0" fmla="*/ 12 w 17"/>
                <a:gd name="T1" fmla="*/ 11 h 12"/>
                <a:gd name="T2" fmla="*/ 11 w 17"/>
                <a:gd name="T3" fmla="*/ 8 h 12"/>
                <a:gd name="T4" fmla="*/ 17 w 17"/>
                <a:gd name="T5" fmla="*/ 7 h 12"/>
                <a:gd name="T6" fmla="*/ 17 w 17"/>
                <a:gd name="T7" fmla="*/ 4 h 12"/>
                <a:gd name="T8" fmla="*/ 11 w 17"/>
                <a:gd name="T9" fmla="*/ 3 h 12"/>
                <a:gd name="T10" fmla="*/ 12 w 17"/>
                <a:gd name="T11" fmla="*/ 0 h 12"/>
                <a:gd name="T12" fmla="*/ 5 w 17"/>
                <a:gd name="T13" fmla="*/ 0 h 12"/>
                <a:gd name="T14" fmla="*/ 5 w 17"/>
                <a:gd name="T15" fmla="*/ 4 h 12"/>
                <a:gd name="T16" fmla="*/ 0 w 17"/>
                <a:gd name="T17" fmla="*/ 10 h 12"/>
                <a:gd name="T18" fmla="*/ 12 w 17"/>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12" y="11"/>
                  </a:moveTo>
                  <a:cubicBezTo>
                    <a:pt x="11" y="8"/>
                    <a:pt x="11" y="8"/>
                    <a:pt x="11" y="8"/>
                  </a:cubicBezTo>
                  <a:cubicBezTo>
                    <a:pt x="13" y="8"/>
                    <a:pt x="16" y="9"/>
                    <a:pt x="17" y="7"/>
                  </a:cubicBezTo>
                  <a:cubicBezTo>
                    <a:pt x="17" y="6"/>
                    <a:pt x="17" y="6"/>
                    <a:pt x="17" y="4"/>
                  </a:cubicBezTo>
                  <a:cubicBezTo>
                    <a:pt x="15" y="4"/>
                    <a:pt x="12" y="3"/>
                    <a:pt x="11" y="3"/>
                  </a:cubicBezTo>
                  <a:cubicBezTo>
                    <a:pt x="11" y="3"/>
                    <a:pt x="12" y="2"/>
                    <a:pt x="12" y="0"/>
                  </a:cubicBezTo>
                  <a:cubicBezTo>
                    <a:pt x="5" y="0"/>
                    <a:pt x="5" y="0"/>
                    <a:pt x="5" y="0"/>
                  </a:cubicBezTo>
                  <a:cubicBezTo>
                    <a:pt x="5" y="4"/>
                    <a:pt x="4" y="2"/>
                    <a:pt x="5" y="4"/>
                  </a:cubicBezTo>
                  <a:cubicBezTo>
                    <a:pt x="2" y="5"/>
                    <a:pt x="0" y="7"/>
                    <a:pt x="0" y="10"/>
                  </a:cubicBezTo>
                  <a:cubicBezTo>
                    <a:pt x="0" y="12"/>
                    <a:pt x="11" y="12"/>
                    <a:pt x="12" y="11"/>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00" name="Freeform 82"/>
            <p:cNvSpPr>
              <a:spLocks/>
            </p:cNvSpPr>
            <p:nvPr/>
          </p:nvSpPr>
          <p:spPr bwMode="auto">
            <a:xfrm>
              <a:off x="5543501" y="1979727"/>
              <a:ext cx="58431" cy="23651"/>
            </a:xfrm>
            <a:custGeom>
              <a:avLst/>
              <a:gdLst>
                <a:gd name="T0" fmla="*/ 12 w 18"/>
                <a:gd name="T1" fmla="*/ 0 h 7"/>
                <a:gd name="T2" fmla="*/ 0 w 18"/>
                <a:gd name="T3" fmla="*/ 5 h 7"/>
                <a:gd name="T4" fmla="*/ 3 w 18"/>
                <a:gd name="T5" fmla="*/ 7 h 7"/>
                <a:gd name="T6" fmla="*/ 6 w 18"/>
                <a:gd name="T7" fmla="*/ 4 h 7"/>
                <a:gd name="T8" fmla="*/ 11 w 18"/>
                <a:gd name="T9" fmla="*/ 7 h 7"/>
                <a:gd name="T10" fmla="*/ 18 w 18"/>
                <a:gd name="T11" fmla="*/ 3 h 7"/>
                <a:gd name="T12" fmla="*/ 12 w 1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12" y="0"/>
                  </a:moveTo>
                  <a:cubicBezTo>
                    <a:pt x="9" y="0"/>
                    <a:pt x="0" y="2"/>
                    <a:pt x="0" y="5"/>
                  </a:cubicBezTo>
                  <a:cubicBezTo>
                    <a:pt x="0" y="6"/>
                    <a:pt x="1" y="7"/>
                    <a:pt x="3" y="7"/>
                  </a:cubicBezTo>
                  <a:cubicBezTo>
                    <a:pt x="5" y="7"/>
                    <a:pt x="6" y="7"/>
                    <a:pt x="6" y="4"/>
                  </a:cubicBezTo>
                  <a:cubicBezTo>
                    <a:pt x="7" y="4"/>
                    <a:pt x="9" y="7"/>
                    <a:pt x="11" y="7"/>
                  </a:cubicBezTo>
                  <a:cubicBezTo>
                    <a:pt x="14" y="7"/>
                    <a:pt x="13" y="3"/>
                    <a:pt x="18" y="3"/>
                  </a:cubicBezTo>
                  <a:cubicBezTo>
                    <a:pt x="17" y="2"/>
                    <a:pt x="15" y="0"/>
                    <a:pt x="12"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01" name="Freeform 83"/>
            <p:cNvSpPr>
              <a:spLocks/>
            </p:cNvSpPr>
            <p:nvPr/>
          </p:nvSpPr>
          <p:spPr bwMode="auto">
            <a:xfrm>
              <a:off x="5510112" y="1914339"/>
              <a:ext cx="89038" cy="59824"/>
            </a:xfrm>
            <a:custGeom>
              <a:avLst/>
              <a:gdLst>
                <a:gd name="T0" fmla="*/ 21 w 27"/>
                <a:gd name="T1" fmla="*/ 16 h 18"/>
                <a:gd name="T2" fmla="*/ 27 w 27"/>
                <a:gd name="T3" fmla="*/ 15 h 18"/>
                <a:gd name="T4" fmla="*/ 14 w 27"/>
                <a:gd name="T5" fmla="*/ 12 h 18"/>
                <a:gd name="T6" fmla="*/ 25 w 27"/>
                <a:gd name="T7" fmla="*/ 6 h 18"/>
                <a:gd name="T8" fmla="*/ 27 w 27"/>
                <a:gd name="T9" fmla="*/ 3 h 18"/>
                <a:gd name="T10" fmla="*/ 26 w 27"/>
                <a:gd name="T11" fmla="*/ 0 h 18"/>
                <a:gd name="T12" fmla="*/ 22 w 27"/>
                <a:gd name="T13" fmla="*/ 4 h 18"/>
                <a:gd name="T14" fmla="*/ 8 w 27"/>
                <a:gd name="T15" fmla="*/ 8 h 18"/>
                <a:gd name="T16" fmla="*/ 8 w 27"/>
                <a:gd name="T17" fmla="*/ 10 h 18"/>
                <a:gd name="T18" fmla="*/ 3 w 27"/>
                <a:gd name="T19" fmla="*/ 10 h 18"/>
                <a:gd name="T20" fmla="*/ 0 w 27"/>
                <a:gd name="T21" fmla="*/ 13 h 18"/>
                <a:gd name="T22" fmla="*/ 11 w 27"/>
                <a:gd name="T23" fmla="*/ 18 h 18"/>
                <a:gd name="T24" fmla="*/ 21 w 27"/>
                <a:gd name="T2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8">
                  <a:moveTo>
                    <a:pt x="21" y="16"/>
                  </a:moveTo>
                  <a:cubicBezTo>
                    <a:pt x="23" y="16"/>
                    <a:pt x="26" y="16"/>
                    <a:pt x="27" y="15"/>
                  </a:cubicBezTo>
                  <a:cubicBezTo>
                    <a:pt x="22" y="13"/>
                    <a:pt x="21" y="12"/>
                    <a:pt x="14" y="12"/>
                  </a:cubicBezTo>
                  <a:cubicBezTo>
                    <a:pt x="17" y="9"/>
                    <a:pt x="21" y="8"/>
                    <a:pt x="25" y="6"/>
                  </a:cubicBezTo>
                  <a:cubicBezTo>
                    <a:pt x="25" y="5"/>
                    <a:pt x="26" y="3"/>
                    <a:pt x="27" y="3"/>
                  </a:cubicBezTo>
                  <a:cubicBezTo>
                    <a:pt x="27" y="2"/>
                    <a:pt x="27" y="0"/>
                    <a:pt x="26" y="0"/>
                  </a:cubicBezTo>
                  <a:cubicBezTo>
                    <a:pt x="24" y="0"/>
                    <a:pt x="22" y="2"/>
                    <a:pt x="22" y="4"/>
                  </a:cubicBezTo>
                  <a:cubicBezTo>
                    <a:pt x="15" y="4"/>
                    <a:pt x="16" y="8"/>
                    <a:pt x="8" y="8"/>
                  </a:cubicBezTo>
                  <a:cubicBezTo>
                    <a:pt x="8" y="10"/>
                    <a:pt x="8" y="10"/>
                    <a:pt x="8" y="10"/>
                  </a:cubicBezTo>
                  <a:cubicBezTo>
                    <a:pt x="3" y="10"/>
                    <a:pt x="3" y="10"/>
                    <a:pt x="3" y="10"/>
                  </a:cubicBezTo>
                  <a:cubicBezTo>
                    <a:pt x="2" y="14"/>
                    <a:pt x="1" y="12"/>
                    <a:pt x="0" y="13"/>
                  </a:cubicBezTo>
                  <a:cubicBezTo>
                    <a:pt x="1" y="14"/>
                    <a:pt x="10" y="18"/>
                    <a:pt x="11" y="18"/>
                  </a:cubicBezTo>
                  <a:cubicBezTo>
                    <a:pt x="14" y="18"/>
                    <a:pt x="18" y="16"/>
                    <a:pt x="21" y="16"/>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02" name="Freeform 84"/>
            <p:cNvSpPr>
              <a:spLocks/>
            </p:cNvSpPr>
            <p:nvPr/>
          </p:nvSpPr>
          <p:spPr bwMode="auto">
            <a:xfrm>
              <a:off x="4586344" y="2003379"/>
              <a:ext cx="294938" cy="164167"/>
            </a:xfrm>
            <a:custGeom>
              <a:avLst/>
              <a:gdLst>
                <a:gd name="T0" fmla="*/ 6 w 90"/>
                <a:gd name="T1" fmla="*/ 14 h 50"/>
                <a:gd name="T2" fmla="*/ 8 w 90"/>
                <a:gd name="T3" fmla="*/ 15 h 50"/>
                <a:gd name="T4" fmla="*/ 14 w 90"/>
                <a:gd name="T5" fmla="*/ 22 h 50"/>
                <a:gd name="T6" fmla="*/ 12 w 90"/>
                <a:gd name="T7" fmla="*/ 23 h 50"/>
                <a:gd name="T8" fmla="*/ 19 w 90"/>
                <a:gd name="T9" fmla="*/ 26 h 50"/>
                <a:gd name="T10" fmla="*/ 26 w 90"/>
                <a:gd name="T11" fmla="*/ 19 h 50"/>
                <a:gd name="T12" fmla="*/ 28 w 90"/>
                <a:gd name="T13" fmla="*/ 19 h 50"/>
                <a:gd name="T14" fmla="*/ 31 w 90"/>
                <a:gd name="T15" fmla="*/ 23 h 50"/>
                <a:gd name="T16" fmla="*/ 37 w 90"/>
                <a:gd name="T17" fmla="*/ 23 h 50"/>
                <a:gd name="T18" fmla="*/ 26 w 90"/>
                <a:gd name="T19" fmla="*/ 28 h 50"/>
                <a:gd name="T20" fmla="*/ 19 w 90"/>
                <a:gd name="T21" fmla="*/ 30 h 50"/>
                <a:gd name="T22" fmla="*/ 28 w 90"/>
                <a:gd name="T23" fmla="*/ 33 h 50"/>
                <a:gd name="T24" fmla="*/ 38 w 90"/>
                <a:gd name="T25" fmla="*/ 34 h 50"/>
                <a:gd name="T26" fmla="*/ 31 w 90"/>
                <a:gd name="T27" fmla="*/ 36 h 50"/>
                <a:gd name="T28" fmla="*/ 22 w 90"/>
                <a:gd name="T29" fmla="*/ 36 h 50"/>
                <a:gd name="T30" fmla="*/ 40 w 90"/>
                <a:gd name="T31" fmla="*/ 50 h 50"/>
                <a:gd name="T32" fmla="*/ 47 w 90"/>
                <a:gd name="T33" fmla="*/ 38 h 50"/>
                <a:gd name="T34" fmla="*/ 50 w 90"/>
                <a:gd name="T35" fmla="*/ 36 h 50"/>
                <a:gd name="T36" fmla="*/ 62 w 90"/>
                <a:gd name="T37" fmla="*/ 20 h 50"/>
                <a:gd name="T38" fmla="*/ 68 w 90"/>
                <a:gd name="T39" fmla="*/ 23 h 50"/>
                <a:gd name="T40" fmla="*/ 65 w 90"/>
                <a:gd name="T41" fmla="*/ 24 h 50"/>
                <a:gd name="T42" fmla="*/ 69 w 90"/>
                <a:gd name="T43" fmla="*/ 30 h 50"/>
                <a:gd name="T44" fmla="*/ 66 w 90"/>
                <a:gd name="T45" fmla="*/ 36 h 50"/>
                <a:gd name="T46" fmla="*/ 76 w 90"/>
                <a:gd name="T47" fmla="*/ 37 h 50"/>
                <a:gd name="T48" fmla="*/ 76 w 90"/>
                <a:gd name="T49" fmla="*/ 41 h 50"/>
                <a:gd name="T50" fmla="*/ 90 w 90"/>
                <a:gd name="T51" fmla="*/ 34 h 50"/>
                <a:gd name="T52" fmla="*/ 82 w 90"/>
                <a:gd name="T53" fmla="*/ 27 h 50"/>
                <a:gd name="T54" fmla="*/ 74 w 90"/>
                <a:gd name="T55" fmla="*/ 27 h 50"/>
                <a:gd name="T56" fmla="*/ 74 w 90"/>
                <a:gd name="T57" fmla="*/ 23 h 50"/>
                <a:gd name="T58" fmla="*/ 70 w 90"/>
                <a:gd name="T59" fmla="*/ 22 h 50"/>
                <a:gd name="T60" fmla="*/ 73 w 90"/>
                <a:gd name="T61" fmla="*/ 22 h 50"/>
                <a:gd name="T62" fmla="*/ 54 w 90"/>
                <a:gd name="T63" fmla="*/ 12 h 50"/>
                <a:gd name="T64" fmla="*/ 52 w 90"/>
                <a:gd name="T65" fmla="*/ 12 h 50"/>
                <a:gd name="T66" fmla="*/ 49 w 90"/>
                <a:gd name="T67" fmla="*/ 6 h 50"/>
                <a:gd name="T68" fmla="*/ 45 w 90"/>
                <a:gd name="T69" fmla="*/ 9 h 50"/>
                <a:gd name="T70" fmla="*/ 46 w 90"/>
                <a:gd name="T71" fmla="*/ 5 h 50"/>
                <a:gd name="T72" fmla="*/ 37 w 90"/>
                <a:gd name="T73" fmla="*/ 0 h 50"/>
                <a:gd name="T74" fmla="*/ 32 w 90"/>
                <a:gd name="T75" fmla="*/ 4 h 50"/>
                <a:gd name="T76" fmla="*/ 35 w 90"/>
                <a:gd name="T77" fmla="*/ 14 h 50"/>
                <a:gd name="T78" fmla="*/ 25 w 90"/>
                <a:gd name="T79" fmla="*/ 4 h 50"/>
                <a:gd name="T80" fmla="*/ 21 w 90"/>
                <a:gd name="T81" fmla="*/ 7 h 50"/>
                <a:gd name="T82" fmla="*/ 23 w 90"/>
                <a:gd name="T83" fmla="*/ 10 h 50"/>
                <a:gd name="T84" fmla="*/ 17 w 90"/>
                <a:gd name="T85" fmla="*/ 7 h 50"/>
                <a:gd name="T86" fmla="*/ 19 w 90"/>
                <a:gd name="T87" fmla="*/ 4 h 50"/>
                <a:gd name="T88" fmla="*/ 8 w 90"/>
                <a:gd name="T89" fmla="*/ 3 h 50"/>
                <a:gd name="T90" fmla="*/ 0 w 90"/>
                <a:gd name="T91" fmla="*/ 8 h 50"/>
                <a:gd name="T92" fmla="*/ 6 w 90"/>
                <a:gd name="T9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50">
                  <a:moveTo>
                    <a:pt x="6" y="14"/>
                  </a:moveTo>
                  <a:cubicBezTo>
                    <a:pt x="6" y="14"/>
                    <a:pt x="7" y="14"/>
                    <a:pt x="8" y="15"/>
                  </a:cubicBezTo>
                  <a:cubicBezTo>
                    <a:pt x="7" y="18"/>
                    <a:pt x="10" y="20"/>
                    <a:pt x="14" y="22"/>
                  </a:cubicBezTo>
                  <a:cubicBezTo>
                    <a:pt x="13" y="22"/>
                    <a:pt x="13" y="22"/>
                    <a:pt x="12" y="23"/>
                  </a:cubicBezTo>
                  <a:cubicBezTo>
                    <a:pt x="13" y="25"/>
                    <a:pt x="16" y="26"/>
                    <a:pt x="19" y="26"/>
                  </a:cubicBezTo>
                  <a:cubicBezTo>
                    <a:pt x="24" y="26"/>
                    <a:pt x="24" y="23"/>
                    <a:pt x="26" y="19"/>
                  </a:cubicBezTo>
                  <a:cubicBezTo>
                    <a:pt x="27" y="19"/>
                    <a:pt x="27" y="19"/>
                    <a:pt x="28" y="19"/>
                  </a:cubicBezTo>
                  <a:cubicBezTo>
                    <a:pt x="29" y="19"/>
                    <a:pt x="31" y="23"/>
                    <a:pt x="31" y="23"/>
                  </a:cubicBezTo>
                  <a:cubicBezTo>
                    <a:pt x="32" y="23"/>
                    <a:pt x="34" y="23"/>
                    <a:pt x="37" y="23"/>
                  </a:cubicBezTo>
                  <a:cubicBezTo>
                    <a:pt x="35" y="23"/>
                    <a:pt x="29" y="27"/>
                    <a:pt x="26" y="28"/>
                  </a:cubicBezTo>
                  <a:cubicBezTo>
                    <a:pt x="25" y="28"/>
                    <a:pt x="19" y="28"/>
                    <a:pt x="19" y="30"/>
                  </a:cubicBezTo>
                  <a:cubicBezTo>
                    <a:pt x="19" y="36"/>
                    <a:pt x="25" y="33"/>
                    <a:pt x="28" y="33"/>
                  </a:cubicBezTo>
                  <a:cubicBezTo>
                    <a:pt x="30" y="33"/>
                    <a:pt x="37" y="33"/>
                    <a:pt x="38" y="34"/>
                  </a:cubicBezTo>
                  <a:cubicBezTo>
                    <a:pt x="35" y="35"/>
                    <a:pt x="33" y="34"/>
                    <a:pt x="31" y="36"/>
                  </a:cubicBezTo>
                  <a:cubicBezTo>
                    <a:pt x="31" y="36"/>
                    <a:pt x="25" y="35"/>
                    <a:pt x="22" y="36"/>
                  </a:cubicBezTo>
                  <a:cubicBezTo>
                    <a:pt x="22" y="44"/>
                    <a:pt x="35" y="46"/>
                    <a:pt x="40" y="50"/>
                  </a:cubicBezTo>
                  <a:cubicBezTo>
                    <a:pt x="43" y="47"/>
                    <a:pt x="43" y="41"/>
                    <a:pt x="47" y="38"/>
                  </a:cubicBezTo>
                  <a:cubicBezTo>
                    <a:pt x="48" y="37"/>
                    <a:pt x="49" y="37"/>
                    <a:pt x="50" y="36"/>
                  </a:cubicBezTo>
                  <a:cubicBezTo>
                    <a:pt x="52" y="30"/>
                    <a:pt x="55" y="20"/>
                    <a:pt x="62" y="20"/>
                  </a:cubicBezTo>
                  <a:cubicBezTo>
                    <a:pt x="62" y="20"/>
                    <a:pt x="64" y="23"/>
                    <a:pt x="68" y="23"/>
                  </a:cubicBezTo>
                  <a:cubicBezTo>
                    <a:pt x="67" y="23"/>
                    <a:pt x="66" y="24"/>
                    <a:pt x="65" y="24"/>
                  </a:cubicBezTo>
                  <a:cubicBezTo>
                    <a:pt x="66" y="26"/>
                    <a:pt x="68" y="30"/>
                    <a:pt x="69" y="30"/>
                  </a:cubicBezTo>
                  <a:cubicBezTo>
                    <a:pt x="69" y="34"/>
                    <a:pt x="66" y="32"/>
                    <a:pt x="66" y="36"/>
                  </a:cubicBezTo>
                  <a:cubicBezTo>
                    <a:pt x="69" y="37"/>
                    <a:pt x="73" y="36"/>
                    <a:pt x="76" y="37"/>
                  </a:cubicBezTo>
                  <a:cubicBezTo>
                    <a:pt x="76" y="38"/>
                    <a:pt x="76" y="39"/>
                    <a:pt x="76" y="41"/>
                  </a:cubicBezTo>
                  <a:cubicBezTo>
                    <a:pt x="82" y="39"/>
                    <a:pt x="84" y="36"/>
                    <a:pt x="90" y="34"/>
                  </a:cubicBezTo>
                  <a:cubicBezTo>
                    <a:pt x="88" y="31"/>
                    <a:pt x="82" y="31"/>
                    <a:pt x="82" y="27"/>
                  </a:cubicBezTo>
                  <a:cubicBezTo>
                    <a:pt x="79" y="27"/>
                    <a:pt x="78" y="27"/>
                    <a:pt x="74" y="27"/>
                  </a:cubicBezTo>
                  <a:cubicBezTo>
                    <a:pt x="75" y="23"/>
                    <a:pt x="75" y="24"/>
                    <a:pt x="74" y="23"/>
                  </a:cubicBezTo>
                  <a:cubicBezTo>
                    <a:pt x="73" y="23"/>
                    <a:pt x="72" y="23"/>
                    <a:pt x="70" y="22"/>
                  </a:cubicBezTo>
                  <a:cubicBezTo>
                    <a:pt x="71" y="22"/>
                    <a:pt x="72" y="22"/>
                    <a:pt x="73" y="22"/>
                  </a:cubicBezTo>
                  <a:cubicBezTo>
                    <a:pt x="70" y="19"/>
                    <a:pt x="58" y="12"/>
                    <a:pt x="54" y="12"/>
                  </a:cubicBezTo>
                  <a:cubicBezTo>
                    <a:pt x="54" y="12"/>
                    <a:pt x="53" y="12"/>
                    <a:pt x="52" y="12"/>
                  </a:cubicBezTo>
                  <a:cubicBezTo>
                    <a:pt x="53" y="10"/>
                    <a:pt x="53" y="6"/>
                    <a:pt x="49" y="6"/>
                  </a:cubicBezTo>
                  <a:cubicBezTo>
                    <a:pt x="48" y="6"/>
                    <a:pt x="47" y="8"/>
                    <a:pt x="45" y="9"/>
                  </a:cubicBezTo>
                  <a:cubicBezTo>
                    <a:pt x="45" y="8"/>
                    <a:pt x="46" y="6"/>
                    <a:pt x="46" y="5"/>
                  </a:cubicBezTo>
                  <a:cubicBezTo>
                    <a:pt x="46" y="2"/>
                    <a:pt x="40" y="0"/>
                    <a:pt x="37" y="0"/>
                  </a:cubicBezTo>
                  <a:cubicBezTo>
                    <a:pt x="34" y="0"/>
                    <a:pt x="32" y="0"/>
                    <a:pt x="32" y="4"/>
                  </a:cubicBezTo>
                  <a:cubicBezTo>
                    <a:pt x="32" y="8"/>
                    <a:pt x="34" y="10"/>
                    <a:pt x="35" y="14"/>
                  </a:cubicBezTo>
                  <a:cubicBezTo>
                    <a:pt x="30" y="12"/>
                    <a:pt x="31" y="4"/>
                    <a:pt x="25" y="4"/>
                  </a:cubicBezTo>
                  <a:cubicBezTo>
                    <a:pt x="23" y="4"/>
                    <a:pt x="21" y="5"/>
                    <a:pt x="21" y="7"/>
                  </a:cubicBezTo>
                  <a:cubicBezTo>
                    <a:pt x="21" y="9"/>
                    <a:pt x="22" y="10"/>
                    <a:pt x="23" y="10"/>
                  </a:cubicBezTo>
                  <a:cubicBezTo>
                    <a:pt x="21" y="9"/>
                    <a:pt x="19" y="9"/>
                    <a:pt x="17" y="7"/>
                  </a:cubicBezTo>
                  <a:cubicBezTo>
                    <a:pt x="17" y="6"/>
                    <a:pt x="18" y="5"/>
                    <a:pt x="19" y="4"/>
                  </a:cubicBezTo>
                  <a:cubicBezTo>
                    <a:pt x="14" y="3"/>
                    <a:pt x="12" y="3"/>
                    <a:pt x="8" y="3"/>
                  </a:cubicBezTo>
                  <a:cubicBezTo>
                    <a:pt x="6" y="3"/>
                    <a:pt x="1" y="7"/>
                    <a:pt x="0" y="8"/>
                  </a:cubicBezTo>
                  <a:cubicBezTo>
                    <a:pt x="2" y="10"/>
                    <a:pt x="4" y="14"/>
                    <a:pt x="6" y="1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03" name="Freeform 85"/>
            <p:cNvSpPr>
              <a:spLocks/>
            </p:cNvSpPr>
            <p:nvPr/>
          </p:nvSpPr>
          <p:spPr bwMode="auto">
            <a:xfrm>
              <a:off x="4740769" y="1974162"/>
              <a:ext cx="193379" cy="75127"/>
            </a:xfrm>
            <a:custGeom>
              <a:avLst/>
              <a:gdLst>
                <a:gd name="T0" fmla="*/ 4 w 59"/>
                <a:gd name="T1" fmla="*/ 10 h 23"/>
                <a:gd name="T2" fmla="*/ 12 w 59"/>
                <a:gd name="T3" fmla="*/ 13 h 23"/>
                <a:gd name="T4" fmla="*/ 22 w 59"/>
                <a:gd name="T5" fmla="*/ 14 h 23"/>
                <a:gd name="T6" fmla="*/ 17 w 59"/>
                <a:gd name="T7" fmla="*/ 15 h 23"/>
                <a:gd name="T8" fmla="*/ 12 w 59"/>
                <a:gd name="T9" fmla="*/ 16 h 23"/>
                <a:gd name="T10" fmla="*/ 15 w 59"/>
                <a:gd name="T11" fmla="*/ 20 h 23"/>
                <a:gd name="T12" fmla="*/ 28 w 59"/>
                <a:gd name="T13" fmla="*/ 20 h 23"/>
                <a:gd name="T14" fmla="*/ 36 w 59"/>
                <a:gd name="T15" fmla="*/ 23 h 23"/>
                <a:gd name="T16" fmla="*/ 59 w 59"/>
                <a:gd name="T17" fmla="*/ 11 h 23"/>
                <a:gd name="T18" fmla="*/ 49 w 59"/>
                <a:gd name="T19" fmla="*/ 4 h 23"/>
                <a:gd name="T20" fmla="*/ 41 w 59"/>
                <a:gd name="T21" fmla="*/ 4 h 23"/>
                <a:gd name="T22" fmla="*/ 35 w 59"/>
                <a:gd name="T23" fmla="*/ 6 h 23"/>
                <a:gd name="T24" fmla="*/ 35 w 59"/>
                <a:gd name="T25" fmla="*/ 0 h 23"/>
                <a:gd name="T26" fmla="*/ 32 w 59"/>
                <a:gd name="T27" fmla="*/ 0 h 23"/>
                <a:gd name="T28" fmla="*/ 26 w 59"/>
                <a:gd name="T29" fmla="*/ 7 h 23"/>
                <a:gd name="T30" fmla="*/ 17 w 59"/>
                <a:gd name="T31" fmla="*/ 4 h 23"/>
                <a:gd name="T32" fmla="*/ 12 w 59"/>
                <a:gd name="T33" fmla="*/ 4 h 23"/>
                <a:gd name="T34" fmla="*/ 11 w 59"/>
                <a:gd name="T35" fmla="*/ 4 h 23"/>
                <a:gd name="T36" fmla="*/ 10 w 59"/>
                <a:gd name="T37" fmla="*/ 4 h 23"/>
                <a:gd name="T38" fmla="*/ 10 w 59"/>
                <a:gd name="T39" fmla="*/ 6 h 23"/>
                <a:gd name="T40" fmla="*/ 4 w 59"/>
                <a:gd name="T41" fmla="*/ 4 h 23"/>
                <a:gd name="T42" fmla="*/ 0 w 59"/>
                <a:gd name="T43" fmla="*/ 4 h 23"/>
                <a:gd name="T44" fmla="*/ 4 w 59"/>
                <a:gd name="T4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23">
                  <a:moveTo>
                    <a:pt x="4" y="10"/>
                  </a:moveTo>
                  <a:cubicBezTo>
                    <a:pt x="3" y="15"/>
                    <a:pt x="8" y="13"/>
                    <a:pt x="12" y="13"/>
                  </a:cubicBezTo>
                  <a:cubicBezTo>
                    <a:pt x="12" y="13"/>
                    <a:pt x="21" y="14"/>
                    <a:pt x="22" y="14"/>
                  </a:cubicBezTo>
                  <a:cubicBezTo>
                    <a:pt x="21" y="14"/>
                    <a:pt x="19" y="14"/>
                    <a:pt x="17" y="15"/>
                  </a:cubicBezTo>
                  <a:cubicBezTo>
                    <a:pt x="16" y="15"/>
                    <a:pt x="14" y="15"/>
                    <a:pt x="12" y="16"/>
                  </a:cubicBezTo>
                  <a:cubicBezTo>
                    <a:pt x="12" y="18"/>
                    <a:pt x="13" y="20"/>
                    <a:pt x="15" y="20"/>
                  </a:cubicBezTo>
                  <a:cubicBezTo>
                    <a:pt x="28" y="20"/>
                    <a:pt x="28" y="20"/>
                    <a:pt x="28" y="20"/>
                  </a:cubicBezTo>
                  <a:cubicBezTo>
                    <a:pt x="29" y="20"/>
                    <a:pt x="32" y="23"/>
                    <a:pt x="36" y="23"/>
                  </a:cubicBezTo>
                  <a:cubicBezTo>
                    <a:pt x="42" y="23"/>
                    <a:pt x="54" y="15"/>
                    <a:pt x="59" y="11"/>
                  </a:cubicBezTo>
                  <a:cubicBezTo>
                    <a:pt x="58" y="8"/>
                    <a:pt x="53" y="4"/>
                    <a:pt x="49" y="4"/>
                  </a:cubicBezTo>
                  <a:cubicBezTo>
                    <a:pt x="46" y="4"/>
                    <a:pt x="47" y="4"/>
                    <a:pt x="41" y="4"/>
                  </a:cubicBezTo>
                  <a:cubicBezTo>
                    <a:pt x="38" y="4"/>
                    <a:pt x="37" y="6"/>
                    <a:pt x="35" y="6"/>
                  </a:cubicBezTo>
                  <a:cubicBezTo>
                    <a:pt x="34" y="4"/>
                    <a:pt x="35" y="4"/>
                    <a:pt x="35" y="0"/>
                  </a:cubicBezTo>
                  <a:cubicBezTo>
                    <a:pt x="32" y="0"/>
                    <a:pt x="32" y="0"/>
                    <a:pt x="32" y="0"/>
                  </a:cubicBezTo>
                  <a:cubicBezTo>
                    <a:pt x="31" y="4"/>
                    <a:pt x="29" y="7"/>
                    <a:pt x="26" y="7"/>
                  </a:cubicBezTo>
                  <a:cubicBezTo>
                    <a:pt x="25" y="7"/>
                    <a:pt x="19" y="4"/>
                    <a:pt x="17" y="4"/>
                  </a:cubicBezTo>
                  <a:cubicBezTo>
                    <a:pt x="12" y="4"/>
                    <a:pt x="12" y="4"/>
                    <a:pt x="12" y="4"/>
                  </a:cubicBezTo>
                  <a:cubicBezTo>
                    <a:pt x="11" y="4"/>
                    <a:pt x="11" y="4"/>
                    <a:pt x="11" y="4"/>
                  </a:cubicBezTo>
                  <a:cubicBezTo>
                    <a:pt x="10" y="4"/>
                    <a:pt x="10" y="4"/>
                    <a:pt x="10" y="4"/>
                  </a:cubicBezTo>
                  <a:cubicBezTo>
                    <a:pt x="10" y="6"/>
                    <a:pt x="10" y="6"/>
                    <a:pt x="10" y="6"/>
                  </a:cubicBezTo>
                  <a:cubicBezTo>
                    <a:pt x="6" y="6"/>
                    <a:pt x="5" y="8"/>
                    <a:pt x="4" y="4"/>
                  </a:cubicBezTo>
                  <a:cubicBezTo>
                    <a:pt x="0" y="4"/>
                    <a:pt x="0" y="4"/>
                    <a:pt x="0" y="4"/>
                  </a:cubicBezTo>
                  <a:cubicBezTo>
                    <a:pt x="0" y="8"/>
                    <a:pt x="2" y="9"/>
                    <a:pt x="4" y="1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04" name="Freeform 86"/>
            <p:cNvSpPr>
              <a:spLocks/>
            </p:cNvSpPr>
            <p:nvPr/>
          </p:nvSpPr>
          <p:spPr bwMode="auto">
            <a:xfrm>
              <a:off x="4586344" y="205902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05" name="Freeform 87"/>
            <p:cNvSpPr>
              <a:spLocks/>
            </p:cNvSpPr>
            <p:nvPr/>
          </p:nvSpPr>
          <p:spPr bwMode="auto">
            <a:xfrm>
              <a:off x="4586344" y="2059029"/>
              <a:ext cx="278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06" name="Freeform 88"/>
            <p:cNvSpPr>
              <a:spLocks/>
            </p:cNvSpPr>
            <p:nvPr/>
          </p:nvSpPr>
          <p:spPr bwMode="auto">
            <a:xfrm>
              <a:off x="4575214" y="2059029"/>
              <a:ext cx="36172" cy="30607"/>
            </a:xfrm>
            <a:custGeom>
              <a:avLst/>
              <a:gdLst>
                <a:gd name="T0" fmla="*/ 11 w 11"/>
                <a:gd name="T1" fmla="*/ 9 h 9"/>
                <a:gd name="T2" fmla="*/ 3 w 11"/>
                <a:gd name="T3" fmla="*/ 0 h 9"/>
                <a:gd name="T4" fmla="*/ 11 w 11"/>
                <a:gd name="T5" fmla="*/ 9 h 9"/>
              </a:gdLst>
              <a:ahLst/>
              <a:cxnLst>
                <a:cxn ang="0">
                  <a:pos x="T0" y="T1"/>
                </a:cxn>
                <a:cxn ang="0">
                  <a:pos x="T2" y="T3"/>
                </a:cxn>
                <a:cxn ang="0">
                  <a:pos x="T4" y="T5"/>
                </a:cxn>
              </a:cxnLst>
              <a:rect l="0" t="0" r="r" b="b"/>
              <a:pathLst>
                <a:path w="11" h="9">
                  <a:moveTo>
                    <a:pt x="11" y="9"/>
                  </a:moveTo>
                  <a:cubicBezTo>
                    <a:pt x="9" y="4"/>
                    <a:pt x="6" y="3"/>
                    <a:pt x="3" y="0"/>
                  </a:cubicBezTo>
                  <a:cubicBezTo>
                    <a:pt x="0" y="2"/>
                    <a:pt x="6" y="8"/>
                    <a:pt x="11"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07" name="Freeform 89"/>
            <p:cNvSpPr>
              <a:spLocks/>
            </p:cNvSpPr>
            <p:nvPr/>
          </p:nvSpPr>
          <p:spPr bwMode="auto">
            <a:xfrm>
              <a:off x="4150893" y="2935516"/>
              <a:ext cx="95994" cy="108517"/>
            </a:xfrm>
            <a:custGeom>
              <a:avLst/>
              <a:gdLst>
                <a:gd name="T0" fmla="*/ 0 w 29"/>
                <a:gd name="T1" fmla="*/ 28 h 33"/>
                <a:gd name="T2" fmla="*/ 6 w 29"/>
                <a:gd name="T3" fmla="*/ 33 h 33"/>
                <a:gd name="T4" fmla="*/ 10 w 29"/>
                <a:gd name="T5" fmla="*/ 33 h 33"/>
                <a:gd name="T6" fmla="*/ 18 w 29"/>
                <a:gd name="T7" fmla="*/ 28 h 33"/>
                <a:gd name="T8" fmla="*/ 25 w 29"/>
                <a:gd name="T9" fmla="*/ 26 h 33"/>
                <a:gd name="T10" fmla="*/ 25 w 29"/>
                <a:gd name="T11" fmla="*/ 20 h 33"/>
                <a:gd name="T12" fmla="*/ 25 w 29"/>
                <a:gd name="T13" fmla="*/ 12 h 33"/>
                <a:gd name="T14" fmla="*/ 29 w 29"/>
                <a:gd name="T15" fmla="*/ 9 h 33"/>
                <a:gd name="T16" fmla="*/ 21 w 29"/>
                <a:gd name="T17" fmla="*/ 0 h 33"/>
                <a:gd name="T18" fmla="*/ 17 w 29"/>
                <a:gd name="T19" fmla="*/ 0 h 33"/>
                <a:gd name="T20" fmla="*/ 10 w 29"/>
                <a:gd name="T21" fmla="*/ 4 h 33"/>
                <a:gd name="T22" fmla="*/ 12 w 29"/>
                <a:gd name="T23" fmla="*/ 7 h 33"/>
                <a:gd name="T24" fmla="*/ 5 w 29"/>
                <a:gd name="T25" fmla="*/ 9 h 33"/>
                <a:gd name="T26" fmla="*/ 3 w 29"/>
                <a:gd name="T27" fmla="*/ 12 h 33"/>
                <a:gd name="T28" fmla="*/ 7 w 29"/>
                <a:gd name="T29" fmla="*/ 17 h 33"/>
                <a:gd name="T30" fmla="*/ 0 w 29"/>
                <a:gd name="T31"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3">
                  <a:moveTo>
                    <a:pt x="0" y="28"/>
                  </a:moveTo>
                  <a:cubicBezTo>
                    <a:pt x="0" y="31"/>
                    <a:pt x="3" y="33"/>
                    <a:pt x="6" y="33"/>
                  </a:cubicBezTo>
                  <a:cubicBezTo>
                    <a:pt x="7" y="33"/>
                    <a:pt x="9" y="33"/>
                    <a:pt x="10" y="33"/>
                  </a:cubicBezTo>
                  <a:cubicBezTo>
                    <a:pt x="12" y="31"/>
                    <a:pt x="15" y="28"/>
                    <a:pt x="18" y="28"/>
                  </a:cubicBezTo>
                  <a:cubicBezTo>
                    <a:pt x="21" y="28"/>
                    <a:pt x="23" y="28"/>
                    <a:pt x="25" y="26"/>
                  </a:cubicBezTo>
                  <a:cubicBezTo>
                    <a:pt x="26" y="25"/>
                    <a:pt x="25" y="22"/>
                    <a:pt x="25" y="20"/>
                  </a:cubicBezTo>
                  <a:cubicBezTo>
                    <a:pt x="25" y="20"/>
                    <a:pt x="25" y="14"/>
                    <a:pt x="25" y="12"/>
                  </a:cubicBezTo>
                  <a:cubicBezTo>
                    <a:pt x="25" y="11"/>
                    <a:pt x="29" y="11"/>
                    <a:pt x="29" y="9"/>
                  </a:cubicBezTo>
                  <a:cubicBezTo>
                    <a:pt x="29" y="5"/>
                    <a:pt x="26" y="0"/>
                    <a:pt x="21" y="0"/>
                  </a:cubicBezTo>
                  <a:cubicBezTo>
                    <a:pt x="20" y="0"/>
                    <a:pt x="18" y="0"/>
                    <a:pt x="17" y="0"/>
                  </a:cubicBezTo>
                  <a:cubicBezTo>
                    <a:pt x="15" y="0"/>
                    <a:pt x="10" y="3"/>
                    <a:pt x="10" y="4"/>
                  </a:cubicBezTo>
                  <a:cubicBezTo>
                    <a:pt x="10" y="5"/>
                    <a:pt x="11" y="6"/>
                    <a:pt x="12" y="7"/>
                  </a:cubicBezTo>
                  <a:cubicBezTo>
                    <a:pt x="10" y="8"/>
                    <a:pt x="6" y="9"/>
                    <a:pt x="5" y="9"/>
                  </a:cubicBezTo>
                  <a:cubicBezTo>
                    <a:pt x="4" y="9"/>
                    <a:pt x="3" y="9"/>
                    <a:pt x="3" y="12"/>
                  </a:cubicBezTo>
                  <a:cubicBezTo>
                    <a:pt x="3" y="14"/>
                    <a:pt x="5" y="16"/>
                    <a:pt x="7" y="17"/>
                  </a:cubicBezTo>
                  <a:cubicBezTo>
                    <a:pt x="6" y="22"/>
                    <a:pt x="0" y="23"/>
                    <a:pt x="0" y="28"/>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08" name="Freeform 90"/>
            <p:cNvSpPr>
              <a:spLocks/>
            </p:cNvSpPr>
            <p:nvPr/>
          </p:nvSpPr>
          <p:spPr bwMode="auto">
            <a:xfrm>
              <a:off x="4213497" y="2840911"/>
              <a:ext cx="19477" cy="15304"/>
            </a:xfrm>
            <a:custGeom>
              <a:avLst/>
              <a:gdLst>
                <a:gd name="T0" fmla="*/ 2 w 6"/>
                <a:gd name="T1" fmla="*/ 5 h 5"/>
                <a:gd name="T2" fmla="*/ 6 w 6"/>
                <a:gd name="T3" fmla="*/ 0 h 5"/>
                <a:gd name="T4" fmla="*/ 0 w 6"/>
                <a:gd name="T5" fmla="*/ 2 h 5"/>
                <a:gd name="T6" fmla="*/ 2 w 6"/>
                <a:gd name="T7" fmla="*/ 5 h 5"/>
              </a:gdLst>
              <a:ahLst/>
              <a:cxnLst>
                <a:cxn ang="0">
                  <a:pos x="T0" y="T1"/>
                </a:cxn>
                <a:cxn ang="0">
                  <a:pos x="T2" y="T3"/>
                </a:cxn>
                <a:cxn ang="0">
                  <a:pos x="T4" y="T5"/>
                </a:cxn>
                <a:cxn ang="0">
                  <a:pos x="T6" y="T7"/>
                </a:cxn>
              </a:cxnLst>
              <a:rect l="0" t="0" r="r" b="b"/>
              <a:pathLst>
                <a:path w="6" h="5">
                  <a:moveTo>
                    <a:pt x="2" y="5"/>
                  </a:moveTo>
                  <a:cubicBezTo>
                    <a:pt x="4" y="5"/>
                    <a:pt x="6" y="2"/>
                    <a:pt x="6" y="0"/>
                  </a:cubicBezTo>
                  <a:cubicBezTo>
                    <a:pt x="4" y="0"/>
                    <a:pt x="0" y="1"/>
                    <a:pt x="0" y="2"/>
                  </a:cubicBezTo>
                  <a:cubicBezTo>
                    <a:pt x="0" y="3"/>
                    <a:pt x="1" y="5"/>
                    <a:pt x="2" y="5"/>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09" name="Freeform 91"/>
            <p:cNvSpPr>
              <a:spLocks/>
            </p:cNvSpPr>
            <p:nvPr/>
          </p:nvSpPr>
          <p:spPr bwMode="auto">
            <a:xfrm>
              <a:off x="4246887" y="3080206"/>
              <a:ext cx="2782" cy="4174"/>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0" y="0"/>
                    <a:pt x="0" y="0"/>
                    <a:pt x="0" y="0"/>
                  </a:cubicBezTo>
                  <a:lnTo>
                    <a:pt x="0" y="1"/>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10" name="Freeform 92"/>
            <p:cNvSpPr>
              <a:spLocks noEditPoints="1"/>
            </p:cNvSpPr>
            <p:nvPr/>
          </p:nvSpPr>
          <p:spPr bwMode="auto">
            <a:xfrm>
              <a:off x="4227410" y="2829781"/>
              <a:ext cx="173902" cy="250425"/>
            </a:xfrm>
            <a:custGeom>
              <a:avLst/>
              <a:gdLst>
                <a:gd name="T0" fmla="*/ 6 w 53"/>
                <a:gd name="T1" fmla="*/ 16 h 76"/>
                <a:gd name="T2" fmla="*/ 6 w 53"/>
                <a:gd name="T3" fmla="*/ 21 h 76"/>
                <a:gd name="T4" fmla="*/ 6 w 53"/>
                <a:gd name="T5" fmla="*/ 25 h 76"/>
                <a:gd name="T6" fmla="*/ 8 w 53"/>
                <a:gd name="T7" fmla="*/ 28 h 76"/>
                <a:gd name="T8" fmla="*/ 12 w 53"/>
                <a:gd name="T9" fmla="*/ 26 h 76"/>
                <a:gd name="T10" fmla="*/ 9 w 53"/>
                <a:gd name="T11" fmla="*/ 35 h 76"/>
                <a:gd name="T12" fmla="*/ 18 w 53"/>
                <a:gd name="T13" fmla="*/ 36 h 76"/>
                <a:gd name="T14" fmla="*/ 20 w 53"/>
                <a:gd name="T15" fmla="*/ 39 h 76"/>
                <a:gd name="T16" fmla="*/ 26 w 53"/>
                <a:gd name="T17" fmla="*/ 45 h 76"/>
                <a:gd name="T18" fmla="*/ 16 w 53"/>
                <a:gd name="T19" fmla="*/ 56 h 76"/>
                <a:gd name="T20" fmla="*/ 11 w 53"/>
                <a:gd name="T21" fmla="*/ 64 h 76"/>
                <a:gd name="T22" fmla="*/ 19 w 53"/>
                <a:gd name="T23" fmla="*/ 66 h 76"/>
                <a:gd name="T24" fmla="*/ 24 w 53"/>
                <a:gd name="T25" fmla="*/ 65 h 76"/>
                <a:gd name="T26" fmla="*/ 7 w 53"/>
                <a:gd name="T27" fmla="*/ 76 h 76"/>
                <a:gd name="T28" fmla="*/ 13 w 53"/>
                <a:gd name="T29" fmla="*/ 76 h 76"/>
                <a:gd name="T30" fmla="*/ 20 w 53"/>
                <a:gd name="T31" fmla="*/ 72 h 76"/>
                <a:gd name="T32" fmla="*/ 35 w 53"/>
                <a:gd name="T33" fmla="*/ 72 h 76"/>
                <a:gd name="T34" fmla="*/ 50 w 53"/>
                <a:gd name="T35" fmla="*/ 68 h 76"/>
                <a:gd name="T36" fmla="*/ 46 w 53"/>
                <a:gd name="T37" fmla="*/ 66 h 76"/>
                <a:gd name="T38" fmla="*/ 49 w 53"/>
                <a:gd name="T39" fmla="*/ 52 h 76"/>
                <a:gd name="T40" fmla="*/ 46 w 53"/>
                <a:gd name="T41" fmla="*/ 52 h 76"/>
                <a:gd name="T42" fmla="*/ 43 w 53"/>
                <a:gd name="T43" fmla="*/ 46 h 76"/>
                <a:gd name="T44" fmla="*/ 27 w 53"/>
                <a:gd name="T45" fmla="*/ 26 h 76"/>
                <a:gd name="T46" fmla="*/ 24 w 53"/>
                <a:gd name="T47" fmla="*/ 23 h 76"/>
                <a:gd name="T48" fmla="*/ 16 w 53"/>
                <a:gd name="T49" fmla="*/ 8 h 76"/>
                <a:gd name="T50" fmla="*/ 21 w 53"/>
                <a:gd name="T51" fmla="*/ 2 h 76"/>
                <a:gd name="T52" fmla="*/ 12 w 53"/>
                <a:gd name="T53" fmla="*/ 0 h 76"/>
                <a:gd name="T54" fmla="*/ 8 w 53"/>
                <a:gd name="T55" fmla="*/ 7 h 76"/>
                <a:gd name="T56" fmla="*/ 6 w 53"/>
                <a:gd name="T57" fmla="*/ 11 h 76"/>
                <a:gd name="T58" fmla="*/ 3 w 53"/>
                <a:gd name="T59" fmla="*/ 12 h 76"/>
                <a:gd name="T60" fmla="*/ 6 w 53"/>
                <a:gd name="T61" fmla="*/ 15 h 76"/>
                <a:gd name="T62" fmla="*/ 48 w 53"/>
                <a:gd name="T63" fmla="*/ 52 h 76"/>
                <a:gd name="T64" fmla="*/ 46 w 53"/>
                <a:gd name="T65"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76">
                  <a:moveTo>
                    <a:pt x="6" y="15"/>
                  </a:moveTo>
                  <a:cubicBezTo>
                    <a:pt x="6" y="16"/>
                    <a:pt x="6" y="16"/>
                    <a:pt x="6" y="16"/>
                  </a:cubicBezTo>
                  <a:cubicBezTo>
                    <a:pt x="6" y="17"/>
                    <a:pt x="3" y="18"/>
                    <a:pt x="3" y="19"/>
                  </a:cubicBezTo>
                  <a:cubicBezTo>
                    <a:pt x="3" y="20"/>
                    <a:pt x="6" y="21"/>
                    <a:pt x="6" y="21"/>
                  </a:cubicBezTo>
                  <a:cubicBezTo>
                    <a:pt x="6" y="23"/>
                    <a:pt x="6" y="23"/>
                    <a:pt x="6" y="23"/>
                  </a:cubicBezTo>
                  <a:cubicBezTo>
                    <a:pt x="6" y="24"/>
                    <a:pt x="6" y="24"/>
                    <a:pt x="6" y="25"/>
                  </a:cubicBezTo>
                  <a:cubicBezTo>
                    <a:pt x="6" y="26"/>
                    <a:pt x="6" y="28"/>
                    <a:pt x="6" y="28"/>
                  </a:cubicBezTo>
                  <a:cubicBezTo>
                    <a:pt x="8" y="28"/>
                    <a:pt x="8" y="28"/>
                    <a:pt x="8" y="28"/>
                  </a:cubicBezTo>
                  <a:cubicBezTo>
                    <a:pt x="7" y="28"/>
                    <a:pt x="7" y="27"/>
                    <a:pt x="8" y="25"/>
                  </a:cubicBezTo>
                  <a:cubicBezTo>
                    <a:pt x="8" y="25"/>
                    <a:pt x="10" y="26"/>
                    <a:pt x="12" y="26"/>
                  </a:cubicBezTo>
                  <a:cubicBezTo>
                    <a:pt x="11" y="28"/>
                    <a:pt x="12" y="28"/>
                    <a:pt x="12" y="30"/>
                  </a:cubicBezTo>
                  <a:cubicBezTo>
                    <a:pt x="12" y="32"/>
                    <a:pt x="9" y="33"/>
                    <a:pt x="9" y="35"/>
                  </a:cubicBezTo>
                  <a:cubicBezTo>
                    <a:pt x="9" y="37"/>
                    <a:pt x="11" y="37"/>
                    <a:pt x="13" y="37"/>
                  </a:cubicBezTo>
                  <a:cubicBezTo>
                    <a:pt x="15" y="37"/>
                    <a:pt x="16" y="36"/>
                    <a:pt x="18" y="36"/>
                  </a:cubicBezTo>
                  <a:cubicBezTo>
                    <a:pt x="19" y="36"/>
                    <a:pt x="20" y="36"/>
                    <a:pt x="20" y="36"/>
                  </a:cubicBezTo>
                  <a:cubicBezTo>
                    <a:pt x="20" y="37"/>
                    <a:pt x="20" y="38"/>
                    <a:pt x="20" y="39"/>
                  </a:cubicBezTo>
                  <a:cubicBezTo>
                    <a:pt x="20" y="42"/>
                    <a:pt x="22" y="42"/>
                    <a:pt x="26" y="42"/>
                  </a:cubicBezTo>
                  <a:cubicBezTo>
                    <a:pt x="26" y="45"/>
                    <a:pt x="26" y="45"/>
                    <a:pt x="26" y="45"/>
                  </a:cubicBezTo>
                  <a:cubicBezTo>
                    <a:pt x="22" y="48"/>
                    <a:pt x="19" y="50"/>
                    <a:pt x="15" y="50"/>
                  </a:cubicBezTo>
                  <a:cubicBezTo>
                    <a:pt x="15" y="52"/>
                    <a:pt x="16" y="53"/>
                    <a:pt x="16" y="56"/>
                  </a:cubicBezTo>
                  <a:cubicBezTo>
                    <a:pt x="16" y="60"/>
                    <a:pt x="10" y="60"/>
                    <a:pt x="10" y="63"/>
                  </a:cubicBezTo>
                  <a:cubicBezTo>
                    <a:pt x="10" y="64"/>
                    <a:pt x="10" y="64"/>
                    <a:pt x="11" y="64"/>
                  </a:cubicBezTo>
                  <a:cubicBezTo>
                    <a:pt x="12" y="64"/>
                    <a:pt x="11" y="63"/>
                    <a:pt x="13" y="63"/>
                  </a:cubicBezTo>
                  <a:cubicBezTo>
                    <a:pt x="15" y="63"/>
                    <a:pt x="16" y="66"/>
                    <a:pt x="19" y="66"/>
                  </a:cubicBezTo>
                  <a:cubicBezTo>
                    <a:pt x="21" y="66"/>
                    <a:pt x="22" y="65"/>
                    <a:pt x="23" y="64"/>
                  </a:cubicBezTo>
                  <a:cubicBezTo>
                    <a:pt x="23" y="64"/>
                    <a:pt x="24" y="65"/>
                    <a:pt x="24" y="65"/>
                  </a:cubicBezTo>
                  <a:cubicBezTo>
                    <a:pt x="24" y="68"/>
                    <a:pt x="18" y="67"/>
                    <a:pt x="15" y="68"/>
                  </a:cubicBezTo>
                  <a:cubicBezTo>
                    <a:pt x="14" y="68"/>
                    <a:pt x="11" y="74"/>
                    <a:pt x="7" y="76"/>
                  </a:cubicBezTo>
                  <a:cubicBezTo>
                    <a:pt x="10" y="76"/>
                    <a:pt x="10" y="76"/>
                    <a:pt x="10" y="76"/>
                  </a:cubicBezTo>
                  <a:cubicBezTo>
                    <a:pt x="10" y="76"/>
                    <a:pt x="11" y="76"/>
                    <a:pt x="13" y="76"/>
                  </a:cubicBezTo>
                  <a:cubicBezTo>
                    <a:pt x="16" y="76"/>
                    <a:pt x="16" y="76"/>
                    <a:pt x="16" y="76"/>
                  </a:cubicBezTo>
                  <a:cubicBezTo>
                    <a:pt x="16" y="76"/>
                    <a:pt x="17" y="72"/>
                    <a:pt x="20" y="72"/>
                  </a:cubicBezTo>
                  <a:cubicBezTo>
                    <a:pt x="21" y="72"/>
                    <a:pt x="22" y="74"/>
                    <a:pt x="24" y="74"/>
                  </a:cubicBezTo>
                  <a:cubicBezTo>
                    <a:pt x="27" y="74"/>
                    <a:pt x="33" y="72"/>
                    <a:pt x="35" y="72"/>
                  </a:cubicBezTo>
                  <a:cubicBezTo>
                    <a:pt x="37" y="72"/>
                    <a:pt x="42" y="72"/>
                    <a:pt x="44" y="72"/>
                  </a:cubicBezTo>
                  <a:cubicBezTo>
                    <a:pt x="47" y="72"/>
                    <a:pt x="50" y="70"/>
                    <a:pt x="50" y="68"/>
                  </a:cubicBezTo>
                  <a:cubicBezTo>
                    <a:pt x="50" y="67"/>
                    <a:pt x="50" y="67"/>
                    <a:pt x="50" y="67"/>
                  </a:cubicBezTo>
                  <a:cubicBezTo>
                    <a:pt x="50" y="67"/>
                    <a:pt x="48" y="66"/>
                    <a:pt x="46" y="66"/>
                  </a:cubicBezTo>
                  <a:cubicBezTo>
                    <a:pt x="48" y="63"/>
                    <a:pt x="53" y="61"/>
                    <a:pt x="53" y="57"/>
                  </a:cubicBezTo>
                  <a:cubicBezTo>
                    <a:pt x="53" y="54"/>
                    <a:pt x="51" y="52"/>
                    <a:pt x="49" y="52"/>
                  </a:cubicBezTo>
                  <a:cubicBezTo>
                    <a:pt x="47" y="52"/>
                    <a:pt x="47" y="52"/>
                    <a:pt x="46" y="53"/>
                  </a:cubicBezTo>
                  <a:cubicBezTo>
                    <a:pt x="46" y="52"/>
                    <a:pt x="46" y="52"/>
                    <a:pt x="46" y="52"/>
                  </a:cubicBezTo>
                  <a:cubicBezTo>
                    <a:pt x="46" y="52"/>
                    <a:pt x="46" y="51"/>
                    <a:pt x="46" y="51"/>
                  </a:cubicBezTo>
                  <a:cubicBezTo>
                    <a:pt x="46" y="49"/>
                    <a:pt x="43" y="48"/>
                    <a:pt x="43" y="46"/>
                  </a:cubicBezTo>
                  <a:cubicBezTo>
                    <a:pt x="43" y="41"/>
                    <a:pt x="37" y="39"/>
                    <a:pt x="34" y="35"/>
                  </a:cubicBezTo>
                  <a:cubicBezTo>
                    <a:pt x="31" y="33"/>
                    <a:pt x="31" y="27"/>
                    <a:pt x="27" y="26"/>
                  </a:cubicBezTo>
                  <a:cubicBezTo>
                    <a:pt x="25" y="25"/>
                    <a:pt x="24" y="26"/>
                    <a:pt x="22" y="26"/>
                  </a:cubicBezTo>
                  <a:cubicBezTo>
                    <a:pt x="22" y="25"/>
                    <a:pt x="23" y="23"/>
                    <a:pt x="24" y="23"/>
                  </a:cubicBezTo>
                  <a:cubicBezTo>
                    <a:pt x="24" y="18"/>
                    <a:pt x="31" y="16"/>
                    <a:pt x="30" y="8"/>
                  </a:cubicBezTo>
                  <a:cubicBezTo>
                    <a:pt x="16" y="8"/>
                    <a:pt x="16" y="8"/>
                    <a:pt x="16" y="8"/>
                  </a:cubicBezTo>
                  <a:cubicBezTo>
                    <a:pt x="16" y="8"/>
                    <a:pt x="16" y="8"/>
                    <a:pt x="16" y="7"/>
                  </a:cubicBezTo>
                  <a:cubicBezTo>
                    <a:pt x="16" y="4"/>
                    <a:pt x="21" y="5"/>
                    <a:pt x="21" y="2"/>
                  </a:cubicBezTo>
                  <a:cubicBezTo>
                    <a:pt x="21" y="1"/>
                    <a:pt x="20" y="0"/>
                    <a:pt x="19" y="0"/>
                  </a:cubicBezTo>
                  <a:cubicBezTo>
                    <a:pt x="17" y="0"/>
                    <a:pt x="15" y="0"/>
                    <a:pt x="12" y="0"/>
                  </a:cubicBezTo>
                  <a:cubicBezTo>
                    <a:pt x="11" y="0"/>
                    <a:pt x="9" y="2"/>
                    <a:pt x="9" y="3"/>
                  </a:cubicBezTo>
                  <a:cubicBezTo>
                    <a:pt x="9" y="4"/>
                    <a:pt x="8" y="5"/>
                    <a:pt x="8" y="7"/>
                  </a:cubicBezTo>
                  <a:cubicBezTo>
                    <a:pt x="6" y="7"/>
                    <a:pt x="5" y="8"/>
                    <a:pt x="5" y="10"/>
                  </a:cubicBezTo>
                  <a:cubicBezTo>
                    <a:pt x="5" y="10"/>
                    <a:pt x="5" y="11"/>
                    <a:pt x="6" y="11"/>
                  </a:cubicBezTo>
                  <a:cubicBezTo>
                    <a:pt x="6" y="11"/>
                    <a:pt x="5" y="13"/>
                    <a:pt x="5" y="13"/>
                  </a:cubicBezTo>
                  <a:cubicBezTo>
                    <a:pt x="5" y="13"/>
                    <a:pt x="3" y="12"/>
                    <a:pt x="3" y="12"/>
                  </a:cubicBezTo>
                  <a:cubicBezTo>
                    <a:pt x="0" y="12"/>
                    <a:pt x="0" y="12"/>
                    <a:pt x="0" y="12"/>
                  </a:cubicBezTo>
                  <a:cubicBezTo>
                    <a:pt x="0" y="12"/>
                    <a:pt x="2" y="14"/>
                    <a:pt x="6" y="15"/>
                  </a:cubicBezTo>
                  <a:close/>
                  <a:moveTo>
                    <a:pt x="46" y="53"/>
                  </a:moveTo>
                  <a:cubicBezTo>
                    <a:pt x="48" y="52"/>
                    <a:pt x="48" y="52"/>
                    <a:pt x="48" y="52"/>
                  </a:cubicBezTo>
                  <a:cubicBezTo>
                    <a:pt x="47" y="53"/>
                    <a:pt x="46" y="53"/>
                    <a:pt x="46" y="54"/>
                  </a:cubicBezTo>
                  <a:lnTo>
                    <a:pt x="46" y="53"/>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11" name="Freeform 93"/>
            <p:cNvSpPr>
              <a:spLocks/>
            </p:cNvSpPr>
            <p:nvPr/>
          </p:nvSpPr>
          <p:spPr bwMode="auto">
            <a:xfrm>
              <a:off x="4263581" y="2961949"/>
              <a:ext cx="9739" cy="9739"/>
            </a:xfrm>
            <a:custGeom>
              <a:avLst/>
              <a:gdLst>
                <a:gd name="T0" fmla="*/ 2 w 3"/>
                <a:gd name="T1" fmla="*/ 0 h 3"/>
                <a:gd name="T2" fmla="*/ 0 w 3"/>
                <a:gd name="T3" fmla="*/ 3 h 3"/>
                <a:gd name="T4" fmla="*/ 3 w 3"/>
                <a:gd name="T5" fmla="*/ 3 h 3"/>
                <a:gd name="T6" fmla="*/ 3 w 3"/>
                <a:gd name="T7" fmla="*/ 0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0" y="1"/>
                    <a:pt x="0" y="2"/>
                    <a:pt x="0" y="3"/>
                  </a:cubicBezTo>
                  <a:cubicBezTo>
                    <a:pt x="1" y="3"/>
                    <a:pt x="2" y="3"/>
                    <a:pt x="3" y="3"/>
                  </a:cubicBezTo>
                  <a:cubicBezTo>
                    <a:pt x="3" y="2"/>
                    <a:pt x="3" y="1"/>
                    <a:pt x="3" y="0"/>
                  </a:cubicBezTo>
                  <a:cubicBezTo>
                    <a:pt x="3" y="0"/>
                    <a:pt x="2" y="0"/>
                    <a:pt x="2"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12" name="Freeform 94"/>
            <p:cNvSpPr>
              <a:spLocks/>
            </p:cNvSpPr>
            <p:nvPr/>
          </p:nvSpPr>
          <p:spPr bwMode="auto">
            <a:xfrm>
              <a:off x="3861519" y="2566835"/>
              <a:ext cx="214247" cy="98779"/>
            </a:xfrm>
            <a:custGeom>
              <a:avLst/>
              <a:gdLst>
                <a:gd name="T0" fmla="*/ 65 w 65"/>
                <a:gd name="T1" fmla="*/ 16 h 30"/>
                <a:gd name="T2" fmla="*/ 65 w 65"/>
                <a:gd name="T3" fmla="*/ 16 h 30"/>
                <a:gd name="T4" fmla="*/ 57 w 65"/>
                <a:gd name="T5" fmla="*/ 5 h 30"/>
                <a:gd name="T6" fmla="*/ 58 w 65"/>
                <a:gd name="T7" fmla="*/ 3 h 30"/>
                <a:gd name="T8" fmla="*/ 53 w 65"/>
                <a:gd name="T9" fmla="*/ 4 h 30"/>
                <a:gd name="T10" fmla="*/ 49 w 65"/>
                <a:gd name="T11" fmla="*/ 1 h 30"/>
                <a:gd name="T12" fmla="*/ 46 w 65"/>
                <a:gd name="T13" fmla="*/ 1 h 30"/>
                <a:gd name="T14" fmla="*/ 45 w 65"/>
                <a:gd name="T15" fmla="*/ 4 h 30"/>
                <a:gd name="T16" fmla="*/ 38 w 65"/>
                <a:gd name="T17" fmla="*/ 5 h 30"/>
                <a:gd name="T18" fmla="*/ 31 w 65"/>
                <a:gd name="T19" fmla="*/ 4 h 30"/>
                <a:gd name="T20" fmla="*/ 31 w 65"/>
                <a:gd name="T21" fmla="*/ 6 h 30"/>
                <a:gd name="T22" fmla="*/ 27 w 65"/>
                <a:gd name="T23" fmla="*/ 5 h 30"/>
                <a:gd name="T24" fmla="*/ 22 w 65"/>
                <a:gd name="T25" fmla="*/ 6 h 30"/>
                <a:gd name="T26" fmla="*/ 19 w 65"/>
                <a:gd name="T27" fmla="*/ 4 h 30"/>
                <a:gd name="T28" fmla="*/ 19 w 65"/>
                <a:gd name="T29" fmla="*/ 7 h 30"/>
                <a:gd name="T30" fmla="*/ 15 w 65"/>
                <a:gd name="T31" fmla="*/ 9 h 30"/>
                <a:gd name="T32" fmla="*/ 11 w 65"/>
                <a:gd name="T33" fmla="*/ 4 h 30"/>
                <a:gd name="T34" fmla="*/ 10 w 65"/>
                <a:gd name="T35" fmla="*/ 0 h 30"/>
                <a:gd name="T36" fmla="*/ 8 w 65"/>
                <a:gd name="T37" fmla="*/ 0 h 30"/>
                <a:gd name="T38" fmla="*/ 5 w 65"/>
                <a:gd name="T39" fmla="*/ 3 h 30"/>
                <a:gd name="T40" fmla="*/ 5 w 65"/>
                <a:gd name="T41" fmla="*/ 5 h 30"/>
                <a:gd name="T42" fmla="*/ 0 w 65"/>
                <a:gd name="T43" fmla="*/ 4 h 30"/>
                <a:gd name="T44" fmla="*/ 11 w 65"/>
                <a:gd name="T45" fmla="*/ 9 h 30"/>
                <a:gd name="T46" fmla="*/ 12 w 65"/>
                <a:gd name="T47" fmla="*/ 11 h 30"/>
                <a:gd name="T48" fmla="*/ 0 w 65"/>
                <a:gd name="T49" fmla="*/ 13 h 30"/>
                <a:gd name="T50" fmla="*/ 10 w 65"/>
                <a:gd name="T51" fmla="*/ 14 h 30"/>
                <a:gd name="T52" fmla="*/ 9 w 65"/>
                <a:gd name="T53" fmla="*/ 21 h 30"/>
                <a:gd name="T54" fmla="*/ 7 w 65"/>
                <a:gd name="T55" fmla="*/ 22 h 30"/>
                <a:gd name="T56" fmla="*/ 17 w 65"/>
                <a:gd name="T57" fmla="*/ 26 h 30"/>
                <a:gd name="T58" fmla="*/ 37 w 65"/>
                <a:gd name="T59" fmla="*/ 30 h 30"/>
                <a:gd name="T60" fmla="*/ 55 w 65"/>
                <a:gd name="T61" fmla="*/ 25 h 30"/>
                <a:gd name="T62" fmla="*/ 65 w 65"/>
                <a:gd name="T6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30">
                  <a:moveTo>
                    <a:pt x="65" y="16"/>
                  </a:moveTo>
                  <a:cubicBezTo>
                    <a:pt x="65" y="16"/>
                    <a:pt x="65" y="16"/>
                    <a:pt x="65" y="16"/>
                  </a:cubicBezTo>
                  <a:cubicBezTo>
                    <a:pt x="65" y="10"/>
                    <a:pt x="57" y="11"/>
                    <a:pt x="57" y="5"/>
                  </a:cubicBezTo>
                  <a:cubicBezTo>
                    <a:pt x="57" y="4"/>
                    <a:pt x="58" y="3"/>
                    <a:pt x="58" y="3"/>
                  </a:cubicBezTo>
                  <a:cubicBezTo>
                    <a:pt x="56" y="3"/>
                    <a:pt x="55" y="4"/>
                    <a:pt x="53" y="4"/>
                  </a:cubicBezTo>
                  <a:cubicBezTo>
                    <a:pt x="51" y="4"/>
                    <a:pt x="49" y="4"/>
                    <a:pt x="49" y="1"/>
                  </a:cubicBezTo>
                  <a:cubicBezTo>
                    <a:pt x="48" y="2"/>
                    <a:pt x="48" y="1"/>
                    <a:pt x="46" y="1"/>
                  </a:cubicBezTo>
                  <a:cubicBezTo>
                    <a:pt x="46" y="2"/>
                    <a:pt x="45" y="2"/>
                    <a:pt x="45" y="4"/>
                  </a:cubicBezTo>
                  <a:cubicBezTo>
                    <a:pt x="43" y="2"/>
                    <a:pt x="41" y="5"/>
                    <a:pt x="38" y="5"/>
                  </a:cubicBezTo>
                  <a:cubicBezTo>
                    <a:pt x="36" y="5"/>
                    <a:pt x="34" y="4"/>
                    <a:pt x="31" y="4"/>
                  </a:cubicBezTo>
                  <a:cubicBezTo>
                    <a:pt x="31" y="5"/>
                    <a:pt x="30" y="6"/>
                    <a:pt x="31" y="6"/>
                  </a:cubicBezTo>
                  <a:cubicBezTo>
                    <a:pt x="30" y="6"/>
                    <a:pt x="29" y="5"/>
                    <a:pt x="27" y="5"/>
                  </a:cubicBezTo>
                  <a:cubicBezTo>
                    <a:pt x="22" y="6"/>
                    <a:pt x="22" y="6"/>
                    <a:pt x="22" y="6"/>
                  </a:cubicBezTo>
                  <a:cubicBezTo>
                    <a:pt x="21" y="6"/>
                    <a:pt x="20" y="5"/>
                    <a:pt x="19" y="4"/>
                  </a:cubicBezTo>
                  <a:cubicBezTo>
                    <a:pt x="18" y="5"/>
                    <a:pt x="19" y="6"/>
                    <a:pt x="19" y="7"/>
                  </a:cubicBezTo>
                  <a:cubicBezTo>
                    <a:pt x="18" y="7"/>
                    <a:pt x="16" y="9"/>
                    <a:pt x="15" y="9"/>
                  </a:cubicBezTo>
                  <a:cubicBezTo>
                    <a:pt x="13" y="9"/>
                    <a:pt x="11" y="5"/>
                    <a:pt x="11" y="4"/>
                  </a:cubicBezTo>
                  <a:cubicBezTo>
                    <a:pt x="11" y="2"/>
                    <a:pt x="10" y="0"/>
                    <a:pt x="10" y="0"/>
                  </a:cubicBezTo>
                  <a:cubicBezTo>
                    <a:pt x="9" y="0"/>
                    <a:pt x="9" y="0"/>
                    <a:pt x="8" y="0"/>
                  </a:cubicBezTo>
                  <a:cubicBezTo>
                    <a:pt x="7" y="0"/>
                    <a:pt x="5" y="3"/>
                    <a:pt x="5" y="3"/>
                  </a:cubicBezTo>
                  <a:cubicBezTo>
                    <a:pt x="5" y="4"/>
                    <a:pt x="5" y="4"/>
                    <a:pt x="5" y="5"/>
                  </a:cubicBezTo>
                  <a:cubicBezTo>
                    <a:pt x="1" y="4"/>
                    <a:pt x="2" y="4"/>
                    <a:pt x="0" y="4"/>
                  </a:cubicBezTo>
                  <a:cubicBezTo>
                    <a:pt x="1" y="7"/>
                    <a:pt x="9" y="9"/>
                    <a:pt x="11" y="9"/>
                  </a:cubicBezTo>
                  <a:cubicBezTo>
                    <a:pt x="11" y="10"/>
                    <a:pt x="12" y="11"/>
                    <a:pt x="12" y="11"/>
                  </a:cubicBezTo>
                  <a:cubicBezTo>
                    <a:pt x="10" y="12"/>
                    <a:pt x="4" y="13"/>
                    <a:pt x="0" y="13"/>
                  </a:cubicBezTo>
                  <a:cubicBezTo>
                    <a:pt x="3" y="16"/>
                    <a:pt x="7" y="13"/>
                    <a:pt x="10" y="14"/>
                  </a:cubicBezTo>
                  <a:cubicBezTo>
                    <a:pt x="10" y="17"/>
                    <a:pt x="9" y="18"/>
                    <a:pt x="9" y="21"/>
                  </a:cubicBezTo>
                  <a:cubicBezTo>
                    <a:pt x="8" y="21"/>
                    <a:pt x="8" y="22"/>
                    <a:pt x="7" y="22"/>
                  </a:cubicBezTo>
                  <a:cubicBezTo>
                    <a:pt x="12" y="22"/>
                    <a:pt x="14" y="25"/>
                    <a:pt x="17" y="26"/>
                  </a:cubicBezTo>
                  <a:cubicBezTo>
                    <a:pt x="23" y="28"/>
                    <a:pt x="29" y="30"/>
                    <a:pt x="37" y="30"/>
                  </a:cubicBezTo>
                  <a:cubicBezTo>
                    <a:pt x="45" y="30"/>
                    <a:pt x="49" y="26"/>
                    <a:pt x="55" y="25"/>
                  </a:cubicBezTo>
                  <a:cubicBezTo>
                    <a:pt x="58" y="24"/>
                    <a:pt x="63" y="20"/>
                    <a:pt x="65" y="16"/>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13" name="Freeform 95"/>
            <p:cNvSpPr>
              <a:spLocks/>
            </p:cNvSpPr>
            <p:nvPr/>
          </p:nvSpPr>
          <p:spPr bwMode="auto">
            <a:xfrm>
              <a:off x="2569079" y="3759135"/>
              <a:ext cx="219812" cy="72345"/>
            </a:xfrm>
            <a:custGeom>
              <a:avLst/>
              <a:gdLst>
                <a:gd name="T0" fmla="*/ 67 w 67"/>
                <a:gd name="T1" fmla="*/ 20 h 22"/>
                <a:gd name="T2" fmla="*/ 62 w 67"/>
                <a:gd name="T3" fmla="*/ 15 h 22"/>
                <a:gd name="T4" fmla="*/ 58 w 67"/>
                <a:gd name="T5" fmla="*/ 15 h 22"/>
                <a:gd name="T6" fmla="*/ 58 w 67"/>
                <a:gd name="T7" fmla="*/ 13 h 22"/>
                <a:gd name="T8" fmla="*/ 44 w 67"/>
                <a:gd name="T9" fmla="*/ 8 h 22"/>
                <a:gd name="T10" fmla="*/ 40 w 67"/>
                <a:gd name="T11" fmla="*/ 5 h 22"/>
                <a:gd name="T12" fmla="*/ 18 w 67"/>
                <a:gd name="T13" fmla="*/ 0 h 22"/>
                <a:gd name="T14" fmla="*/ 0 w 67"/>
                <a:gd name="T15" fmla="*/ 10 h 22"/>
                <a:gd name="T16" fmla="*/ 2 w 67"/>
                <a:gd name="T17" fmla="*/ 10 h 22"/>
                <a:gd name="T18" fmla="*/ 14 w 67"/>
                <a:gd name="T19" fmla="*/ 4 h 22"/>
                <a:gd name="T20" fmla="*/ 18 w 67"/>
                <a:gd name="T21" fmla="*/ 4 h 22"/>
                <a:gd name="T22" fmla="*/ 18 w 67"/>
                <a:gd name="T23" fmla="*/ 6 h 22"/>
                <a:gd name="T24" fmla="*/ 25 w 67"/>
                <a:gd name="T25" fmla="*/ 6 h 22"/>
                <a:gd name="T26" fmla="*/ 32 w 67"/>
                <a:gd name="T27" fmla="*/ 10 h 22"/>
                <a:gd name="T28" fmla="*/ 37 w 67"/>
                <a:gd name="T29" fmla="*/ 10 h 22"/>
                <a:gd name="T30" fmla="*/ 40 w 67"/>
                <a:gd name="T31" fmla="*/ 13 h 22"/>
                <a:gd name="T32" fmla="*/ 48 w 67"/>
                <a:gd name="T33" fmla="*/ 17 h 22"/>
                <a:gd name="T34" fmla="*/ 46 w 67"/>
                <a:gd name="T35" fmla="*/ 19 h 22"/>
                <a:gd name="T36" fmla="*/ 46 w 67"/>
                <a:gd name="T37" fmla="*/ 21 h 22"/>
                <a:gd name="T38" fmla="*/ 59 w 67"/>
                <a:gd name="T39" fmla="*/ 22 h 22"/>
                <a:gd name="T40" fmla="*/ 67 w 67"/>
                <a:gd name="T41"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22">
                  <a:moveTo>
                    <a:pt x="67" y="20"/>
                  </a:moveTo>
                  <a:cubicBezTo>
                    <a:pt x="65" y="19"/>
                    <a:pt x="64" y="16"/>
                    <a:pt x="62" y="15"/>
                  </a:cubicBezTo>
                  <a:cubicBezTo>
                    <a:pt x="58" y="15"/>
                    <a:pt x="58" y="15"/>
                    <a:pt x="58" y="15"/>
                  </a:cubicBezTo>
                  <a:cubicBezTo>
                    <a:pt x="58" y="14"/>
                    <a:pt x="58" y="14"/>
                    <a:pt x="58" y="13"/>
                  </a:cubicBezTo>
                  <a:cubicBezTo>
                    <a:pt x="53" y="13"/>
                    <a:pt x="47" y="11"/>
                    <a:pt x="44" y="8"/>
                  </a:cubicBezTo>
                  <a:cubicBezTo>
                    <a:pt x="44" y="7"/>
                    <a:pt x="42" y="5"/>
                    <a:pt x="40" y="5"/>
                  </a:cubicBezTo>
                  <a:cubicBezTo>
                    <a:pt x="33" y="5"/>
                    <a:pt x="28" y="0"/>
                    <a:pt x="18" y="0"/>
                  </a:cubicBezTo>
                  <a:cubicBezTo>
                    <a:pt x="8" y="0"/>
                    <a:pt x="3" y="2"/>
                    <a:pt x="0" y="10"/>
                  </a:cubicBezTo>
                  <a:cubicBezTo>
                    <a:pt x="2" y="10"/>
                    <a:pt x="2" y="10"/>
                    <a:pt x="2" y="10"/>
                  </a:cubicBezTo>
                  <a:cubicBezTo>
                    <a:pt x="4" y="6"/>
                    <a:pt x="10" y="4"/>
                    <a:pt x="14" y="4"/>
                  </a:cubicBezTo>
                  <a:cubicBezTo>
                    <a:pt x="15" y="4"/>
                    <a:pt x="17" y="3"/>
                    <a:pt x="18" y="4"/>
                  </a:cubicBezTo>
                  <a:cubicBezTo>
                    <a:pt x="17" y="5"/>
                    <a:pt x="17" y="6"/>
                    <a:pt x="18" y="6"/>
                  </a:cubicBezTo>
                  <a:cubicBezTo>
                    <a:pt x="25" y="6"/>
                    <a:pt x="25" y="6"/>
                    <a:pt x="25" y="6"/>
                  </a:cubicBezTo>
                  <a:cubicBezTo>
                    <a:pt x="28" y="6"/>
                    <a:pt x="29" y="10"/>
                    <a:pt x="32" y="10"/>
                  </a:cubicBezTo>
                  <a:cubicBezTo>
                    <a:pt x="34" y="10"/>
                    <a:pt x="35" y="9"/>
                    <a:pt x="37" y="10"/>
                  </a:cubicBezTo>
                  <a:cubicBezTo>
                    <a:pt x="38" y="11"/>
                    <a:pt x="38" y="13"/>
                    <a:pt x="40" y="13"/>
                  </a:cubicBezTo>
                  <a:cubicBezTo>
                    <a:pt x="40" y="16"/>
                    <a:pt x="44" y="16"/>
                    <a:pt x="48" y="17"/>
                  </a:cubicBezTo>
                  <a:cubicBezTo>
                    <a:pt x="48" y="18"/>
                    <a:pt x="46" y="19"/>
                    <a:pt x="46" y="19"/>
                  </a:cubicBezTo>
                  <a:cubicBezTo>
                    <a:pt x="46" y="20"/>
                    <a:pt x="46" y="20"/>
                    <a:pt x="46" y="21"/>
                  </a:cubicBezTo>
                  <a:cubicBezTo>
                    <a:pt x="50" y="21"/>
                    <a:pt x="54" y="22"/>
                    <a:pt x="59" y="22"/>
                  </a:cubicBezTo>
                  <a:cubicBezTo>
                    <a:pt x="61" y="22"/>
                    <a:pt x="65" y="22"/>
                    <a:pt x="67"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14" name="Freeform 96"/>
            <p:cNvSpPr>
              <a:spLocks/>
            </p:cNvSpPr>
            <p:nvPr/>
          </p:nvSpPr>
          <p:spPr bwMode="auto">
            <a:xfrm>
              <a:off x="2598294" y="3785569"/>
              <a:ext cx="12521" cy="13912"/>
            </a:xfrm>
            <a:custGeom>
              <a:avLst/>
              <a:gdLst>
                <a:gd name="T0" fmla="*/ 2 w 4"/>
                <a:gd name="T1" fmla="*/ 0 h 4"/>
                <a:gd name="T2" fmla="*/ 2 w 4"/>
                <a:gd name="T3" fmla="*/ 1 h 4"/>
                <a:gd name="T4" fmla="*/ 0 w 4"/>
                <a:gd name="T5" fmla="*/ 4 h 4"/>
                <a:gd name="T6" fmla="*/ 3 w 4"/>
                <a:gd name="T7" fmla="*/ 4 h 4"/>
                <a:gd name="T8" fmla="*/ 3 w 4"/>
                <a:gd name="T9" fmla="*/ 0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1"/>
                    <a:pt x="2" y="1"/>
                    <a:pt x="2" y="1"/>
                  </a:cubicBezTo>
                  <a:cubicBezTo>
                    <a:pt x="1" y="1"/>
                    <a:pt x="0" y="2"/>
                    <a:pt x="0" y="4"/>
                  </a:cubicBezTo>
                  <a:cubicBezTo>
                    <a:pt x="0" y="4"/>
                    <a:pt x="3" y="4"/>
                    <a:pt x="3" y="4"/>
                  </a:cubicBezTo>
                  <a:cubicBezTo>
                    <a:pt x="4" y="2"/>
                    <a:pt x="3" y="1"/>
                    <a:pt x="3" y="0"/>
                  </a:cubicBezTo>
                  <a:cubicBezTo>
                    <a:pt x="2" y="0"/>
                    <a:pt x="2" y="0"/>
                    <a:pt x="2"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15" name="Freeform 97"/>
            <p:cNvSpPr>
              <a:spLocks/>
            </p:cNvSpPr>
            <p:nvPr/>
          </p:nvSpPr>
          <p:spPr bwMode="auto">
            <a:xfrm>
              <a:off x="2709592" y="3862088"/>
              <a:ext cx="36172" cy="15304"/>
            </a:xfrm>
            <a:custGeom>
              <a:avLst/>
              <a:gdLst>
                <a:gd name="T0" fmla="*/ 0 w 11"/>
                <a:gd name="T1" fmla="*/ 1 h 5"/>
                <a:gd name="T2" fmla="*/ 3 w 11"/>
                <a:gd name="T3" fmla="*/ 5 h 5"/>
                <a:gd name="T4" fmla="*/ 11 w 11"/>
                <a:gd name="T5" fmla="*/ 3 h 5"/>
                <a:gd name="T6" fmla="*/ 9 w 11"/>
                <a:gd name="T7" fmla="*/ 1 h 5"/>
                <a:gd name="T8" fmla="*/ 9 w 11"/>
                <a:gd name="T9" fmla="*/ 2 h 5"/>
                <a:gd name="T10" fmla="*/ 2 w 11"/>
                <a:gd name="T11" fmla="*/ 0 h 5"/>
                <a:gd name="T12" fmla="*/ 0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0" y="1"/>
                  </a:moveTo>
                  <a:cubicBezTo>
                    <a:pt x="0" y="3"/>
                    <a:pt x="2" y="5"/>
                    <a:pt x="3" y="5"/>
                  </a:cubicBezTo>
                  <a:cubicBezTo>
                    <a:pt x="6" y="5"/>
                    <a:pt x="8" y="4"/>
                    <a:pt x="11" y="3"/>
                  </a:cubicBezTo>
                  <a:cubicBezTo>
                    <a:pt x="11" y="2"/>
                    <a:pt x="10" y="2"/>
                    <a:pt x="9" y="1"/>
                  </a:cubicBezTo>
                  <a:cubicBezTo>
                    <a:pt x="9" y="2"/>
                    <a:pt x="9" y="2"/>
                    <a:pt x="9" y="2"/>
                  </a:cubicBezTo>
                  <a:cubicBezTo>
                    <a:pt x="8" y="1"/>
                    <a:pt x="5" y="0"/>
                    <a:pt x="2" y="0"/>
                  </a:cubicBezTo>
                  <a:cubicBezTo>
                    <a:pt x="1" y="0"/>
                    <a:pt x="0" y="0"/>
                    <a:pt x="0" y="1"/>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16" name="Freeform 98"/>
            <p:cNvSpPr>
              <a:spLocks/>
            </p:cNvSpPr>
            <p:nvPr/>
          </p:nvSpPr>
          <p:spPr bwMode="auto">
            <a:xfrm>
              <a:off x="2943316" y="3857914"/>
              <a:ext cx="29216" cy="13912"/>
            </a:xfrm>
            <a:custGeom>
              <a:avLst/>
              <a:gdLst>
                <a:gd name="T0" fmla="*/ 0 w 9"/>
                <a:gd name="T1" fmla="*/ 2 h 4"/>
                <a:gd name="T2" fmla="*/ 6 w 9"/>
                <a:gd name="T3" fmla="*/ 4 h 4"/>
                <a:gd name="T4" fmla="*/ 9 w 9"/>
                <a:gd name="T5" fmla="*/ 3 h 4"/>
                <a:gd name="T6" fmla="*/ 3 w 9"/>
                <a:gd name="T7" fmla="*/ 0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cubicBezTo>
                    <a:pt x="0" y="4"/>
                    <a:pt x="3" y="4"/>
                    <a:pt x="6" y="4"/>
                  </a:cubicBezTo>
                  <a:cubicBezTo>
                    <a:pt x="7" y="4"/>
                    <a:pt x="9" y="4"/>
                    <a:pt x="9" y="3"/>
                  </a:cubicBezTo>
                  <a:cubicBezTo>
                    <a:pt x="9" y="1"/>
                    <a:pt x="3" y="0"/>
                    <a:pt x="3" y="0"/>
                  </a:cubicBezTo>
                  <a:cubicBezTo>
                    <a:pt x="2" y="0"/>
                    <a:pt x="0" y="1"/>
                    <a:pt x="0" y="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17" name="Freeform 99"/>
            <p:cNvSpPr>
              <a:spLocks/>
            </p:cNvSpPr>
            <p:nvPr/>
          </p:nvSpPr>
          <p:spPr bwMode="auto">
            <a:xfrm>
              <a:off x="2788891" y="3828698"/>
              <a:ext cx="127992" cy="48694"/>
            </a:xfrm>
            <a:custGeom>
              <a:avLst/>
              <a:gdLst>
                <a:gd name="T0" fmla="*/ 0 w 39"/>
                <a:gd name="T1" fmla="*/ 10 h 15"/>
                <a:gd name="T2" fmla="*/ 3 w 39"/>
                <a:gd name="T3" fmla="*/ 13 h 15"/>
                <a:gd name="T4" fmla="*/ 3 w 39"/>
                <a:gd name="T5" fmla="*/ 12 h 15"/>
                <a:gd name="T6" fmla="*/ 6 w 39"/>
                <a:gd name="T7" fmla="*/ 12 h 15"/>
                <a:gd name="T8" fmla="*/ 16 w 39"/>
                <a:gd name="T9" fmla="*/ 12 h 15"/>
                <a:gd name="T10" fmla="*/ 19 w 39"/>
                <a:gd name="T11" fmla="*/ 15 h 15"/>
                <a:gd name="T12" fmla="*/ 24 w 39"/>
                <a:gd name="T13" fmla="*/ 11 h 15"/>
                <a:gd name="T14" fmla="*/ 26 w 39"/>
                <a:gd name="T15" fmla="*/ 12 h 15"/>
                <a:gd name="T16" fmla="*/ 31 w 39"/>
                <a:gd name="T17" fmla="*/ 9 h 15"/>
                <a:gd name="T18" fmla="*/ 39 w 39"/>
                <a:gd name="T19" fmla="*/ 9 h 15"/>
                <a:gd name="T20" fmla="*/ 33 w 39"/>
                <a:gd name="T21" fmla="*/ 5 h 15"/>
                <a:gd name="T22" fmla="*/ 34 w 39"/>
                <a:gd name="T23" fmla="*/ 6 h 15"/>
                <a:gd name="T24" fmla="*/ 21 w 39"/>
                <a:gd name="T25" fmla="*/ 0 h 15"/>
                <a:gd name="T26" fmla="*/ 14 w 39"/>
                <a:gd name="T27" fmla="*/ 1 h 15"/>
                <a:gd name="T28" fmla="*/ 9 w 39"/>
                <a:gd name="T29" fmla="*/ 0 h 15"/>
                <a:gd name="T30" fmla="*/ 7 w 39"/>
                <a:gd name="T31" fmla="*/ 1 h 15"/>
                <a:gd name="T32" fmla="*/ 10 w 39"/>
                <a:gd name="T33" fmla="*/ 4 h 15"/>
                <a:gd name="T34" fmla="*/ 12 w 39"/>
                <a:gd name="T35" fmla="*/ 9 h 15"/>
                <a:gd name="T36" fmla="*/ 2 w 39"/>
                <a:gd name="T37" fmla="*/ 9 h 15"/>
                <a:gd name="T38" fmla="*/ 0 w 39"/>
                <a:gd name="T3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15">
                  <a:moveTo>
                    <a:pt x="0" y="10"/>
                  </a:moveTo>
                  <a:cubicBezTo>
                    <a:pt x="0" y="11"/>
                    <a:pt x="2" y="13"/>
                    <a:pt x="3" y="13"/>
                  </a:cubicBezTo>
                  <a:cubicBezTo>
                    <a:pt x="3" y="13"/>
                    <a:pt x="3" y="12"/>
                    <a:pt x="3" y="12"/>
                  </a:cubicBezTo>
                  <a:cubicBezTo>
                    <a:pt x="4" y="12"/>
                    <a:pt x="4" y="12"/>
                    <a:pt x="6" y="12"/>
                  </a:cubicBezTo>
                  <a:cubicBezTo>
                    <a:pt x="9" y="12"/>
                    <a:pt x="14" y="11"/>
                    <a:pt x="16" y="12"/>
                  </a:cubicBezTo>
                  <a:cubicBezTo>
                    <a:pt x="17" y="13"/>
                    <a:pt x="17" y="15"/>
                    <a:pt x="19" y="15"/>
                  </a:cubicBezTo>
                  <a:cubicBezTo>
                    <a:pt x="21" y="15"/>
                    <a:pt x="21" y="11"/>
                    <a:pt x="24" y="11"/>
                  </a:cubicBezTo>
                  <a:cubicBezTo>
                    <a:pt x="25" y="11"/>
                    <a:pt x="25" y="12"/>
                    <a:pt x="26" y="12"/>
                  </a:cubicBezTo>
                  <a:cubicBezTo>
                    <a:pt x="28" y="12"/>
                    <a:pt x="29" y="13"/>
                    <a:pt x="31" y="9"/>
                  </a:cubicBezTo>
                  <a:cubicBezTo>
                    <a:pt x="39" y="9"/>
                    <a:pt x="39" y="9"/>
                    <a:pt x="39" y="9"/>
                  </a:cubicBezTo>
                  <a:cubicBezTo>
                    <a:pt x="37" y="9"/>
                    <a:pt x="35" y="7"/>
                    <a:pt x="33" y="5"/>
                  </a:cubicBezTo>
                  <a:cubicBezTo>
                    <a:pt x="34" y="6"/>
                    <a:pt x="34" y="6"/>
                    <a:pt x="34" y="6"/>
                  </a:cubicBezTo>
                  <a:cubicBezTo>
                    <a:pt x="30" y="4"/>
                    <a:pt x="29" y="0"/>
                    <a:pt x="21" y="0"/>
                  </a:cubicBezTo>
                  <a:cubicBezTo>
                    <a:pt x="19" y="0"/>
                    <a:pt x="17" y="1"/>
                    <a:pt x="14" y="1"/>
                  </a:cubicBezTo>
                  <a:cubicBezTo>
                    <a:pt x="12" y="1"/>
                    <a:pt x="11" y="0"/>
                    <a:pt x="9" y="0"/>
                  </a:cubicBezTo>
                  <a:cubicBezTo>
                    <a:pt x="8" y="0"/>
                    <a:pt x="7" y="1"/>
                    <a:pt x="7" y="1"/>
                  </a:cubicBezTo>
                  <a:cubicBezTo>
                    <a:pt x="7" y="3"/>
                    <a:pt x="9" y="4"/>
                    <a:pt x="10" y="4"/>
                  </a:cubicBezTo>
                  <a:cubicBezTo>
                    <a:pt x="10" y="6"/>
                    <a:pt x="10" y="7"/>
                    <a:pt x="12" y="9"/>
                  </a:cubicBezTo>
                  <a:cubicBezTo>
                    <a:pt x="9" y="10"/>
                    <a:pt x="7" y="9"/>
                    <a:pt x="2" y="9"/>
                  </a:cubicBezTo>
                  <a:cubicBezTo>
                    <a:pt x="1" y="9"/>
                    <a:pt x="1" y="10"/>
                    <a:pt x="0" y="1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18" name="Freeform 100"/>
            <p:cNvSpPr>
              <a:spLocks/>
            </p:cNvSpPr>
            <p:nvPr/>
          </p:nvSpPr>
          <p:spPr bwMode="auto">
            <a:xfrm>
              <a:off x="3058787" y="4033211"/>
              <a:ext cx="16695" cy="16695"/>
            </a:xfrm>
            <a:custGeom>
              <a:avLst/>
              <a:gdLst>
                <a:gd name="T0" fmla="*/ 0 w 5"/>
                <a:gd name="T1" fmla="*/ 4 h 5"/>
                <a:gd name="T2" fmla="*/ 2 w 5"/>
                <a:gd name="T3" fmla="*/ 4 h 5"/>
                <a:gd name="T4" fmla="*/ 5 w 5"/>
                <a:gd name="T5" fmla="*/ 1 h 5"/>
                <a:gd name="T6" fmla="*/ 5 w 5"/>
                <a:gd name="T7" fmla="*/ 0 h 5"/>
                <a:gd name="T8" fmla="*/ 3 w 5"/>
                <a:gd name="T9" fmla="*/ 0 h 5"/>
                <a:gd name="T10" fmla="*/ 0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0" y="4"/>
                  </a:moveTo>
                  <a:cubicBezTo>
                    <a:pt x="0" y="5"/>
                    <a:pt x="2" y="4"/>
                    <a:pt x="2" y="4"/>
                  </a:cubicBezTo>
                  <a:cubicBezTo>
                    <a:pt x="4" y="4"/>
                    <a:pt x="5" y="2"/>
                    <a:pt x="5" y="1"/>
                  </a:cubicBezTo>
                  <a:cubicBezTo>
                    <a:pt x="5" y="0"/>
                    <a:pt x="5" y="0"/>
                    <a:pt x="5" y="0"/>
                  </a:cubicBezTo>
                  <a:cubicBezTo>
                    <a:pt x="4" y="0"/>
                    <a:pt x="4" y="0"/>
                    <a:pt x="3" y="0"/>
                  </a:cubicBezTo>
                  <a:cubicBezTo>
                    <a:pt x="2" y="0"/>
                    <a:pt x="0" y="2"/>
                    <a:pt x="0"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19" name="Freeform 101"/>
            <p:cNvSpPr>
              <a:spLocks/>
            </p:cNvSpPr>
            <p:nvPr/>
          </p:nvSpPr>
          <p:spPr bwMode="auto">
            <a:xfrm>
              <a:off x="3292512" y="4253029"/>
              <a:ext cx="48693" cy="43129"/>
            </a:xfrm>
            <a:custGeom>
              <a:avLst/>
              <a:gdLst>
                <a:gd name="T0" fmla="*/ 4 w 15"/>
                <a:gd name="T1" fmla="*/ 0 h 13"/>
                <a:gd name="T2" fmla="*/ 0 w 15"/>
                <a:gd name="T3" fmla="*/ 6 h 13"/>
                <a:gd name="T4" fmla="*/ 9 w 15"/>
                <a:gd name="T5" fmla="*/ 13 h 13"/>
                <a:gd name="T6" fmla="*/ 15 w 15"/>
                <a:gd name="T7" fmla="*/ 6 h 13"/>
                <a:gd name="T8" fmla="*/ 14 w 15"/>
                <a:gd name="T9" fmla="*/ 4 h 13"/>
                <a:gd name="T10" fmla="*/ 10 w 15"/>
                <a:gd name="T11" fmla="*/ 3 h 13"/>
                <a:gd name="T12" fmla="*/ 5 w 15"/>
                <a:gd name="T13" fmla="*/ 0 h 13"/>
                <a:gd name="T14" fmla="*/ 4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4" y="0"/>
                  </a:moveTo>
                  <a:cubicBezTo>
                    <a:pt x="2" y="0"/>
                    <a:pt x="0" y="3"/>
                    <a:pt x="0" y="6"/>
                  </a:cubicBezTo>
                  <a:cubicBezTo>
                    <a:pt x="0" y="8"/>
                    <a:pt x="6" y="13"/>
                    <a:pt x="9" y="13"/>
                  </a:cubicBezTo>
                  <a:cubicBezTo>
                    <a:pt x="12" y="13"/>
                    <a:pt x="15" y="8"/>
                    <a:pt x="15" y="6"/>
                  </a:cubicBezTo>
                  <a:cubicBezTo>
                    <a:pt x="15" y="5"/>
                    <a:pt x="14" y="4"/>
                    <a:pt x="14" y="4"/>
                  </a:cubicBezTo>
                  <a:cubicBezTo>
                    <a:pt x="12" y="4"/>
                    <a:pt x="10" y="6"/>
                    <a:pt x="10" y="3"/>
                  </a:cubicBezTo>
                  <a:cubicBezTo>
                    <a:pt x="8" y="3"/>
                    <a:pt x="7" y="4"/>
                    <a:pt x="5" y="0"/>
                  </a:cubicBezTo>
                  <a:cubicBezTo>
                    <a:pt x="5" y="0"/>
                    <a:pt x="4" y="0"/>
                    <a:pt x="4"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20" name="Freeform 102"/>
            <p:cNvSpPr>
              <a:spLocks/>
            </p:cNvSpPr>
            <p:nvPr/>
          </p:nvSpPr>
          <p:spPr bwMode="auto">
            <a:xfrm>
              <a:off x="2798630" y="5218556"/>
              <a:ext cx="16695" cy="36172"/>
            </a:xfrm>
            <a:custGeom>
              <a:avLst/>
              <a:gdLst>
                <a:gd name="T0" fmla="*/ 4 w 5"/>
                <a:gd name="T1" fmla="*/ 11 h 11"/>
                <a:gd name="T2" fmla="*/ 4 w 5"/>
                <a:gd name="T3" fmla="*/ 6 h 11"/>
                <a:gd name="T4" fmla="*/ 5 w 5"/>
                <a:gd name="T5" fmla="*/ 4 h 11"/>
                <a:gd name="T6" fmla="*/ 2 w 5"/>
                <a:gd name="T7" fmla="*/ 0 h 11"/>
                <a:gd name="T8" fmla="*/ 0 w 5"/>
                <a:gd name="T9" fmla="*/ 7 h 11"/>
                <a:gd name="T10" fmla="*/ 0 w 5"/>
                <a:gd name="T11" fmla="*/ 10 h 11"/>
                <a:gd name="T12" fmla="*/ 1 w 5"/>
                <a:gd name="T13" fmla="*/ 11 h 11"/>
                <a:gd name="T14" fmla="*/ 4 w 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4" y="11"/>
                  </a:moveTo>
                  <a:cubicBezTo>
                    <a:pt x="4" y="6"/>
                    <a:pt x="4" y="6"/>
                    <a:pt x="4" y="6"/>
                  </a:cubicBezTo>
                  <a:cubicBezTo>
                    <a:pt x="4" y="5"/>
                    <a:pt x="5" y="5"/>
                    <a:pt x="5" y="4"/>
                  </a:cubicBezTo>
                  <a:cubicBezTo>
                    <a:pt x="5" y="2"/>
                    <a:pt x="4" y="0"/>
                    <a:pt x="2" y="0"/>
                  </a:cubicBezTo>
                  <a:cubicBezTo>
                    <a:pt x="1" y="0"/>
                    <a:pt x="0" y="7"/>
                    <a:pt x="0" y="7"/>
                  </a:cubicBezTo>
                  <a:cubicBezTo>
                    <a:pt x="0" y="7"/>
                    <a:pt x="0" y="8"/>
                    <a:pt x="0" y="10"/>
                  </a:cubicBezTo>
                  <a:cubicBezTo>
                    <a:pt x="0" y="11"/>
                    <a:pt x="0" y="11"/>
                    <a:pt x="1" y="11"/>
                  </a:cubicBezTo>
                  <a:lnTo>
                    <a:pt x="4" y="11"/>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21" name="Freeform 103"/>
            <p:cNvSpPr>
              <a:spLocks noEditPoints="1"/>
            </p:cNvSpPr>
            <p:nvPr/>
          </p:nvSpPr>
          <p:spPr bwMode="auto">
            <a:xfrm>
              <a:off x="807798" y="2372060"/>
              <a:ext cx="2826953" cy="3226307"/>
            </a:xfrm>
            <a:custGeom>
              <a:avLst/>
              <a:gdLst>
                <a:gd name="T0" fmla="*/ 776 w 859"/>
                <a:gd name="T1" fmla="*/ 577 h 979"/>
                <a:gd name="T2" fmla="*/ 741 w 859"/>
                <a:gd name="T3" fmla="*/ 539 h 979"/>
                <a:gd name="T4" fmla="*/ 680 w 859"/>
                <a:gd name="T5" fmla="*/ 504 h 979"/>
                <a:gd name="T6" fmla="*/ 622 w 859"/>
                <a:gd name="T7" fmla="*/ 503 h 979"/>
                <a:gd name="T8" fmla="*/ 587 w 859"/>
                <a:gd name="T9" fmla="*/ 516 h 979"/>
                <a:gd name="T10" fmla="*/ 545 w 859"/>
                <a:gd name="T11" fmla="*/ 474 h 979"/>
                <a:gd name="T12" fmla="*/ 511 w 859"/>
                <a:gd name="T13" fmla="*/ 431 h 979"/>
                <a:gd name="T14" fmla="*/ 449 w 859"/>
                <a:gd name="T15" fmla="*/ 413 h 979"/>
                <a:gd name="T16" fmla="*/ 504 w 859"/>
                <a:gd name="T17" fmla="*/ 378 h 979"/>
                <a:gd name="T18" fmla="*/ 564 w 859"/>
                <a:gd name="T19" fmla="*/ 398 h 979"/>
                <a:gd name="T20" fmla="*/ 592 w 859"/>
                <a:gd name="T21" fmla="*/ 329 h 979"/>
                <a:gd name="T22" fmla="*/ 598 w 859"/>
                <a:gd name="T23" fmla="*/ 310 h 979"/>
                <a:gd name="T24" fmla="*/ 625 w 859"/>
                <a:gd name="T25" fmla="*/ 286 h 979"/>
                <a:gd name="T26" fmla="*/ 649 w 859"/>
                <a:gd name="T27" fmla="*/ 259 h 979"/>
                <a:gd name="T28" fmla="*/ 665 w 859"/>
                <a:gd name="T29" fmla="*/ 236 h 979"/>
                <a:gd name="T30" fmla="*/ 717 w 859"/>
                <a:gd name="T31" fmla="*/ 183 h 979"/>
                <a:gd name="T32" fmla="*/ 675 w 859"/>
                <a:gd name="T33" fmla="*/ 140 h 979"/>
                <a:gd name="T34" fmla="*/ 575 w 859"/>
                <a:gd name="T35" fmla="*/ 107 h 979"/>
                <a:gd name="T36" fmla="*/ 530 w 859"/>
                <a:gd name="T37" fmla="*/ 171 h 979"/>
                <a:gd name="T38" fmla="*/ 497 w 859"/>
                <a:gd name="T39" fmla="*/ 92 h 979"/>
                <a:gd name="T40" fmla="*/ 540 w 859"/>
                <a:gd name="T41" fmla="*/ 63 h 979"/>
                <a:gd name="T42" fmla="*/ 521 w 859"/>
                <a:gd name="T43" fmla="*/ 50 h 979"/>
                <a:gd name="T44" fmla="*/ 464 w 859"/>
                <a:gd name="T45" fmla="*/ 5 h 979"/>
                <a:gd name="T46" fmla="*/ 424 w 859"/>
                <a:gd name="T47" fmla="*/ 47 h 979"/>
                <a:gd name="T48" fmla="*/ 335 w 859"/>
                <a:gd name="T49" fmla="*/ 45 h 979"/>
                <a:gd name="T50" fmla="*/ 216 w 859"/>
                <a:gd name="T51" fmla="*/ 29 h 979"/>
                <a:gd name="T52" fmla="*/ 97 w 859"/>
                <a:gd name="T53" fmla="*/ 15 h 979"/>
                <a:gd name="T54" fmla="*/ 19 w 859"/>
                <a:gd name="T55" fmla="*/ 47 h 979"/>
                <a:gd name="T56" fmla="*/ 30 w 859"/>
                <a:gd name="T57" fmla="*/ 85 h 979"/>
                <a:gd name="T58" fmla="*/ 35 w 859"/>
                <a:gd name="T59" fmla="*/ 130 h 979"/>
                <a:gd name="T60" fmla="*/ 76 w 859"/>
                <a:gd name="T61" fmla="*/ 139 h 979"/>
                <a:gd name="T62" fmla="*/ 89 w 859"/>
                <a:gd name="T63" fmla="*/ 138 h 979"/>
                <a:gd name="T64" fmla="*/ 154 w 859"/>
                <a:gd name="T65" fmla="*/ 127 h 979"/>
                <a:gd name="T66" fmla="*/ 214 w 859"/>
                <a:gd name="T67" fmla="*/ 158 h 979"/>
                <a:gd name="T68" fmla="*/ 227 w 859"/>
                <a:gd name="T69" fmla="*/ 171 h 979"/>
                <a:gd name="T70" fmla="*/ 287 w 859"/>
                <a:gd name="T71" fmla="*/ 227 h 979"/>
                <a:gd name="T72" fmla="*/ 300 w 859"/>
                <a:gd name="T73" fmla="*/ 334 h 979"/>
                <a:gd name="T74" fmla="*/ 360 w 859"/>
                <a:gd name="T75" fmla="*/ 412 h 979"/>
                <a:gd name="T76" fmla="*/ 350 w 859"/>
                <a:gd name="T77" fmla="*/ 365 h 979"/>
                <a:gd name="T78" fmla="*/ 404 w 859"/>
                <a:gd name="T79" fmla="*/ 446 h 979"/>
                <a:gd name="T80" fmla="*/ 476 w 859"/>
                <a:gd name="T81" fmla="*/ 471 h 979"/>
                <a:gd name="T82" fmla="*/ 542 w 859"/>
                <a:gd name="T83" fmla="*/ 515 h 979"/>
                <a:gd name="T84" fmla="*/ 579 w 859"/>
                <a:gd name="T85" fmla="*/ 524 h 979"/>
                <a:gd name="T86" fmla="*/ 563 w 859"/>
                <a:gd name="T87" fmla="*/ 591 h 979"/>
                <a:gd name="T88" fmla="*/ 590 w 859"/>
                <a:gd name="T89" fmla="*/ 669 h 979"/>
                <a:gd name="T90" fmla="*/ 621 w 859"/>
                <a:gd name="T91" fmla="*/ 781 h 979"/>
                <a:gd name="T92" fmla="*/ 614 w 859"/>
                <a:gd name="T93" fmla="*/ 862 h 979"/>
                <a:gd name="T94" fmla="*/ 601 w 859"/>
                <a:gd name="T95" fmla="*/ 936 h 979"/>
                <a:gd name="T96" fmla="*/ 645 w 859"/>
                <a:gd name="T97" fmla="*/ 979 h 979"/>
                <a:gd name="T98" fmla="*/ 659 w 859"/>
                <a:gd name="T99" fmla="*/ 910 h 979"/>
                <a:gd name="T100" fmla="*/ 665 w 859"/>
                <a:gd name="T101" fmla="*/ 856 h 979"/>
                <a:gd name="T102" fmla="*/ 706 w 859"/>
                <a:gd name="T103" fmla="*/ 807 h 979"/>
                <a:gd name="T104" fmla="*/ 778 w 859"/>
                <a:gd name="T105" fmla="*/ 736 h 979"/>
                <a:gd name="T106" fmla="*/ 832 w 859"/>
                <a:gd name="T107" fmla="*/ 658 h 979"/>
                <a:gd name="T108" fmla="*/ 566 w 859"/>
                <a:gd name="T109" fmla="*/ 274 h 979"/>
                <a:gd name="T110" fmla="*/ 504 w 859"/>
                <a:gd name="T111" fmla="*/ 234 h 979"/>
                <a:gd name="T112" fmla="*/ 562 w 859"/>
                <a:gd name="T113" fmla="*/ 263 h 979"/>
                <a:gd name="T114" fmla="*/ 514 w 859"/>
                <a:gd name="T115" fmla="*/ 282 h 979"/>
                <a:gd name="T116" fmla="*/ 503 w 859"/>
                <a:gd name="T117" fmla="*/ 245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9" h="979">
                  <a:moveTo>
                    <a:pt x="853" y="606"/>
                  </a:moveTo>
                  <a:cubicBezTo>
                    <a:pt x="850" y="605"/>
                    <a:pt x="848" y="606"/>
                    <a:pt x="844" y="605"/>
                  </a:cubicBezTo>
                  <a:cubicBezTo>
                    <a:pt x="841" y="604"/>
                    <a:pt x="834" y="598"/>
                    <a:pt x="832" y="595"/>
                  </a:cubicBezTo>
                  <a:cubicBezTo>
                    <a:pt x="829" y="593"/>
                    <a:pt x="825" y="592"/>
                    <a:pt x="821" y="591"/>
                  </a:cubicBezTo>
                  <a:cubicBezTo>
                    <a:pt x="813" y="592"/>
                    <a:pt x="813" y="592"/>
                    <a:pt x="813" y="592"/>
                  </a:cubicBezTo>
                  <a:cubicBezTo>
                    <a:pt x="808" y="592"/>
                    <a:pt x="807" y="588"/>
                    <a:pt x="802" y="588"/>
                  </a:cubicBezTo>
                  <a:cubicBezTo>
                    <a:pt x="800" y="588"/>
                    <a:pt x="799" y="591"/>
                    <a:pt x="797" y="591"/>
                  </a:cubicBezTo>
                  <a:cubicBezTo>
                    <a:pt x="796" y="591"/>
                    <a:pt x="796" y="591"/>
                    <a:pt x="796" y="591"/>
                  </a:cubicBezTo>
                  <a:cubicBezTo>
                    <a:pt x="796" y="587"/>
                    <a:pt x="796" y="587"/>
                    <a:pt x="795" y="585"/>
                  </a:cubicBezTo>
                  <a:cubicBezTo>
                    <a:pt x="795" y="583"/>
                    <a:pt x="793" y="584"/>
                    <a:pt x="791" y="583"/>
                  </a:cubicBezTo>
                  <a:cubicBezTo>
                    <a:pt x="788" y="581"/>
                    <a:pt x="780" y="577"/>
                    <a:pt x="776" y="577"/>
                  </a:cubicBezTo>
                  <a:cubicBezTo>
                    <a:pt x="772" y="577"/>
                    <a:pt x="769" y="581"/>
                    <a:pt x="767" y="585"/>
                  </a:cubicBezTo>
                  <a:cubicBezTo>
                    <a:pt x="767" y="586"/>
                    <a:pt x="766" y="589"/>
                    <a:pt x="765" y="589"/>
                  </a:cubicBezTo>
                  <a:cubicBezTo>
                    <a:pt x="764" y="589"/>
                    <a:pt x="764" y="587"/>
                    <a:pt x="764" y="587"/>
                  </a:cubicBezTo>
                  <a:cubicBezTo>
                    <a:pt x="758" y="587"/>
                    <a:pt x="758" y="587"/>
                    <a:pt x="758" y="587"/>
                  </a:cubicBezTo>
                  <a:cubicBezTo>
                    <a:pt x="758" y="583"/>
                    <a:pt x="757" y="582"/>
                    <a:pt x="754" y="581"/>
                  </a:cubicBezTo>
                  <a:cubicBezTo>
                    <a:pt x="753" y="580"/>
                    <a:pt x="751" y="580"/>
                    <a:pt x="751" y="578"/>
                  </a:cubicBezTo>
                  <a:cubicBezTo>
                    <a:pt x="751" y="571"/>
                    <a:pt x="758" y="569"/>
                    <a:pt x="761" y="564"/>
                  </a:cubicBezTo>
                  <a:cubicBezTo>
                    <a:pt x="761" y="562"/>
                    <a:pt x="758" y="562"/>
                    <a:pt x="757" y="560"/>
                  </a:cubicBezTo>
                  <a:cubicBezTo>
                    <a:pt x="756" y="557"/>
                    <a:pt x="753" y="550"/>
                    <a:pt x="753" y="547"/>
                  </a:cubicBezTo>
                  <a:cubicBezTo>
                    <a:pt x="749" y="546"/>
                    <a:pt x="745" y="539"/>
                    <a:pt x="741" y="539"/>
                  </a:cubicBezTo>
                  <a:cubicBezTo>
                    <a:pt x="741" y="539"/>
                    <a:pt x="741" y="539"/>
                    <a:pt x="741" y="539"/>
                  </a:cubicBezTo>
                  <a:cubicBezTo>
                    <a:pt x="741" y="538"/>
                    <a:pt x="741" y="538"/>
                    <a:pt x="741" y="538"/>
                  </a:cubicBezTo>
                  <a:cubicBezTo>
                    <a:pt x="737" y="538"/>
                    <a:pt x="734" y="535"/>
                    <a:pt x="732" y="535"/>
                  </a:cubicBezTo>
                  <a:cubicBezTo>
                    <a:pt x="726" y="535"/>
                    <a:pt x="726" y="535"/>
                    <a:pt x="726" y="535"/>
                  </a:cubicBezTo>
                  <a:cubicBezTo>
                    <a:pt x="720" y="535"/>
                    <a:pt x="711" y="535"/>
                    <a:pt x="709" y="529"/>
                  </a:cubicBezTo>
                  <a:cubicBezTo>
                    <a:pt x="708" y="529"/>
                    <a:pt x="706" y="529"/>
                    <a:pt x="706" y="528"/>
                  </a:cubicBezTo>
                  <a:cubicBezTo>
                    <a:pt x="703" y="522"/>
                    <a:pt x="701" y="523"/>
                    <a:pt x="696" y="519"/>
                  </a:cubicBezTo>
                  <a:cubicBezTo>
                    <a:pt x="690" y="519"/>
                    <a:pt x="690" y="519"/>
                    <a:pt x="690" y="519"/>
                  </a:cubicBezTo>
                  <a:cubicBezTo>
                    <a:pt x="689" y="515"/>
                    <a:pt x="690" y="512"/>
                    <a:pt x="687" y="511"/>
                  </a:cubicBezTo>
                  <a:cubicBezTo>
                    <a:pt x="683" y="510"/>
                    <a:pt x="677" y="509"/>
                    <a:pt x="677" y="506"/>
                  </a:cubicBezTo>
                  <a:cubicBezTo>
                    <a:pt x="677" y="504"/>
                    <a:pt x="677" y="504"/>
                    <a:pt x="677" y="504"/>
                  </a:cubicBezTo>
                  <a:cubicBezTo>
                    <a:pt x="677" y="505"/>
                    <a:pt x="680" y="504"/>
                    <a:pt x="680" y="504"/>
                  </a:cubicBezTo>
                  <a:cubicBezTo>
                    <a:pt x="680" y="504"/>
                    <a:pt x="676" y="503"/>
                    <a:pt x="674" y="503"/>
                  </a:cubicBezTo>
                  <a:cubicBezTo>
                    <a:pt x="674" y="503"/>
                    <a:pt x="669" y="503"/>
                    <a:pt x="669" y="504"/>
                  </a:cubicBezTo>
                  <a:cubicBezTo>
                    <a:pt x="667" y="507"/>
                    <a:pt x="665" y="506"/>
                    <a:pt x="662" y="506"/>
                  </a:cubicBezTo>
                  <a:cubicBezTo>
                    <a:pt x="660" y="506"/>
                    <a:pt x="657" y="507"/>
                    <a:pt x="657" y="503"/>
                  </a:cubicBezTo>
                  <a:cubicBezTo>
                    <a:pt x="655" y="503"/>
                    <a:pt x="648" y="503"/>
                    <a:pt x="645" y="503"/>
                  </a:cubicBezTo>
                  <a:cubicBezTo>
                    <a:pt x="643" y="503"/>
                    <a:pt x="642" y="502"/>
                    <a:pt x="642" y="500"/>
                  </a:cubicBezTo>
                  <a:cubicBezTo>
                    <a:pt x="639" y="499"/>
                    <a:pt x="634" y="499"/>
                    <a:pt x="633" y="495"/>
                  </a:cubicBezTo>
                  <a:cubicBezTo>
                    <a:pt x="629" y="495"/>
                    <a:pt x="629" y="495"/>
                    <a:pt x="629" y="495"/>
                  </a:cubicBezTo>
                  <a:cubicBezTo>
                    <a:pt x="629" y="499"/>
                    <a:pt x="632" y="495"/>
                    <a:pt x="633" y="499"/>
                  </a:cubicBezTo>
                  <a:cubicBezTo>
                    <a:pt x="628" y="499"/>
                    <a:pt x="628" y="499"/>
                    <a:pt x="628" y="499"/>
                  </a:cubicBezTo>
                  <a:cubicBezTo>
                    <a:pt x="626" y="499"/>
                    <a:pt x="622" y="500"/>
                    <a:pt x="622" y="503"/>
                  </a:cubicBezTo>
                  <a:cubicBezTo>
                    <a:pt x="622" y="506"/>
                    <a:pt x="625" y="508"/>
                    <a:pt x="625" y="511"/>
                  </a:cubicBezTo>
                  <a:cubicBezTo>
                    <a:pt x="625" y="512"/>
                    <a:pt x="623" y="514"/>
                    <a:pt x="622" y="514"/>
                  </a:cubicBezTo>
                  <a:cubicBezTo>
                    <a:pt x="620" y="514"/>
                    <a:pt x="619" y="510"/>
                    <a:pt x="619" y="508"/>
                  </a:cubicBezTo>
                  <a:cubicBezTo>
                    <a:pt x="619" y="505"/>
                    <a:pt x="620" y="502"/>
                    <a:pt x="621" y="498"/>
                  </a:cubicBezTo>
                  <a:cubicBezTo>
                    <a:pt x="622" y="498"/>
                    <a:pt x="623" y="497"/>
                    <a:pt x="623" y="496"/>
                  </a:cubicBezTo>
                  <a:cubicBezTo>
                    <a:pt x="623" y="495"/>
                    <a:pt x="622" y="493"/>
                    <a:pt x="621" y="493"/>
                  </a:cubicBezTo>
                  <a:cubicBezTo>
                    <a:pt x="618" y="493"/>
                    <a:pt x="617" y="496"/>
                    <a:pt x="614" y="497"/>
                  </a:cubicBezTo>
                  <a:cubicBezTo>
                    <a:pt x="609" y="499"/>
                    <a:pt x="605" y="500"/>
                    <a:pt x="600" y="502"/>
                  </a:cubicBezTo>
                  <a:cubicBezTo>
                    <a:pt x="597" y="503"/>
                    <a:pt x="595" y="503"/>
                    <a:pt x="594" y="507"/>
                  </a:cubicBezTo>
                  <a:cubicBezTo>
                    <a:pt x="593" y="509"/>
                    <a:pt x="593" y="512"/>
                    <a:pt x="592" y="513"/>
                  </a:cubicBezTo>
                  <a:cubicBezTo>
                    <a:pt x="590" y="513"/>
                    <a:pt x="587" y="514"/>
                    <a:pt x="587" y="516"/>
                  </a:cubicBezTo>
                  <a:cubicBezTo>
                    <a:pt x="587" y="516"/>
                    <a:pt x="585" y="517"/>
                    <a:pt x="585" y="518"/>
                  </a:cubicBezTo>
                  <a:cubicBezTo>
                    <a:pt x="585" y="518"/>
                    <a:pt x="585" y="518"/>
                    <a:pt x="585" y="519"/>
                  </a:cubicBezTo>
                  <a:cubicBezTo>
                    <a:pt x="585" y="519"/>
                    <a:pt x="585" y="519"/>
                    <a:pt x="583" y="519"/>
                  </a:cubicBezTo>
                  <a:cubicBezTo>
                    <a:pt x="583" y="519"/>
                    <a:pt x="583" y="519"/>
                    <a:pt x="583" y="519"/>
                  </a:cubicBezTo>
                  <a:cubicBezTo>
                    <a:pt x="580" y="516"/>
                    <a:pt x="577" y="511"/>
                    <a:pt x="571" y="511"/>
                  </a:cubicBezTo>
                  <a:cubicBezTo>
                    <a:pt x="565" y="511"/>
                    <a:pt x="562" y="516"/>
                    <a:pt x="557" y="516"/>
                  </a:cubicBezTo>
                  <a:cubicBezTo>
                    <a:pt x="553" y="516"/>
                    <a:pt x="552" y="512"/>
                    <a:pt x="550" y="510"/>
                  </a:cubicBezTo>
                  <a:cubicBezTo>
                    <a:pt x="546" y="509"/>
                    <a:pt x="541" y="507"/>
                    <a:pt x="541" y="502"/>
                  </a:cubicBezTo>
                  <a:cubicBezTo>
                    <a:pt x="541" y="498"/>
                    <a:pt x="541" y="493"/>
                    <a:pt x="541" y="488"/>
                  </a:cubicBezTo>
                  <a:cubicBezTo>
                    <a:pt x="545" y="486"/>
                    <a:pt x="545" y="480"/>
                    <a:pt x="545" y="478"/>
                  </a:cubicBezTo>
                  <a:cubicBezTo>
                    <a:pt x="545" y="477"/>
                    <a:pt x="545" y="476"/>
                    <a:pt x="545" y="474"/>
                  </a:cubicBezTo>
                  <a:cubicBezTo>
                    <a:pt x="541" y="474"/>
                    <a:pt x="539" y="470"/>
                    <a:pt x="533" y="470"/>
                  </a:cubicBezTo>
                  <a:cubicBezTo>
                    <a:pt x="525" y="470"/>
                    <a:pt x="519" y="471"/>
                    <a:pt x="512" y="471"/>
                  </a:cubicBezTo>
                  <a:cubicBezTo>
                    <a:pt x="510" y="471"/>
                    <a:pt x="509" y="470"/>
                    <a:pt x="509" y="469"/>
                  </a:cubicBezTo>
                  <a:cubicBezTo>
                    <a:pt x="509" y="468"/>
                    <a:pt x="509" y="468"/>
                    <a:pt x="509" y="467"/>
                  </a:cubicBezTo>
                  <a:cubicBezTo>
                    <a:pt x="509" y="466"/>
                    <a:pt x="513" y="465"/>
                    <a:pt x="513" y="463"/>
                  </a:cubicBezTo>
                  <a:cubicBezTo>
                    <a:pt x="513" y="460"/>
                    <a:pt x="513" y="457"/>
                    <a:pt x="513" y="454"/>
                  </a:cubicBezTo>
                  <a:cubicBezTo>
                    <a:pt x="517" y="451"/>
                    <a:pt x="516" y="450"/>
                    <a:pt x="516" y="446"/>
                  </a:cubicBezTo>
                  <a:cubicBezTo>
                    <a:pt x="516" y="442"/>
                    <a:pt x="521" y="438"/>
                    <a:pt x="521" y="435"/>
                  </a:cubicBezTo>
                  <a:cubicBezTo>
                    <a:pt x="521" y="434"/>
                    <a:pt x="521" y="433"/>
                    <a:pt x="521" y="433"/>
                  </a:cubicBezTo>
                  <a:cubicBezTo>
                    <a:pt x="521" y="433"/>
                    <a:pt x="517" y="432"/>
                    <a:pt x="516" y="432"/>
                  </a:cubicBezTo>
                  <a:cubicBezTo>
                    <a:pt x="515" y="432"/>
                    <a:pt x="513" y="431"/>
                    <a:pt x="511" y="431"/>
                  </a:cubicBezTo>
                  <a:cubicBezTo>
                    <a:pt x="505" y="431"/>
                    <a:pt x="497" y="434"/>
                    <a:pt x="497" y="440"/>
                  </a:cubicBezTo>
                  <a:cubicBezTo>
                    <a:pt x="497" y="444"/>
                    <a:pt x="494" y="447"/>
                    <a:pt x="493" y="449"/>
                  </a:cubicBezTo>
                  <a:cubicBezTo>
                    <a:pt x="492" y="450"/>
                    <a:pt x="491" y="453"/>
                    <a:pt x="490" y="453"/>
                  </a:cubicBezTo>
                  <a:cubicBezTo>
                    <a:pt x="489" y="453"/>
                    <a:pt x="488" y="452"/>
                    <a:pt x="485" y="452"/>
                  </a:cubicBezTo>
                  <a:cubicBezTo>
                    <a:pt x="481" y="452"/>
                    <a:pt x="477" y="455"/>
                    <a:pt x="473" y="455"/>
                  </a:cubicBezTo>
                  <a:cubicBezTo>
                    <a:pt x="471" y="455"/>
                    <a:pt x="471" y="453"/>
                    <a:pt x="469" y="452"/>
                  </a:cubicBezTo>
                  <a:cubicBezTo>
                    <a:pt x="463" y="450"/>
                    <a:pt x="463" y="446"/>
                    <a:pt x="459" y="442"/>
                  </a:cubicBezTo>
                  <a:cubicBezTo>
                    <a:pt x="457" y="441"/>
                    <a:pt x="454" y="437"/>
                    <a:pt x="453" y="436"/>
                  </a:cubicBezTo>
                  <a:cubicBezTo>
                    <a:pt x="453" y="434"/>
                    <a:pt x="453" y="432"/>
                    <a:pt x="452" y="430"/>
                  </a:cubicBezTo>
                  <a:cubicBezTo>
                    <a:pt x="451" y="429"/>
                    <a:pt x="449" y="428"/>
                    <a:pt x="449" y="426"/>
                  </a:cubicBezTo>
                  <a:cubicBezTo>
                    <a:pt x="449" y="413"/>
                    <a:pt x="449" y="413"/>
                    <a:pt x="449" y="413"/>
                  </a:cubicBezTo>
                  <a:cubicBezTo>
                    <a:pt x="453" y="410"/>
                    <a:pt x="452" y="408"/>
                    <a:pt x="452" y="404"/>
                  </a:cubicBezTo>
                  <a:cubicBezTo>
                    <a:pt x="452" y="403"/>
                    <a:pt x="452" y="402"/>
                    <a:pt x="452" y="400"/>
                  </a:cubicBezTo>
                  <a:cubicBezTo>
                    <a:pt x="452" y="400"/>
                    <a:pt x="452" y="400"/>
                    <a:pt x="452" y="400"/>
                  </a:cubicBezTo>
                  <a:cubicBezTo>
                    <a:pt x="452" y="400"/>
                    <a:pt x="452" y="400"/>
                    <a:pt x="453" y="400"/>
                  </a:cubicBezTo>
                  <a:cubicBezTo>
                    <a:pt x="453" y="399"/>
                    <a:pt x="452" y="398"/>
                    <a:pt x="452" y="398"/>
                  </a:cubicBezTo>
                  <a:cubicBezTo>
                    <a:pt x="452" y="391"/>
                    <a:pt x="455" y="385"/>
                    <a:pt x="460" y="383"/>
                  </a:cubicBezTo>
                  <a:cubicBezTo>
                    <a:pt x="462" y="382"/>
                    <a:pt x="464" y="384"/>
                    <a:pt x="466" y="382"/>
                  </a:cubicBezTo>
                  <a:cubicBezTo>
                    <a:pt x="468" y="379"/>
                    <a:pt x="472" y="373"/>
                    <a:pt x="478" y="373"/>
                  </a:cubicBezTo>
                  <a:cubicBezTo>
                    <a:pt x="481" y="373"/>
                    <a:pt x="482" y="376"/>
                    <a:pt x="485" y="376"/>
                  </a:cubicBezTo>
                  <a:cubicBezTo>
                    <a:pt x="486" y="376"/>
                    <a:pt x="487" y="374"/>
                    <a:pt x="488" y="374"/>
                  </a:cubicBezTo>
                  <a:cubicBezTo>
                    <a:pt x="492" y="374"/>
                    <a:pt x="498" y="381"/>
                    <a:pt x="504" y="378"/>
                  </a:cubicBezTo>
                  <a:cubicBezTo>
                    <a:pt x="502" y="377"/>
                    <a:pt x="504" y="374"/>
                    <a:pt x="504" y="371"/>
                  </a:cubicBezTo>
                  <a:cubicBezTo>
                    <a:pt x="502" y="372"/>
                    <a:pt x="503" y="372"/>
                    <a:pt x="501" y="371"/>
                  </a:cubicBezTo>
                  <a:cubicBezTo>
                    <a:pt x="504" y="370"/>
                    <a:pt x="509" y="370"/>
                    <a:pt x="513" y="369"/>
                  </a:cubicBezTo>
                  <a:cubicBezTo>
                    <a:pt x="513" y="370"/>
                    <a:pt x="514" y="371"/>
                    <a:pt x="514" y="371"/>
                  </a:cubicBezTo>
                  <a:cubicBezTo>
                    <a:pt x="516" y="371"/>
                    <a:pt x="517" y="369"/>
                    <a:pt x="520" y="369"/>
                  </a:cubicBezTo>
                  <a:cubicBezTo>
                    <a:pt x="526" y="369"/>
                    <a:pt x="528" y="374"/>
                    <a:pt x="532" y="374"/>
                  </a:cubicBezTo>
                  <a:cubicBezTo>
                    <a:pt x="534" y="374"/>
                    <a:pt x="535" y="372"/>
                    <a:pt x="537" y="372"/>
                  </a:cubicBezTo>
                  <a:cubicBezTo>
                    <a:pt x="547" y="372"/>
                    <a:pt x="544" y="385"/>
                    <a:pt x="548" y="393"/>
                  </a:cubicBezTo>
                  <a:cubicBezTo>
                    <a:pt x="550" y="396"/>
                    <a:pt x="552" y="397"/>
                    <a:pt x="555" y="401"/>
                  </a:cubicBezTo>
                  <a:cubicBezTo>
                    <a:pt x="556" y="403"/>
                    <a:pt x="556" y="407"/>
                    <a:pt x="559" y="407"/>
                  </a:cubicBezTo>
                  <a:cubicBezTo>
                    <a:pt x="563" y="407"/>
                    <a:pt x="564" y="402"/>
                    <a:pt x="564" y="398"/>
                  </a:cubicBezTo>
                  <a:cubicBezTo>
                    <a:pt x="564" y="394"/>
                    <a:pt x="561" y="391"/>
                    <a:pt x="561" y="389"/>
                  </a:cubicBezTo>
                  <a:cubicBezTo>
                    <a:pt x="561" y="387"/>
                    <a:pt x="561" y="387"/>
                    <a:pt x="561" y="387"/>
                  </a:cubicBezTo>
                  <a:cubicBezTo>
                    <a:pt x="561" y="380"/>
                    <a:pt x="555" y="378"/>
                    <a:pt x="555" y="370"/>
                  </a:cubicBezTo>
                  <a:cubicBezTo>
                    <a:pt x="555" y="354"/>
                    <a:pt x="569" y="350"/>
                    <a:pt x="579" y="344"/>
                  </a:cubicBezTo>
                  <a:cubicBezTo>
                    <a:pt x="579" y="343"/>
                    <a:pt x="579" y="343"/>
                    <a:pt x="579" y="343"/>
                  </a:cubicBezTo>
                  <a:cubicBezTo>
                    <a:pt x="580" y="342"/>
                    <a:pt x="580" y="341"/>
                    <a:pt x="583" y="340"/>
                  </a:cubicBezTo>
                  <a:cubicBezTo>
                    <a:pt x="584" y="340"/>
                    <a:pt x="586" y="338"/>
                    <a:pt x="588" y="338"/>
                  </a:cubicBezTo>
                  <a:cubicBezTo>
                    <a:pt x="590" y="337"/>
                    <a:pt x="591" y="336"/>
                    <a:pt x="591" y="335"/>
                  </a:cubicBezTo>
                  <a:cubicBezTo>
                    <a:pt x="589" y="333"/>
                    <a:pt x="589" y="333"/>
                    <a:pt x="589" y="333"/>
                  </a:cubicBezTo>
                  <a:cubicBezTo>
                    <a:pt x="589" y="332"/>
                    <a:pt x="589" y="332"/>
                    <a:pt x="589" y="332"/>
                  </a:cubicBezTo>
                  <a:cubicBezTo>
                    <a:pt x="589" y="332"/>
                    <a:pt x="592" y="332"/>
                    <a:pt x="592" y="329"/>
                  </a:cubicBezTo>
                  <a:cubicBezTo>
                    <a:pt x="591" y="329"/>
                    <a:pt x="590" y="329"/>
                    <a:pt x="590" y="327"/>
                  </a:cubicBezTo>
                  <a:cubicBezTo>
                    <a:pt x="591" y="327"/>
                    <a:pt x="593" y="326"/>
                    <a:pt x="593" y="325"/>
                  </a:cubicBezTo>
                  <a:cubicBezTo>
                    <a:pt x="593" y="324"/>
                    <a:pt x="593" y="323"/>
                    <a:pt x="593" y="323"/>
                  </a:cubicBezTo>
                  <a:cubicBezTo>
                    <a:pt x="593" y="323"/>
                    <a:pt x="591" y="323"/>
                    <a:pt x="590" y="323"/>
                  </a:cubicBezTo>
                  <a:cubicBezTo>
                    <a:pt x="589" y="319"/>
                    <a:pt x="590" y="322"/>
                    <a:pt x="590" y="319"/>
                  </a:cubicBezTo>
                  <a:cubicBezTo>
                    <a:pt x="590" y="317"/>
                    <a:pt x="589" y="313"/>
                    <a:pt x="589" y="311"/>
                  </a:cubicBezTo>
                  <a:cubicBezTo>
                    <a:pt x="589" y="311"/>
                    <a:pt x="589" y="309"/>
                    <a:pt x="590" y="308"/>
                  </a:cubicBezTo>
                  <a:cubicBezTo>
                    <a:pt x="590" y="310"/>
                    <a:pt x="593" y="314"/>
                    <a:pt x="593" y="316"/>
                  </a:cubicBezTo>
                  <a:cubicBezTo>
                    <a:pt x="593" y="316"/>
                    <a:pt x="593" y="317"/>
                    <a:pt x="593" y="318"/>
                  </a:cubicBezTo>
                  <a:cubicBezTo>
                    <a:pt x="593" y="318"/>
                    <a:pt x="593" y="319"/>
                    <a:pt x="593" y="319"/>
                  </a:cubicBezTo>
                  <a:cubicBezTo>
                    <a:pt x="594" y="319"/>
                    <a:pt x="598" y="311"/>
                    <a:pt x="598" y="310"/>
                  </a:cubicBezTo>
                  <a:cubicBezTo>
                    <a:pt x="598" y="308"/>
                    <a:pt x="596" y="308"/>
                    <a:pt x="596" y="306"/>
                  </a:cubicBezTo>
                  <a:cubicBezTo>
                    <a:pt x="597" y="305"/>
                    <a:pt x="597" y="305"/>
                    <a:pt x="597" y="305"/>
                  </a:cubicBezTo>
                  <a:cubicBezTo>
                    <a:pt x="597" y="305"/>
                    <a:pt x="598" y="306"/>
                    <a:pt x="599" y="306"/>
                  </a:cubicBezTo>
                  <a:cubicBezTo>
                    <a:pt x="600" y="306"/>
                    <a:pt x="604" y="299"/>
                    <a:pt x="605" y="297"/>
                  </a:cubicBezTo>
                  <a:cubicBezTo>
                    <a:pt x="605" y="297"/>
                    <a:pt x="603" y="295"/>
                    <a:pt x="603" y="294"/>
                  </a:cubicBezTo>
                  <a:cubicBezTo>
                    <a:pt x="603" y="293"/>
                    <a:pt x="604" y="293"/>
                    <a:pt x="604" y="292"/>
                  </a:cubicBezTo>
                  <a:cubicBezTo>
                    <a:pt x="605" y="292"/>
                    <a:pt x="606" y="293"/>
                    <a:pt x="606" y="293"/>
                  </a:cubicBezTo>
                  <a:cubicBezTo>
                    <a:pt x="609" y="293"/>
                    <a:pt x="612" y="292"/>
                    <a:pt x="615" y="291"/>
                  </a:cubicBezTo>
                  <a:cubicBezTo>
                    <a:pt x="613" y="290"/>
                    <a:pt x="611" y="291"/>
                    <a:pt x="609" y="291"/>
                  </a:cubicBezTo>
                  <a:cubicBezTo>
                    <a:pt x="607" y="291"/>
                    <a:pt x="607" y="291"/>
                    <a:pt x="607" y="291"/>
                  </a:cubicBezTo>
                  <a:cubicBezTo>
                    <a:pt x="611" y="287"/>
                    <a:pt x="620" y="290"/>
                    <a:pt x="625" y="286"/>
                  </a:cubicBezTo>
                  <a:cubicBezTo>
                    <a:pt x="626" y="287"/>
                    <a:pt x="629" y="287"/>
                    <a:pt x="633" y="286"/>
                  </a:cubicBezTo>
                  <a:cubicBezTo>
                    <a:pt x="633" y="284"/>
                    <a:pt x="633" y="284"/>
                    <a:pt x="633" y="284"/>
                  </a:cubicBezTo>
                  <a:cubicBezTo>
                    <a:pt x="633" y="284"/>
                    <a:pt x="630" y="286"/>
                    <a:pt x="630" y="286"/>
                  </a:cubicBezTo>
                  <a:cubicBezTo>
                    <a:pt x="628" y="286"/>
                    <a:pt x="627" y="283"/>
                    <a:pt x="627" y="282"/>
                  </a:cubicBezTo>
                  <a:cubicBezTo>
                    <a:pt x="626" y="282"/>
                    <a:pt x="626" y="280"/>
                    <a:pt x="626" y="280"/>
                  </a:cubicBezTo>
                  <a:cubicBezTo>
                    <a:pt x="626" y="271"/>
                    <a:pt x="633" y="269"/>
                    <a:pt x="637" y="265"/>
                  </a:cubicBezTo>
                  <a:cubicBezTo>
                    <a:pt x="639" y="264"/>
                    <a:pt x="639" y="265"/>
                    <a:pt x="642" y="265"/>
                  </a:cubicBezTo>
                  <a:cubicBezTo>
                    <a:pt x="645" y="265"/>
                    <a:pt x="648" y="264"/>
                    <a:pt x="649" y="261"/>
                  </a:cubicBezTo>
                  <a:cubicBezTo>
                    <a:pt x="649" y="261"/>
                    <a:pt x="649" y="260"/>
                    <a:pt x="649" y="259"/>
                  </a:cubicBezTo>
                  <a:cubicBezTo>
                    <a:pt x="649" y="259"/>
                    <a:pt x="649" y="259"/>
                    <a:pt x="649" y="259"/>
                  </a:cubicBezTo>
                  <a:cubicBezTo>
                    <a:pt x="649" y="259"/>
                    <a:pt x="649" y="259"/>
                    <a:pt x="649" y="259"/>
                  </a:cubicBezTo>
                  <a:cubicBezTo>
                    <a:pt x="649" y="259"/>
                    <a:pt x="650" y="259"/>
                    <a:pt x="651" y="259"/>
                  </a:cubicBezTo>
                  <a:cubicBezTo>
                    <a:pt x="652" y="259"/>
                    <a:pt x="658" y="259"/>
                    <a:pt x="660" y="258"/>
                  </a:cubicBezTo>
                  <a:cubicBezTo>
                    <a:pt x="662" y="257"/>
                    <a:pt x="662" y="254"/>
                    <a:pt x="665" y="253"/>
                  </a:cubicBezTo>
                  <a:cubicBezTo>
                    <a:pt x="665" y="257"/>
                    <a:pt x="665" y="257"/>
                    <a:pt x="668" y="257"/>
                  </a:cubicBezTo>
                  <a:cubicBezTo>
                    <a:pt x="663" y="257"/>
                    <a:pt x="655" y="261"/>
                    <a:pt x="655" y="266"/>
                  </a:cubicBezTo>
                  <a:cubicBezTo>
                    <a:pt x="655" y="268"/>
                    <a:pt x="658" y="271"/>
                    <a:pt x="660" y="271"/>
                  </a:cubicBezTo>
                  <a:cubicBezTo>
                    <a:pt x="661" y="271"/>
                    <a:pt x="666" y="265"/>
                    <a:pt x="670" y="264"/>
                  </a:cubicBezTo>
                  <a:cubicBezTo>
                    <a:pt x="671" y="264"/>
                    <a:pt x="687" y="258"/>
                    <a:pt x="687" y="256"/>
                  </a:cubicBezTo>
                  <a:cubicBezTo>
                    <a:pt x="687" y="253"/>
                    <a:pt x="681" y="253"/>
                    <a:pt x="679" y="253"/>
                  </a:cubicBezTo>
                  <a:cubicBezTo>
                    <a:pt x="673" y="253"/>
                    <a:pt x="662" y="247"/>
                    <a:pt x="662" y="241"/>
                  </a:cubicBezTo>
                  <a:cubicBezTo>
                    <a:pt x="662" y="240"/>
                    <a:pt x="664" y="238"/>
                    <a:pt x="665" y="236"/>
                  </a:cubicBezTo>
                  <a:cubicBezTo>
                    <a:pt x="664" y="236"/>
                    <a:pt x="661" y="235"/>
                    <a:pt x="659" y="235"/>
                  </a:cubicBezTo>
                  <a:cubicBezTo>
                    <a:pt x="660" y="233"/>
                    <a:pt x="669" y="232"/>
                    <a:pt x="669" y="228"/>
                  </a:cubicBezTo>
                  <a:cubicBezTo>
                    <a:pt x="669" y="223"/>
                    <a:pt x="662" y="224"/>
                    <a:pt x="657" y="224"/>
                  </a:cubicBezTo>
                  <a:cubicBezTo>
                    <a:pt x="647" y="224"/>
                    <a:pt x="642" y="231"/>
                    <a:pt x="636" y="232"/>
                  </a:cubicBezTo>
                  <a:cubicBezTo>
                    <a:pt x="638" y="226"/>
                    <a:pt x="643" y="228"/>
                    <a:pt x="648" y="223"/>
                  </a:cubicBezTo>
                  <a:cubicBezTo>
                    <a:pt x="651" y="220"/>
                    <a:pt x="649" y="218"/>
                    <a:pt x="654" y="216"/>
                  </a:cubicBezTo>
                  <a:cubicBezTo>
                    <a:pt x="662" y="214"/>
                    <a:pt x="667" y="215"/>
                    <a:pt x="676" y="215"/>
                  </a:cubicBezTo>
                  <a:cubicBezTo>
                    <a:pt x="687" y="215"/>
                    <a:pt x="694" y="219"/>
                    <a:pt x="700" y="210"/>
                  </a:cubicBezTo>
                  <a:cubicBezTo>
                    <a:pt x="704" y="206"/>
                    <a:pt x="722" y="205"/>
                    <a:pt x="722" y="198"/>
                  </a:cubicBezTo>
                  <a:cubicBezTo>
                    <a:pt x="722" y="192"/>
                    <a:pt x="720" y="190"/>
                    <a:pt x="718" y="187"/>
                  </a:cubicBezTo>
                  <a:cubicBezTo>
                    <a:pt x="717" y="187"/>
                    <a:pt x="717" y="185"/>
                    <a:pt x="717" y="183"/>
                  </a:cubicBezTo>
                  <a:cubicBezTo>
                    <a:pt x="717" y="181"/>
                    <a:pt x="717" y="181"/>
                    <a:pt x="717" y="181"/>
                  </a:cubicBezTo>
                  <a:cubicBezTo>
                    <a:pt x="709" y="184"/>
                    <a:pt x="701" y="187"/>
                    <a:pt x="695" y="187"/>
                  </a:cubicBezTo>
                  <a:cubicBezTo>
                    <a:pt x="694" y="187"/>
                    <a:pt x="693" y="187"/>
                    <a:pt x="693" y="187"/>
                  </a:cubicBezTo>
                  <a:cubicBezTo>
                    <a:pt x="697" y="184"/>
                    <a:pt x="710" y="182"/>
                    <a:pt x="711" y="178"/>
                  </a:cubicBezTo>
                  <a:cubicBezTo>
                    <a:pt x="711" y="177"/>
                    <a:pt x="710" y="177"/>
                    <a:pt x="710" y="175"/>
                  </a:cubicBezTo>
                  <a:cubicBezTo>
                    <a:pt x="704" y="176"/>
                    <a:pt x="693" y="174"/>
                    <a:pt x="693" y="166"/>
                  </a:cubicBezTo>
                  <a:cubicBezTo>
                    <a:pt x="693" y="165"/>
                    <a:pt x="693" y="165"/>
                    <a:pt x="693" y="165"/>
                  </a:cubicBezTo>
                  <a:cubicBezTo>
                    <a:pt x="685" y="165"/>
                    <a:pt x="685" y="162"/>
                    <a:pt x="682" y="160"/>
                  </a:cubicBezTo>
                  <a:cubicBezTo>
                    <a:pt x="683" y="159"/>
                    <a:pt x="685" y="158"/>
                    <a:pt x="685" y="156"/>
                  </a:cubicBezTo>
                  <a:cubicBezTo>
                    <a:pt x="685" y="153"/>
                    <a:pt x="683" y="152"/>
                    <a:pt x="683" y="149"/>
                  </a:cubicBezTo>
                  <a:cubicBezTo>
                    <a:pt x="681" y="149"/>
                    <a:pt x="674" y="144"/>
                    <a:pt x="675" y="140"/>
                  </a:cubicBezTo>
                  <a:cubicBezTo>
                    <a:pt x="678" y="135"/>
                    <a:pt x="668" y="133"/>
                    <a:pt x="667" y="127"/>
                  </a:cubicBezTo>
                  <a:cubicBezTo>
                    <a:pt x="667" y="127"/>
                    <a:pt x="665" y="125"/>
                    <a:pt x="664" y="124"/>
                  </a:cubicBezTo>
                  <a:cubicBezTo>
                    <a:pt x="662" y="126"/>
                    <a:pt x="658" y="128"/>
                    <a:pt x="658" y="131"/>
                  </a:cubicBezTo>
                  <a:cubicBezTo>
                    <a:pt x="658" y="134"/>
                    <a:pt x="651" y="143"/>
                    <a:pt x="645" y="143"/>
                  </a:cubicBezTo>
                  <a:cubicBezTo>
                    <a:pt x="641" y="143"/>
                    <a:pt x="641" y="138"/>
                    <a:pt x="638" y="138"/>
                  </a:cubicBezTo>
                  <a:cubicBezTo>
                    <a:pt x="634" y="138"/>
                    <a:pt x="633" y="126"/>
                    <a:pt x="632" y="122"/>
                  </a:cubicBezTo>
                  <a:cubicBezTo>
                    <a:pt x="631" y="115"/>
                    <a:pt x="619" y="120"/>
                    <a:pt x="619" y="112"/>
                  </a:cubicBezTo>
                  <a:cubicBezTo>
                    <a:pt x="612" y="111"/>
                    <a:pt x="611" y="103"/>
                    <a:pt x="605" y="103"/>
                  </a:cubicBezTo>
                  <a:cubicBezTo>
                    <a:pt x="602" y="103"/>
                    <a:pt x="602" y="105"/>
                    <a:pt x="598" y="105"/>
                  </a:cubicBezTo>
                  <a:cubicBezTo>
                    <a:pt x="592" y="105"/>
                    <a:pt x="588" y="101"/>
                    <a:pt x="581" y="101"/>
                  </a:cubicBezTo>
                  <a:cubicBezTo>
                    <a:pt x="578" y="101"/>
                    <a:pt x="575" y="103"/>
                    <a:pt x="575" y="107"/>
                  </a:cubicBezTo>
                  <a:cubicBezTo>
                    <a:pt x="575" y="109"/>
                    <a:pt x="583" y="113"/>
                    <a:pt x="575" y="117"/>
                  </a:cubicBezTo>
                  <a:cubicBezTo>
                    <a:pt x="572" y="119"/>
                    <a:pt x="579" y="124"/>
                    <a:pt x="580" y="127"/>
                  </a:cubicBezTo>
                  <a:cubicBezTo>
                    <a:pt x="581" y="134"/>
                    <a:pt x="574" y="136"/>
                    <a:pt x="571" y="137"/>
                  </a:cubicBezTo>
                  <a:cubicBezTo>
                    <a:pt x="576" y="146"/>
                    <a:pt x="584" y="149"/>
                    <a:pt x="584" y="164"/>
                  </a:cubicBezTo>
                  <a:cubicBezTo>
                    <a:pt x="584" y="168"/>
                    <a:pt x="571" y="178"/>
                    <a:pt x="566" y="179"/>
                  </a:cubicBezTo>
                  <a:cubicBezTo>
                    <a:pt x="574" y="183"/>
                    <a:pt x="571" y="195"/>
                    <a:pt x="574" y="199"/>
                  </a:cubicBezTo>
                  <a:cubicBezTo>
                    <a:pt x="573" y="200"/>
                    <a:pt x="570" y="202"/>
                    <a:pt x="570" y="204"/>
                  </a:cubicBezTo>
                  <a:cubicBezTo>
                    <a:pt x="567" y="204"/>
                    <a:pt x="565" y="209"/>
                    <a:pt x="563" y="207"/>
                  </a:cubicBezTo>
                  <a:cubicBezTo>
                    <a:pt x="558" y="203"/>
                    <a:pt x="550" y="195"/>
                    <a:pt x="550" y="189"/>
                  </a:cubicBezTo>
                  <a:cubicBezTo>
                    <a:pt x="550" y="181"/>
                    <a:pt x="551" y="175"/>
                    <a:pt x="545" y="171"/>
                  </a:cubicBezTo>
                  <a:cubicBezTo>
                    <a:pt x="530" y="171"/>
                    <a:pt x="530" y="171"/>
                    <a:pt x="530" y="171"/>
                  </a:cubicBezTo>
                  <a:cubicBezTo>
                    <a:pt x="521" y="167"/>
                    <a:pt x="512" y="162"/>
                    <a:pt x="502" y="158"/>
                  </a:cubicBezTo>
                  <a:cubicBezTo>
                    <a:pt x="500" y="157"/>
                    <a:pt x="495" y="154"/>
                    <a:pt x="492" y="154"/>
                  </a:cubicBezTo>
                  <a:cubicBezTo>
                    <a:pt x="488" y="154"/>
                    <a:pt x="487" y="157"/>
                    <a:pt x="483" y="157"/>
                  </a:cubicBezTo>
                  <a:cubicBezTo>
                    <a:pt x="483" y="152"/>
                    <a:pt x="480" y="139"/>
                    <a:pt x="475" y="139"/>
                  </a:cubicBezTo>
                  <a:cubicBezTo>
                    <a:pt x="472" y="139"/>
                    <a:pt x="471" y="141"/>
                    <a:pt x="469" y="141"/>
                  </a:cubicBezTo>
                  <a:cubicBezTo>
                    <a:pt x="470" y="139"/>
                    <a:pt x="469" y="138"/>
                    <a:pt x="469" y="131"/>
                  </a:cubicBezTo>
                  <a:cubicBezTo>
                    <a:pt x="469" y="122"/>
                    <a:pt x="472" y="117"/>
                    <a:pt x="477" y="112"/>
                  </a:cubicBezTo>
                  <a:cubicBezTo>
                    <a:pt x="479" y="110"/>
                    <a:pt x="483" y="101"/>
                    <a:pt x="485" y="100"/>
                  </a:cubicBezTo>
                  <a:cubicBezTo>
                    <a:pt x="488" y="99"/>
                    <a:pt x="495" y="101"/>
                    <a:pt x="495" y="96"/>
                  </a:cubicBezTo>
                  <a:cubicBezTo>
                    <a:pt x="495" y="92"/>
                    <a:pt x="486" y="92"/>
                    <a:pt x="483" y="90"/>
                  </a:cubicBezTo>
                  <a:cubicBezTo>
                    <a:pt x="485" y="91"/>
                    <a:pt x="479" y="86"/>
                    <a:pt x="497" y="92"/>
                  </a:cubicBezTo>
                  <a:cubicBezTo>
                    <a:pt x="502" y="93"/>
                    <a:pt x="499" y="87"/>
                    <a:pt x="502" y="87"/>
                  </a:cubicBezTo>
                  <a:cubicBezTo>
                    <a:pt x="502" y="87"/>
                    <a:pt x="504" y="87"/>
                    <a:pt x="507" y="87"/>
                  </a:cubicBezTo>
                  <a:cubicBezTo>
                    <a:pt x="512" y="87"/>
                    <a:pt x="513" y="81"/>
                    <a:pt x="517" y="79"/>
                  </a:cubicBezTo>
                  <a:cubicBezTo>
                    <a:pt x="517" y="75"/>
                    <a:pt x="517" y="75"/>
                    <a:pt x="517" y="75"/>
                  </a:cubicBezTo>
                  <a:cubicBezTo>
                    <a:pt x="509" y="73"/>
                    <a:pt x="503" y="75"/>
                    <a:pt x="500" y="67"/>
                  </a:cubicBezTo>
                  <a:cubicBezTo>
                    <a:pt x="500" y="67"/>
                    <a:pt x="502" y="67"/>
                    <a:pt x="504" y="67"/>
                  </a:cubicBezTo>
                  <a:cubicBezTo>
                    <a:pt x="507" y="71"/>
                    <a:pt x="510" y="73"/>
                    <a:pt x="514" y="73"/>
                  </a:cubicBezTo>
                  <a:cubicBezTo>
                    <a:pt x="518" y="73"/>
                    <a:pt x="524" y="68"/>
                    <a:pt x="524" y="65"/>
                  </a:cubicBezTo>
                  <a:cubicBezTo>
                    <a:pt x="524" y="64"/>
                    <a:pt x="521" y="60"/>
                    <a:pt x="523" y="60"/>
                  </a:cubicBezTo>
                  <a:cubicBezTo>
                    <a:pt x="528" y="60"/>
                    <a:pt x="529" y="65"/>
                    <a:pt x="533" y="65"/>
                  </a:cubicBezTo>
                  <a:cubicBezTo>
                    <a:pt x="535" y="65"/>
                    <a:pt x="536" y="63"/>
                    <a:pt x="540" y="63"/>
                  </a:cubicBezTo>
                  <a:cubicBezTo>
                    <a:pt x="539" y="62"/>
                    <a:pt x="540" y="58"/>
                    <a:pt x="543" y="62"/>
                  </a:cubicBezTo>
                  <a:cubicBezTo>
                    <a:pt x="544" y="64"/>
                    <a:pt x="556" y="54"/>
                    <a:pt x="556" y="51"/>
                  </a:cubicBezTo>
                  <a:cubicBezTo>
                    <a:pt x="556" y="49"/>
                    <a:pt x="551" y="47"/>
                    <a:pt x="551" y="46"/>
                  </a:cubicBezTo>
                  <a:cubicBezTo>
                    <a:pt x="551" y="44"/>
                    <a:pt x="548" y="41"/>
                    <a:pt x="555" y="37"/>
                  </a:cubicBezTo>
                  <a:cubicBezTo>
                    <a:pt x="556" y="35"/>
                    <a:pt x="555" y="35"/>
                    <a:pt x="555" y="31"/>
                  </a:cubicBezTo>
                  <a:cubicBezTo>
                    <a:pt x="548" y="31"/>
                    <a:pt x="549" y="26"/>
                    <a:pt x="540" y="26"/>
                  </a:cubicBezTo>
                  <a:cubicBezTo>
                    <a:pt x="538" y="26"/>
                    <a:pt x="536" y="24"/>
                    <a:pt x="534" y="24"/>
                  </a:cubicBezTo>
                  <a:cubicBezTo>
                    <a:pt x="532" y="24"/>
                    <a:pt x="529" y="26"/>
                    <a:pt x="529" y="29"/>
                  </a:cubicBezTo>
                  <a:cubicBezTo>
                    <a:pt x="529" y="32"/>
                    <a:pt x="532" y="33"/>
                    <a:pt x="532" y="35"/>
                  </a:cubicBezTo>
                  <a:cubicBezTo>
                    <a:pt x="532" y="37"/>
                    <a:pt x="527" y="37"/>
                    <a:pt x="526" y="39"/>
                  </a:cubicBezTo>
                  <a:cubicBezTo>
                    <a:pt x="524" y="43"/>
                    <a:pt x="525" y="46"/>
                    <a:pt x="521" y="50"/>
                  </a:cubicBezTo>
                  <a:cubicBezTo>
                    <a:pt x="516" y="57"/>
                    <a:pt x="509" y="46"/>
                    <a:pt x="509" y="44"/>
                  </a:cubicBezTo>
                  <a:cubicBezTo>
                    <a:pt x="509" y="41"/>
                    <a:pt x="513" y="42"/>
                    <a:pt x="513" y="38"/>
                  </a:cubicBezTo>
                  <a:cubicBezTo>
                    <a:pt x="513" y="37"/>
                    <a:pt x="507" y="30"/>
                    <a:pt x="505" y="30"/>
                  </a:cubicBezTo>
                  <a:cubicBezTo>
                    <a:pt x="498" y="30"/>
                    <a:pt x="503" y="40"/>
                    <a:pt x="496" y="40"/>
                  </a:cubicBezTo>
                  <a:cubicBezTo>
                    <a:pt x="496" y="36"/>
                    <a:pt x="495" y="34"/>
                    <a:pt x="491" y="31"/>
                  </a:cubicBezTo>
                  <a:cubicBezTo>
                    <a:pt x="491" y="30"/>
                    <a:pt x="492" y="29"/>
                    <a:pt x="493" y="29"/>
                  </a:cubicBezTo>
                  <a:cubicBezTo>
                    <a:pt x="489" y="26"/>
                    <a:pt x="484" y="29"/>
                    <a:pt x="482" y="25"/>
                  </a:cubicBezTo>
                  <a:cubicBezTo>
                    <a:pt x="483" y="24"/>
                    <a:pt x="487" y="23"/>
                    <a:pt x="487" y="20"/>
                  </a:cubicBezTo>
                  <a:cubicBezTo>
                    <a:pt x="487" y="15"/>
                    <a:pt x="481" y="16"/>
                    <a:pt x="480" y="12"/>
                  </a:cubicBezTo>
                  <a:cubicBezTo>
                    <a:pt x="480" y="5"/>
                    <a:pt x="475" y="1"/>
                    <a:pt x="466" y="0"/>
                  </a:cubicBezTo>
                  <a:cubicBezTo>
                    <a:pt x="462" y="0"/>
                    <a:pt x="464" y="3"/>
                    <a:pt x="464" y="5"/>
                  </a:cubicBezTo>
                  <a:cubicBezTo>
                    <a:pt x="461" y="6"/>
                    <a:pt x="458" y="5"/>
                    <a:pt x="458" y="9"/>
                  </a:cubicBezTo>
                  <a:cubicBezTo>
                    <a:pt x="458" y="11"/>
                    <a:pt x="460" y="12"/>
                    <a:pt x="460" y="14"/>
                  </a:cubicBezTo>
                  <a:cubicBezTo>
                    <a:pt x="460" y="17"/>
                    <a:pt x="457" y="17"/>
                    <a:pt x="457" y="20"/>
                  </a:cubicBezTo>
                  <a:cubicBezTo>
                    <a:pt x="457" y="27"/>
                    <a:pt x="472" y="23"/>
                    <a:pt x="472" y="30"/>
                  </a:cubicBezTo>
                  <a:cubicBezTo>
                    <a:pt x="472" y="32"/>
                    <a:pt x="470" y="37"/>
                    <a:pt x="470" y="37"/>
                  </a:cubicBezTo>
                  <a:cubicBezTo>
                    <a:pt x="472" y="36"/>
                    <a:pt x="473" y="36"/>
                    <a:pt x="475" y="35"/>
                  </a:cubicBezTo>
                  <a:cubicBezTo>
                    <a:pt x="478" y="44"/>
                    <a:pt x="463" y="40"/>
                    <a:pt x="463" y="51"/>
                  </a:cubicBezTo>
                  <a:cubicBezTo>
                    <a:pt x="456" y="53"/>
                    <a:pt x="461" y="45"/>
                    <a:pt x="460" y="43"/>
                  </a:cubicBezTo>
                  <a:cubicBezTo>
                    <a:pt x="459" y="42"/>
                    <a:pt x="453" y="40"/>
                    <a:pt x="449" y="40"/>
                  </a:cubicBezTo>
                  <a:cubicBezTo>
                    <a:pt x="445" y="40"/>
                    <a:pt x="444" y="43"/>
                    <a:pt x="444" y="47"/>
                  </a:cubicBezTo>
                  <a:cubicBezTo>
                    <a:pt x="440" y="47"/>
                    <a:pt x="437" y="47"/>
                    <a:pt x="424" y="47"/>
                  </a:cubicBezTo>
                  <a:cubicBezTo>
                    <a:pt x="412" y="47"/>
                    <a:pt x="398" y="43"/>
                    <a:pt x="395" y="34"/>
                  </a:cubicBezTo>
                  <a:cubicBezTo>
                    <a:pt x="391" y="35"/>
                    <a:pt x="377" y="35"/>
                    <a:pt x="377" y="40"/>
                  </a:cubicBezTo>
                  <a:cubicBezTo>
                    <a:pt x="377" y="42"/>
                    <a:pt x="378" y="43"/>
                    <a:pt x="380" y="43"/>
                  </a:cubicBezTo>
                  <a:cubicBezTo>
                    <a:pt x="384" y="43"/>
                    <a:pt x="390" y="41"/>
                    <a:pt x="392" y="39"/>
                  </a:cubicBezTo>
                  <a:cubicBezTo>
                    <a:pt x="393" y="46"/>
                    <a:pt x="382" y="40"/>
                    <a:pt x="382" y="48"/>
                  </a:cubicBezTo>
                  <a:cubicBezTo>
                    <a:pt x="382" y="50"/>
                    <a:pt x="384" y="55"/>
                    <a:pt x="383" y="55"/>
                  </a:cubicBezTo>
                  <a:cubicBezTo>
                    <a:pt x="379" y="55"/>
                    <a:pt x="378" y="50"/>
                    <a:pt x="374" y="48"/>
                  </a:cubicBezTo>
                  <a:cubicBezTo>
                    <a:pt x="370" y="47"/>
                    <a:pt x="370" y="47"/>
                    <a:pt x="370" y="47"/>
                  </a:cubicBezTo>
                  <a:cubicBezTo>
                    <a:pt x="365" y="47"/>
                    <a:pt x="361" y="47"/>
                    <a:pt x="356" y="47"/>
                  </a:cubicBezTo>
                  <a:cubicBezTo>
                    <a:pt x="351" y="47"/>
                    <a:pt x="349" y="48"/>
                    <a:pt x="344" y="48"/>
                  </a:cubicBezTo>
                  <a:cubicBezTo>
                    <a:pt x="335" y="49"/>
                    <a:pt x="335" y="45"/>
                    <a:pt x="335" y="45"/>
                  </a:cubicBezTo>
                  <a:cubicBezTo>
                    <a:pt x="335" y="43"/>
                    <a:pt x="341" y="43"/>
                    <a:pt x="343" y="42"/>
                  </a:cubicBezTo>
                  <a:cubicBezTo>
                    <a:pt x="337" y="33"/>
                    <a:pt x="338" y="34"/>
                    <a:pt x="325" y="35"/>
                  </a:cubicBezTo>
                  <a:cubicBezTo>
                    <a:pt x="311" y="36"/>
                    <a:pt x="304" y="25"/>
                    <a:pt x="290" y="25"/>
                  </a:cubicBezTo>
                  <a:cubicBezTo>
                    <a:pt x="286" y="25"/>
                    <a:pt x="284" y="28"/>
                    <a:pt x="281" y="28"/>
                  </a:cubicBezTo>
                  <a:cubicBezTo>
                    <a:pt x="278" y="28"/>
                    <a:pt x="276" y="24"/>
                    <a:pt x="275" y="22"/>
                  </a:cubicBezTo>
                  <a:cubicBezTo>
                    <a:pt x="271" y="23"/>
                    <a:pt x="271" y="28"/>
                    <a:pt x="266" y="28"/>
                  </a:cubicBezTo>
                  <a:cubicBezTo>
                    <a:pt x="262" y="28"/>
                    <a:pt x="256" y="18"/>
                    <a:pt x="254" y="18"/>
                  </a:cubicBezTo>
                  <a:cubicBezTo>
                    <a:pt x="250" y="18"/>
                    <a:pt x="251" y="24"/>
                    <a:pt x="247" y="24"/>
                  </a:cubicBezTo>
                  <a:cubicBezTo>
                    <a:pt x="245" y="24"/>
                    <a:pt x="243" y="23"/>
                    <a:pt x="243" y="21"/>
                  </a:cubicBezTo>
                  <a:cubicBezTo>
                    <a:pt x="236" y="23"/>
                    <a:pt x="233" y="23"/>
                    <a:pt x="227" y="26"/>
                  </a:cubicBezTo>
                  <a:cubicBezTo>
                    <a:pt x="224" y="26"/>
                    <a:pt x="218" y="30"/>
                    <a:pt x="216" y="29"/>
                  </a:cubicBezTo>
                  <a:cubicBezTo>
                    <a:pt x="210" y="23"/>
                    <a:pt x="211" y="30"/>
                    <a:pt x="209" y="30"/>
                  </a:cubicBezTo>
                  <a:cubicBezTo>
                    <a:pt x="195" y="31"/>
                    <a:pt x="205" y="36"/>
                    <a:pt x="203" y="36"/>
                  </a:cubicBezTo>
                  <a:cubicBezTo>
                    <a:pt x="197" y="36"/>
                    <a:pt x="187" y="35"/>
                    <a:pt x="178" y="29"/>
                  </a:cubicBezTo>
                  <a:cubicBezTo>
                    <a:pt x="177" y="29"/>
                    <a:pt x="175" y="27"/>
                    <a:pt x="175" y="26"/>
                  </a:cubicBezTo>
                  <a:cubicBezTo>
                    <a:pt x="173" y="27"/>
                    <a:pt x="173" y="27"/>
                    <a:pt x="173" y="26"/>
                  </a:cubicBezTo>
                  <a:cubicBezTo>
                    <a:pt x="173" y="27"/>
                    <a:pt x="173" y="27"/>
                    <a:pt x="173" y="27"/>
                  </a:cubicBezTo>
                  <a:cubicBezTo>
                    <a:pt x="165" y="25"/>
                    <a:pt x="165" y="22"/>
                    <a:pt x="158" y="22"/>
                  </a:cubicBezTo>
                  <a:cubicBezTo>
                    <a:pt x="154" y="22"/>
                    <a:pt x="151" y="24"/>
                    <a:pt x="147" y="24"/>
                  </a:cubicBezTo>
                  <a:cubicBezTo>
                    <a:pt x="140" y="24"/>
                    <a:pt x="126" y="23"/>
                    <a:pt x="121" y="19"/>
                  </a:cubicBezTo>
                  <a:cubicBezTo>
                    <a:pt x="104" y="19"/>
                    <a:pt x="104" y="19"/>
                    <a:pt x="104" y="19"/>
                  </a:cubicBezTo>
                  <a:cubicBezTo>
                    <a:pt x="100" y="15"/>
                    <a:pt x="100" y="15"/>
                    <a:pt x="97" y="15"/>
                  </a:cubicBezTo>
                  <a:cubicBezTo>
                    <a:pt x="86" y="15"/>
                    <a:pt x="86" y="15"/>
                    <a:pt x="86" y="15"/>
                  </a:cubicBezTo>
                  <a:cubicBezTo>
                    <a:pt x="84" y="11"/>
                    <a:pt x="83" y="13"/>
                    <a:pt x="80" y="12"/>
                  </a:cubicBezTo>
                  <a:cubicBezTo>
                    <a:pt x="79" y="14"/>
                    <a:pt x="77" y="15"/>
                    <a:pt x="75" y="14"/>
                  </a:cubicBezTo>
                  <a:cubicBezTo>
                    <a:pt x="75" y="13"/>
                    <a:pt x="76" y="13"/>
                    <a:pt x="77" y="11"/>
                  </a:cubicBezTo>
                  <a:cubicBezTo>
                    <a:pt x="74" y="10"/>
                    <a:pt x="73" y="8"/>
                    <a:pt x="70" y="8"/>
                  </a:cubicBezTo>
                  <a:cubicBezTo>
                    <a:pt x="66" y="8"/>
                    <a:pt x="64" y="13"/>
                    <a:pt x="60" y="14"/>
                  </a:cubicBezTo>
                  <a:cubicBezTo>
                    <a:pt x="57" y="15"/>
                    <a:pt x="55" y="13"/>
                    <a:pt x="52" y="14"/>
                  </a:cubicBezTo>
                  <a:cubicBezTo>
                    <a:pt x="40" y="18"/>
                    <a:pt x="29" y="27"/>
                    <a:pt x="23" y="35"/>
                  </a:cubicBezTo>
                  <a:cubicBezTo>
                    <a:pt x="10" y="35"/>
                    <a:pt x="10" y="35"/>
                    <a:pt x="10" y="35"/>
                  </a:cubicBezTo>
                  <a:cubicBezTo>
                    <a:pt x="10" y="35"/>
                    <a:pt x="7" y="42"/>
                    <a:pt x="7" y="42"/>
                  </a:cubicBezTo>
                  <a:cubicBezTo>
                    <a:pt x="7" y="43"/>
                    <a:pt x="16" y="46"/>
                    <a:pt x="19" y="47"/>
                  </a:cubicBezTo>
                  <a:cubicBezTo>
                    <a:pt x="21" y="48"/>
                    <a:pt x="24" y="55"/>
                    <a:pt x="25" y="56"/>
                  </a:cubicBezTo>
                  <a:cubicBezTo>
                    <a:pt x="32" y="59"/>
                    <a:pt x="37" y="60"/>
                    <a:pt x="39" y="67"/>
                  </a:cubicBezTo>
                  <a:cubicBezTo>
                    <a:pt x="36" y="68"/>
                    <a:pt x="36" y="68"/>
                    <a:pt x="33" y="68"/>
                  </a:cubicBezTo>
                  <a:cubicBezTo>
                    <a:pt x="28" y="68"/>
                    <a:pt x="24" y="71"/>
                    <a:pt x="24" y="63"/>
                  </a:cubicBezTo>
                  <a:cubicBezTo>
                    <a:pt x="20" y="63"/>
                    <a:pt x="20" y="63"/>
                    <a:pt x="20" y="63"/>
                  </a:cubicBezTo>
                  <a:cubicBezTo>
                    <a:pt x="15" y="67"/>
                    <a:pt x="6" y="69"/>
                    <a:pt x="0" y="73"/>
                  </a:cubicBezTo>
                  <a:cubicBezTo>
                    <a:pt x="1" y="75"/>
                    <a:pt x="3" y="76"/>
                    <a:pt x="7" y="76"/>
                  </a:cubicBezTo>
                  <a:cubicBezTo>
                    <a:pt x="6" y="77"/>
                    <a:pt x="6" y="77"/>
                    <a:pt x="6" y="77"/>
                  </a:cubicBezTo>
                  <a:cubicBezTo>
                    <a:pt x="6" y="79"/>
                    <a:pt x="9" y="79"/>
                    <a:pt x="9" y="83"/>
                  </a:cubicBezTo>
                  <a:cubicBezTo>
                    <a:pt x="11" y="83"/>
                    <a:pt x="16" y="83"/>
                    <a:pt x="21" y="83"/>
                  </a:cubicBezTo>
                  <a:cubicBezTo>
                    <a:pt x="24" y="83"/>
                    <a:pt x="26" y="85"/>
                    <a:pt x="30" y="85"/>
                  </a:cubicBezTo>
                  <a:cubicBezTo>
                    <a:pt x="35" y="85"/>
                    <a:pt x="37" y="82"/>
                    <a:pt x="41" y="82"/>
                  </a:cubicBezTo>
                  <a:cubicBezTo>
                    <a:pt x="42" y="82"/>
                    <a:pt x="41" y="82"/>
                    <a:pt x="45" y="82"/>
                  </a:cubicBezTo>
                  <a:cubicBezTo>
                    <a:pt x="45" y="85"/>
                    <a:pt x="45" y="85"/>
                    <a:pt x="45" y="85"/>
                  </a:cubicBezTo>
                  <a:cubicBezTo>
                    <a:pt x="41" y="85"/>
                    <a:pt x="43" y="84"/>
                    <a:pt x="41" y="86"/>
                  </a:cubicBezTo>
                  <a:cubicBezTo>
                    <a:pt x="41" y="86"/>
                    <a:pt x="44" y="90"/>
                    <a:pt x="44" y="91"/>
                  </a:cubicBezTo>
                  <a:cubicBezTo>
                    <a:pt x="44" y="94"/>
                    <a:pt x="29" y="100"/>
                    <a:pt x="27" y="100"/>
                  </a:cubicBezTo>
                  <a:cubicBezTo>
                    <a:pt x="22" y="100"/>
                    <a:pt x="10" y="106"/>
                    <a:pt x="10" y="113"/>
                  </a:cubicBezTo>
                  <a:cubicBezTo>
                    <a:pt x="10" y="116"/>
                    <a:pt x="17" y="117"/>
                    <a:pt x="19" y="122"/>
                  </a:cubicBezTo>
                  <a:cubicBezTo>
                    <a:pt x="18" y="122"/>
                    <a:pt x="16" y="123"/>
                    <a:pt x="15" y="123"/>
                  </a:cubicBezTo>
                  <a:cubicBezTo>
                    <a:pt x="17" y="125"/>
                    <a:pt x="28" y="133"/>
                    <a:pt x="30" y="133"/>
                  </a:cubicBezTo>
                  <a:cubicBezTo>
                    <a:pt x="31" y="133"/>
                    <a:pt x="33" y="130"/>
                    <a:pt x="35" y="130"/>
                  </a:cubicBezTo>
                  <a:cubicBezTo>
                    <a:pt x="37" y="130"/>
                    <a:pt x="37" y="132"/>
                    <a:pt x="37" y="133"/>
                  </a:cubicBezTo>
                  <a:cubicBezTo>
                    <a:pt x="37" y="135"/>
                    <a:pt x="37" y="135"/>
                    <a:pt x="37" y="138"/>
                  </a:cubicBezTo>
                  <a:cubicBezTo>
                    <a:pt x="37" y="139"/>
                    <a:pt x="38" y="144"/>
                    <a:pt x="39" y="144"/>
                  </a:cubicBezTo>
                  <a:cubicBezTo>
                    <a:pt x="40" y="144"/>
                    <a:pt x="41" y="143"/>
                    <a:pt x="42" y="143"/>
                  </a:cubicBezTo>
                  <a:cubicBezTo>
                    <a:pt x="44" y="143"/>
                    <a:pt x="43" y="143"/>
                    <a:pt x="45" y="143"/>
                  </a:cubicBezTo>
                  <a:cubicBezTo>
                    <a:pt x="45" y="139"/>
                    <a:pt x="45" y="140"/>
                    <a:pt x="45" y="139"/>
                  </a:cubicBezTo>
                  <a:cubicBezTo>
                    <a:pt x="49" y="142"/>
                    <a:pt x="51" y="143"/>
                    <a:pt x="56" y="145"/>
                  </a:cubicBezTo>
                  <a:cubicBezTo>
                    <a:pt x="57" y="143"/>
                    <a:pt x="57" y="142"/>
                    <a:pt x="58" y="140"/>
                  </a:cubicBezTo>
                  <a:cubicBezTo>
                    <a:pt x="60" y="141"/>
                    <a:pt x="61" y="142"/>
                    <a:pt x="64" y="142"/>
                  </a:cubicBezTo>
                  <a:cubicBezTo>
                    <a:pt x="67" y="142"/>
                    <a:pt x="69" y="139"/>
                    <a:pt x="72" y="139"/>
                  </a:cubicBezTo>
                  <a:cubicBezTo>
                    <a:pt x="76" y="139"/>
                    <a:pt x="76" y="139"/>
                    <a:pt x="76" y="139"/>
                  </a:cubicBezTo>
                  <a:cubicBezTo>
                    <a:pt x="70" y="143"/>
                    <a:pt x="70" y="149"/>
                    <a:pt x="65" y="153"/>
                  </a:cubicBezTo>
                  <a:cubicBezTo>
                    <a:pt x="60" y="156"/>
                    <a:pt x="51" y="160"/>
                    <a:pt x="47" y="165"/>
                  </a:cubicBezTo>
                  <a:cubicBezTo>
                    <a:pt x="44" y="169"/>
                    <a:pt x="40" y="166"/>
                    <a:pt x="36" y="169"/>
                  </a:cubicBezTo>
                  <a:cubicBezTo>
                    <a:pt x="34" y="170"/>
                    <a:pt x="32" y="175"/>
                    <a:pt x="29" y="176"/>
                  </a:cubicBezTo>
                  <a:cubicBezTo>
                    <a:pt x="25" y="178"/>
                    <a:pt x="21" y="177"/>
                    <a:pt x="18" y="181"/>
                  </a:cubicBezTo>
                  <a:cubicBezTo>
                    <a:pt x="28" y="184"/>
                    <a:pt x="32" y="174"/>
                    <a:pt x="40" y="173"/>
                  </a:cubicBezTo>
                  <a:cubicBezTo>
                    <a:pt x="47" y="172"/>
                    <a:pt x="55" y="169"/>
                    <a:pt x="58" y="166"/>
                  </a:cubicBezTo>
                  <a:cubicBezTo>
                    <a:pt x="62" y="162"/>
                    <a:pt x="70" y="160"/>
                    <a:pt x="73" y="156"/>
                  </a:cubicBezTo>
                  <a:cubicBezTo>
                    <a:pt x="75" y="153"/>
                    <a:pt x="76" y="151"/>
                    <a:pt x="79" y="150"/>
                  </a:cubicBezTo>
                  <a:cubicBezTo>
                    <a:pt x="84" y="148"/>
                    <a:pt x="89" y="146"/>
                    <a:pt x="89" y="141"/>
                  </a:cubicBezTo>
                  <a:cubicBezTo>
                    <a:pt x="89" y="140"/>
                    <a:pt x="89" y="139"/>
                    <a:pt x="89" y="138"/>
                  </a:cubicBezTo>
                  <a:cubicBezTo>
                    <a:pt x="89" y="130"/>
                    <a:pt x="104" y="119"/>
                    <a:pt x="109" y="119"/>
                  </a:cubicBezTo>
                  <a:cubicBezTo>
                    <a:pt x="110" y="119"/>
                    <a:pt x="110" y="119"/>
                    <a:pt x="112" y="119"/>
                  </a:cubicBezTo>
                  <a:cubicBezTo>
                    <a:pt x="112" y="119"/>
                    <a:pt x="112" y="120"/>
                    <a:pt x="112" y="121"/>
                  </a:cubicBezTo>
                  <a:cubicBezTo>
                    <a:pt x="105" y="123"/>
                    <a:pt x="102" y="126"/>
                    <a:pt x="102" y="131"/>
                  </a:cubicBezTo>
                  <a:cubicBezTo>
                    <a:pt x="102" y="132"/>
                    <a:pt x="101" y="132"/>
                    <a:pt x="102" y="134"/>
                  </a:cubicBezTo>
                  <a:cubicBezTo>
                    <a:pt x="102" y="134"/>
                    <a:pt x="100" y="134"/>
                    <a:pt x="100" y="135"/>
                  </a:cubicBezTo>
                  <a:cubicBezTo>
                    <a:pt x="100" y="136"/>
                    <a:pt x="102" y="137"/>
                    <a:pt x="103" y="137"/>
                  </a:cubicBezTo>
                  <a:cubicBezTo>
                    <a:pt x="108" y="137"/>
                    <a:pt x="122" y="129"/>
                    <a:pt x="125" y="124"/>
                  </a:cubicBezTo>
                  <a:cubicBezTo>
                    <a:pt x="124" y="123"/>
                    <a:pt x="124" y="123"/>
                    <a:pt x="123" y="121"/>
                  </a:cubicBezTo>
                  <a:cubicBezTo>
                    <a:pt x="125" y="120"/>
                    <a:pt x="130" y="118"/>
                    <a:pt x="132" y="117"/>
                  </a:cubicBezTo>
                  <a:cubicBezTo>
                    <a:pt x="136" y="125"/>
                    <a:pt x="146" y="127"/>
                    <a:pt x="154" y="127"/>
                  </a:cubicBezTo>
                  <a:cubicBezTo>
                    <a:pt x="166" y="127"/>
                    <a:pt x="166" y="127"/>
                    <a:pt x="166" y="127"/>
                  </a:cubicBezTo>
                  <a:cubicBezTo>
                    <a:pt x="173" y="131"/>
                    <a:pt x="181" y="132"/>
                    <a:pt x="186" y="136"/>
                  </a:cubicBezTo>
                  <a:cubicBezTo>
                    <a:pt x="189" y="138"/>
                    <a:pt x="192" y="145"/>
                    <a:pt x="197" y="145"/>
                  </a:cubicBezTo>
                  <a:cubicBezTo>
                    <a:pt x="199" y="145"/>
                    <a:pt x="200" y="143"/>
                    <a:pt x="200" y="141"/>
                  </a:cubicBezTo>
                  <a:cubicBezTo>
                    <a:pt x="202" y="143"/>
                    <a:pt x="204" y="145"/>
                    <a:pt x="207" y="145"/>
                  </a:cubicBezTo>
                  <a:cubicBezTo>
                    <a:pt x="208" y="143"/>
                    <a:pt x="210" y="145"/>
                    <a:pt x="211" y="146"/>
                  </a:cubicBezTo>
                  <a:cubicBezTo>
                    <a:pt x="211" y="147"/>
                    <a:pt x="209" y="148"/>
                    <a:pt x="209" y="151"/>
                  </a:cubicBezTo>
                  <a:cubicBezTo>
                    <a:pt x="209" y="153"/>
                    <a:pt x="211" y="155"/>
                    <a:pt x="212" y="155"/>
                  </a:cubicBezTo>
                  <a:cubicBezTo>
                    <a:pt x="215" y="155"/>
                    <a:pt x="213" y="152"/>
                    <a:pt x="217" y="152"/>
                  </a:cubicBezTo>
                  <a:cubicBezTo>
                    <a:pt x="217" y="152"/>
                    <a:pt x="217" y="153"/>
                    <a:pt x="217" y="155"/>
                  </a:cubicBezTo>
                  <a:cubicBezTo>
                    <a:pt x="217" y="156"/>
                    <a:pt x="214" y="157"/>
                    <a:pt x="214" y="158"/>
                  </a:cubicBezTo>
                  <a:cubicBezTo>
                    <a:pt x="214" y="160"/>
                    <a:pt x="215" y="162"/>
                    <a:pt x="218" y="162"/>
                  </a:cubicBezTo>
                  <a:cubicBezTo>
                    <a:pt x="222" y="162"/>
                    <a:pt x="225" y="162"/>
                    <a:pt x="225" y="165"/>
                  </a:cubicBezTo>
                  <a:cubicBezTo>
                    <a:pt x="225" y="167"/>
                    <a:pt x="225" y="167"/>
                    <a:pt x="225" y="169"/>
                  </a:cubicBezTo>
                  <a:cubicBezTo>
                    <a:pt x="225" y="169"/>
                    <a:pt x="225" y="170"/>
                    <a:pt x="226" y="170"/>
                  </a:cubicBezTo>
                  <a:cubicBezTo>
                    <a:pt x="224" y="169"/>
                    <a:pt x="223" y="167"/>
                    <a:pt x="223" y="164"/>
                  </a:cubicBezTo>
                  <a:cubicBezTo>
                    <a:pt x="218" y="163"/>
                    <a:pt x="217" y="163"/>
                    <a:pt x="217" y="168"/>
                  </a:cubicBezTo>
                  <a:cubicBezTo>
                    <a:pt x="220" y="166"/>
                    <a:pt x="218" y="168"/>
                    <a:pt x="222" y="168"/>
                  </a:cubicBezTo>
                  <a:cubicBezTo>
                    <a:pt x="221" y="169"/>
                    <a:pt x="222" y="171"/>
                    <a:pt x="222" y="173"/>
                  </a:cubicBezTo>
                  <a:cubicBezTo>
                    <a:pt x="222" y="173"/>
                    <a:pt x="225" y="178"/>
                    <a:pt x="227" y="178"/>
                  </a:cubicBezTo>
                  <a:cubicBezTo>
                    <a:pt x="228" y="178"/>
                    <a:pt x="228" y="177"/>
                    <a:pt x="228" y="175"/>
                  </a:cubicBezTo>
                  <a:cubicBezTo>
                    <a:pt x="228" y="174"/>
                    <a:pt x="228" y="172"/>
                    <a:pt x="227" y="171"/>
                  </a:cubicBezTo>
                  <a:cubicBezTo>
                    <a:pt x="229" y="173"/>
                    <a:pt x="232" y="175"/>
                    <a:pt x="235" y="175"/>
                  </a:cubicBezTo>
                  <a:cubicBezTo>
                    <a:pt x="236" y="175"/>
                    <a:pt x="236" y="175"/>
                    <a:pt x="238" y="175"/>
                  </a:cubicBezTo>
                  <a:cubicBezTo>
                    <a:pt x="238" y="176"/>
                    <a:pt x="239" y="177"/>
                    <a:pt x="239" y="178"/>
                  </a:cubicBezTo>
                  <a:cubicBezTo>
                    <a:pt x="239" y="181"/>
                    <a:pt x="238" y="187"/>
                    <a:pt x="241" y="188"/>
                  </a:cubicBezTo>
                  <a:cubicBezTo>
                    <a:pt x="243" y="189"/>
                    <a:pt x="245" y="189"/>
                    <a:pt x="246" y="190"/>
                  </a:cubicBezTo>
                  <a:cubicBezTo>
                    <a:pt x="248" y="192"/>
                    <a:pt x="246" y="195"/>
                    <a:pt x="249" y="197"/>
                  </a:cubicBezTo>
                  <a:cubicBezTo>
                    <a:pt x="249" y="197"/>
                    <a:pt x="255" y="201"/>
                    <a:pt x="255" y="201"/>
                  </a:cubicBezTo>
                  <a:cubicBezTo>
                    <a:pt x="256" y="206"/>
                    <a:pt x="257" y="213"/>
                    <a:pt x="265" y="213"/>
                  </a:cubicBezTo>
                  <a:cubicBezTo>
                    <a:pt x="266" y="217"/>
                    <a:pt x="274" y="214"/>
                    <a:pt x="276" y="220"/>
                  </a:cubicBezTo>
                  <a:cubicBezTo>
                    <a:pt x="276" y="222"/>
                    <a:pt x="282" y="223"/>
                    <a:pt x="284" y="225"/>
                  </a:cubicBezTo>
                  <a:cubicBezTo>
                    <a:pt x="285" y="226"/>
                    <a:pt x="286" y="227"/>
                    <a:pt x="287" y="227"/>
                  </a:cubicBezTo>
                  <a:cubicBezTo>
                    <a:pt x="287" y="227"/>
                    <a:pt x="287" y="227"/>
                    <a:pt x="287" y="227"/>
                  </a:cubicBezTo>
                  <a:cubicBezTo>
                    <a:pt x="288" y="227"/>
                    <a:pt x="290" y="230"/>
                    <a:pt x="290" y="232"/>
                  </a:cubicBezTo>
                  <a:cubicBezTo>
                    <a:pt x="290" y="234"/>
                    <a:pt x="288" y="237"/>
                    <a:pt x="286" y="238"/>
                  </a:cubicBezTo>
                  <a:cubicBezTo>
                    <a:pt x="285" y="236"/>
                    <a:pt x="283" y="234"/>
                    <a:pt x="280" y="234"/>
                  </a:cubicBezTo>
                  <a:cubicBezTo>
                    <a:pt x="279" y="234"/>
                    <a:pt x="276" y="234"/>
                    <a:pt x="276" y="236"/>
                  </a:cubicBezTo>
                  <a:cubicBezTo>
                    <a:pt x="276" y="241"/>
                    <a:pt x="282" y="243"/>
                    <a:pt x="282" y="248"/>
                  </a:cubicBezTo>
                  <a:cubicBezTo>
                    <a:pt x="282" y="255"/>
                    <a:pt x="276" y="267"/>
                    <a:pt x="278" y="273"/>
                  </a:cubicBezTo>
                  <a:cubicBezTo>
                    <a:pt x="280" y="279"/>
                    <a:pt x="278" y="287"/>
                    <a:pt x="281" y="292"/>
                  </a:cubicBezTo>
                  <a:cubicBezTo>
                    <a:pt x="279" y="293"/>
                    <a:pt x="277" y="294"/>
                    <a:pt x="278" y="296"/>
                  </a:cubicBezTo>
                  <a:cubicBezTo>
                    <a:pt x="282" y="303"/>
                    <a:pt x="287" y="313"/>
                    <a:pt x="292" y="314"/>
                  </a:cubicBezTo>
                  <a:cubicBezTo>
                    <a:pt x="291" y="323"/>
                    <a:pt x="297" y="326"/>
                    <a:pt x="300" y="334"/>
                  </a:cubicBezTo>
                  <a:cubicBezTo>
                    <a:pt x="301" y="335"/>
                    <a:pt x="300" y="339"/>
                    <a:pt x="302" y="339"/>
                  </a:cubicBezTo>
                  <a:cubicBezTo>
                    <a:pt x="310" y="343"/>
                    <a:pt x="322" y="347"/>
                    <a:pt x="325" y="355"/>
                  </a:cubicBezTo>
                  <a:cubicBezTo>
                    <a:pt x="325" y="355"/>
                    <a:pt x="325" y="355"/>
                    <a:pt x="325" y="355"/>
                  </a:cubicBezTo>
                  <a:cubicBezTo>
                    <a:pt x="325" y="360"/>
                    <a:pt x="328" y="362"/>
                    <a:pt x="331" y="366"/>
                  </a:cubicBezTo>
                  <a:cubicBezTo>
                    <a:pt x="332" y="368"/>
                    <a:pt x="332" y="375"/>
                    <a:pt x="334" y="376"/>
                  </a:cubicBezTo>
                  <a:cubicBezTo>
                    <a:pt x="338" y="379"/>
                    <a:pt x="342" y="384"/>
                    <a:pt x="345" y="389"/>
                  </a:cubicBezTo>
                  <a:cubicBezTo>
                    <a:pt x="347" y="391"/>
                    <a:pt x="342" y="391"/>
                    <a:pt x="341" y="391"/>
                  </a:cubicBezTo>
                  <a:cubicBezTo>
                    <a:pt x="343" y="394"/>
                    <a:pt x="348" y="393"/>
                    <a:pt x="351" y="396"/>
                  </a:cubicBezTo>
                  <a:cubicBezTo>
                    <a:pt x="353" y="399"/>
                    <a:pt x="357" y="401"/>
                    <a:pt x="357" y="404"/>
                  </a:cubicBezTo>
                  <a:cubicBezTo>
                    <a:pt x="357" y="410"/>
                    <a:pt x="357" y="410"/>
                    <a:pt x="357" y="410"/>
                  </a:cubicBezTo>
                  <a:cubicBezTo>
                    <a:pt x="357" y="411"/>
                    <a:pt x="358" y="411"/>
                    <a:pt x="360" y="412"/>
                  </a:cubicBezTo>
                  <a:cubicBezTo>
                    <a:pt x="362" y="413"/>
                    <a:pt x="365" y="419"/>
                    <a:pt x="369" y="419"/>
                  </a:cubicBezTo>
                  <a:cubicBezTo>
                    <a:pt x="369" y="420"/>
                    <a:pt x="372" y="423"/>
                    <a:pt x="372" y="423"/>
                  </a:cubicBezTo>
                  <a:cubicBezTo>
                    <a:pt x="373" y="423"/>
                    <a:pt x="374" y="421"/>
                    <a:pt x="374" y="420"/>
                  </a:cubicBezTo>
                  <a:cubicBezTo>
                    <a:pt x="374" y="418"/>
                    <a:pt x="371" y="414"/>
                    <a:pt x="370" y="416"/>
                  </a:cubicBezTo>
                  <a:cubicBezTo>
                    <a:pt x="365" y="413"/>
                    <a:pt x="364" y="408"/>
                    <a:pt x="362" y="402"/>
                  </a:cubicBezTo>
                  <a:cubicBezTo>
                    <a:pt x="361" y="397"/>
                    <a:pt x="356" y="395"/>
                    <a:pt x="355" y="390"/>
                  </a:cubicBezTo>
                  <a:cubicBezTo>
                    <a:pt x="353" y="386"/>
                    <a:pt x="353" y="384"/>
                    <a:pt x="350" y="380"/>
                  </a:cubicBezTo>
                  <a:cubicBezTo>
                    <a:pt x="348" y="378"/>
                    <a:pt x="345" y="378"/>
                    <a:pt x="343" y="375"/>
                  </a:cubicBezTo>
                  <a:cubicBezTo>
                    <a:pt x="341" y="371"/>
                    <a:pt x="339" y="368"/>
                    <a:pt x="339" y="363"/>
                  </a:cubicBezTo>
                  <a:cubicBezTo>
                    <a:pt x="339" y="362"/>
                    <a:pt x="339" y="361"/>
                    <a:pt x="339" y="360"/>
                  </a:cubicBezTo>
                  <a:cubicBezTo>
                    <a:pt x="342" y="363"/>
                    <a:pt x="346" y="363"/>
                    <a:pt x="350" y="365"/>
                  </a:cubicBezTo>
                  <a:cubicBezTo>
                    <a:pt x="352" y="366"/>
                    <a:pt x="351" y="371"/>
                    <a:pt x="353" y="373"/>
                  </a:cubicBezTo>
                  <a:cubicBezTo>
                    <a:pt x="355" y="375"/>
                    <a:pt x="355" y="379"/>
                    <a:pt x="357" y="381"/>
                  </a:cubicBezTo>
                  <a:cubicBezTo>
                    <a:pt x="359" y="383"/>
                    <a:pt x="361" y="386"/>
                    <a:pt x="364" y="389"/>
                  </a:cubicBezTo>
                  <a:cubicBezTo>
                    <a:pt x="365" y="388"/>
                    <a:pt x="365" y="388"/>
                    <a:pt x="367" y="389"/>
                  </a:cubicBezTo>
                  <a:cubicBezTo>
                    <a:pt x="367" y="394"/>
                    <a:pt x="374" y="394"/>
                    <a:pt x="376" y="398"/>
                  </a:cubicBezTo>
                  <a:cubicBezTo>
                    <a:pt x="377" y="401"/>
                    <a:pt x="375" y="403"/>
                    <a:pt x="377" y="405"/>
                  </a:cubicBezTo>
                  <a:cubicBezTo>
                    <a:pt x="380" y="407"/>
                    <a:pt x="383" y="408"/>
                    <a:pt x="385" y="411"/>
                  </a:cubicBezTo>
                  <a:cubicBezTo>
                    <a:pt x="390" y="415"/>
                    <a:pt x="398" y="422"/>
                    <a:pt x="401" y="430"/>
                  </a:cubicBezTo>
                  <a:cubicBezTo>
                    <a:pt x="401" y="432"/>
                    <a:pt x="403" y="433"/>
                    <a:pt x="403" y="435"/>
                  </a:cubicBezTo>
                  <a:cubicBezTo>
                    <a:pt x="403" y="438"/>
                    <a:pt x="401" y="439"/>
                    <a:pt x="401" y="442"/>
                  </a:cubicBezTo>
                  <a:cubicBezTo>
                    <a:pt x="401" y="444"/>
                    <a:pt x="402" y="446"/>
                    <a:pt x="404" y="446"/>
                  </a:cubicBezTo>
                  <a:cubicBezTo>
                    <a:pt x="405" y="449"/>
                    <a:pt x="412" y="451"/>
                    <a:pt x="415" y="454"/>
                  </a:cubicBezTo>
                  <a:cubicBezTo>
                    <a:pt x="415" y="454"/>
                    <a:pt x="416" y="454"/>
                    <a:pt x="417" y="455"/>
                  </a:cubicBezTo>
                  <a:cubicBezTo>
                    <a:pt x="420" y="457"/>
                    <a:pt x="422" y="456"/>
                    <a:pt x="425" y="457"/>
                  </a:cubicBezTo>
                  <a:cubicBezTo>
                    <a:pt x="428" y="459"/>
                    <a:pt x="429" y="462"/>
                    <a:pt x="432" y="463"/>
                  </a:cubicBezTo>
                  <a:cubicBezTo>
                    <a:pt x="434" y="463"/>
                    <a:pt x="436" y="462"/>
                    <a:pt x="438" y="463"/>
                  </a:cubicBezTo>
                  <a:cubicBezTo>
                    <a:pt x="441" y="464"/>
                    <a:pt x="448" y="470"/>
                    <a:pt x="451" y="470"/>
                  </a:cubicBezTo>
                  <a:cubicBezTo>
                    <a:pt x="453" y="470"/>
                    <a:pt x="454" y="469"/>
                    <a:pt x="456" y="470"/>
                  </a:cubicBezTo>
                  <a:cubicBezTo>
                    <a:pt x="457" y="471"/>
                    <a:pt x="459" y="472"/>
                    <a:pt x="461" y="472"/>
                  </a:cubicBezTo>
                  <a:cubicBezTo>
                    <a:pt x="465" y="472"/>
                    <a:pt x="465" y="468"/>
                    <a:pt x="469" y="468"/>
                  </a:cubicBezTo>
                  <a:cubicBezTo>
                    <a:pt x="471" y="468"/>
                    <a:pt x="472" y="467"/>
                    <a:pt x="474" y="471"/>
                  </a:cubicBezTo>
                  <a:cubicBezTo>
                    <a:pt x="476" y="471"/>
                    <a:pt x="476" y="471"/>
                    <a:pt x="476" y="471"/>
                  </a:cubicBezTo>
                  <a:cubicBezTo>
                    <a:pt x="482" y="471"/>
                    <a:pt x="483" y="478"/>
                    <a:pt x="490" y="482"/>
                  </a:cubicBezTo>
                  <a:cubicBezTo>
                    <a:pt x="494" y="484"/>
                    <a:pt x="497" y="483"/>
                    <a:pt x="502" y="485"/>
                  </a:cubicBezTo>
                  <a:cubicBezTo>
                    <a:pt x="505" y="486"/>
                    <a:pt x="507" y="488"/>
                    <a:pt x="511" y="488"/>
                  </a:cubicBezTo>
                  <a:cubicBezTo>
                    <a:pt x="513" y="488"/>
                    <a:pt x="514" y="487"/>
                    <a:pt x="516" y="487"/>
                  </a:cubicBezTo>
                  <a:cubicBezTo>
                    <a:pt x="516" y="487"/>
                    <a:pt x="516" y="487"/>
                    <a:pt x="517" y="487"/>
                  </a:cubicBezTo>
                  <a:cubicBezTo>
                    <a:pt x="518" y="491"/>
                    <a:pt x="522" y="494"/>
                    <a:pt x="526" y="498"/>
                  </a:cubicBezTo>
                  <a:cubicBezTo>
                    <a:pt x="527" y="499"/>
                    <a:pt x="528" y="500"/>
                    <a:pt x="529" y="502"/>
                  </a:cubicBezTo>
                  <a:cubicBezTo>
                    <a:pt x="530" y="505"/>
                    <a:pt x="528" y="507"/>
                    <a:pt x="531" y="511"/>
                  </a:cubicBezTo>
                  <a:cubicBezTo>
                    <a:pt x="533" y="511"/>
                    <a:pt x="533" y="511"/>
                    <a:pt x="533" y="511"/>
                  </a:cubicBezTo>
                  <a:cubicBezTo>
                    <a:pt x="533" y="511"/>
                    <a:pt x="533" y="510"/>
                    <a:pt x="533" y="509"/>
                  </a:cubicBezTo>
                  <a:cubicBezTo>
                    <a:pt x="533" y="509"/>
                    <a:pt x="541" y="514"/>
                    <a:pt x="542" y="515"/>
                  </a:cubicBezTo>
                  <a:cubicBezTo>
                    <a:pt x="543" y="517"/>
                    <a:pt x="543" y="519"/>
                    <a:pt x="546" y="520"/>
                  </a:cubicBezTo>
                  <a:cubicBezTo>
                    <a:pt x="546" y="520"/>
                    <a:pt x="547" y="521"/>
                    <a:pt x="547" y="521"/>
                  </a:cubicBezTo>
                  <a:cubicBezTo>
                    <a:pt x="549" y="521"/>
                    <a:pt x="552" y="520"/>
                    <a:pt x="554" y="521"/>
                  </a:cubicBezTo>
                  <a:cubicBezTo>
                    <a:pt x="556" y="523"/>
                    <a:pt x="558" y="527"/>
                    <a:pt x="562" y="527"/>
                  </a:cubicBezTo>
                  <a:cubicBezTo>
                    <a:pt x="563" y="527"/>
                    <a:pt x="565" y="526"/>
                    <a:pt x="565" y="524"/>
                  </a:cubicBezTo>
                  <a:cubicBezTo>
                    <a:pt x="565" y="524"/>
                    <a:pt x="563" y="523"/>
                    <a:pt x="563" y="522"/>
                  </a:cubicBezTo>
                  <a:cubicBezTo>
                    <a:pt x="563" y="520"/>
                    <a:pt x="570" y="516"/>
                    <a:pt x="571" y="516"/>
                  </a:cubicBezTo>
                  <a:cubicBezTo>
                    <a:pt x="574" y="516"/>
                    <a:pt x="574" y="519"/>
                    <a:pt x="577" y="520"/>
                  </a:cubicBezTo>
                  <a:cubicBezTo>
                    <a:pt x="576" y="521"/>
                    <a:pt x="575" y="521"/>
                    <a:pt x="575" y="522"/>
                  </a:cubicBezTo>
                  <a:cubicBezTo>
                    <a:pt x="575" y="523"/>
                    <a:pt x="578" y="524"/>
                    <a:pt x="578" y="524"/>
                  </a:cubicBezTo>
                  <a:cubicBezTo>
                    <a:pt x="578" y="524"/>
                    <a:pt x="578" y="524"/>
                    <a:pt x="579" y="524"/>
                  </a:cubicBezTo>
                  <a:cubicBezTo>
                    <a:pt x="578" y="524"/>
                    <a:pt x="578" y="525"/>
                    <a:pt x="578" y="525"/>
                  </a:cubicBezTo>
                  <a:cubicBezTo>
                    <a:pt x="578" y="529"/>
                    <a:pt x="582" y="529"/>
                    <a:pt x="582" y="533"/>
                  </a:cubicBezTo>
                  <a:cubicBezTo>
                    <a:pt x="582" y="536"/>
                    <a:pt x="580" y="537"/>
                    <a:pt x="580" y="539"/>
                  </a:cubicBezTo>
                  <a:cubicBezTo>
                    <a:pt x="580" y="541"/>
                    <a:pt x="581" y="542"/>
                    <a:pt x="581" y="544"/>
                  </a:cubicBezTo>
                  <a:cubicBezTo>
                    <a:pt x="581" y="545"/>
                    <a:pt x="581" y="545"/>
                    <a:pt x="581" y="545"/>
                  </a:cubicBezTo>
                  <a:cubicBezTo>
                    <a:pt x="581" y="547"/>
                    <a:pt x="581" y="547"/>
                    <a:pt x="581" y="547"/>
                  </a:cubicBezTo>
                  <a:cubicBezTo>
                    <a:pt x="581" y="548"/>
                    <a:pt x="582" y="549"/>
                    <a:pt x="583" y="549"/>
                  </a:cubicBezTo>
                  <a:cubicBezTo>
                    <a:pt x="582" y="556"/>
                    <a:pt x="576" y="554"/>
                    <a:pt x="574" y="559"/>
                  </a:cubicBezTo>
                  <a:cubicBezTo>
                    <a:pt x="572" y="563"/>
                    <a:pt x="571" y="569"/>
                    <a:pt x="564" y="569"/>
                  </a:cubicBezTo>
                  <a:cubicBezTo>
                    <a:pt x="565" y="579"/>
                    <a:pt x="560" y="578"/>
                    <a:pt x="560" y="583"/>
                  </a:cubicBezTo>
                  <a:cubicBezTo>
                    <a:pt x="560" y="586"/>
                    <a:pt x="560" y="591"/>
                    <a:pt x="563" y="591"/>
                  </a:cubicBezTo>
                  <a:cubicBezTo>
                    <a:pt x="565" y="591"/>
                    <a:pt x="565" y="590"/>
                    <a:pt x="567" y="591"/>
                  </a:cubicBezTo>
                  <a:cubicBezTo>
                    <a:pt x="566" y="595"/>
                    <a:pt x="562" y="595"/>
                    <a:pt x="560" y="599"/>
                  </a:cubicBezTo>
                  <a:cubicBezTo>
                    <a:pt x="559" y="600"/>
                    <a:pt x="557" y="603"/>
                    <a:pt x="557" y="606"/>
                  </a:cubicBezTo>
                  <a:cubicBezTo>
                    <a:pt x="557" y="610"/>
                    <a:pt x="560" y="614"/>
                    <a:pt x="563" y="617"/>
                  </a:cubicBezTo>
                  <a:cubicBezTo>
                    <a:pt x="564" y="618"/>
                    <a:pt x="566" y="617"/>
                    <a:pt x="566" y="619"/>
                  </a:cubicBezTo>
                  <a:cubicBezTo>
                    <a:pt x="567" y="620"/>
                    <a:pt x="567" y="623"/>
                    <a:pt x="569" y="625"/>
                  </a:cubicBezTo>
                  <a:cubicBezTo>
                    <a:pt x="570" y="626"/>
                    <a:pt x="571" y="625"/>
                    <a:pt x="572" y="627"/>
                  </a:cubicBezTo>
                  <a:cubicBezTo>
                    <a:pt x="574" y="631"/>
                    <a:pt x="575" y="634"/>
                    <a:pt x="577" y="639"/>
                  </a:cubicBezTo>
                  <a:cubicBezTo>
                    <a:pt x="579" y="644"/>
                    <a:pt x="583" y="648"/>
                    <a:pt x="585" y="654"/>
                  </a:cubicBezTo>
                  <a:cubicBezTo>
                    <a:pt x="586" y="657"/>
                    <a:pt x="589" y="659"/>
                    <a:pt x="589" y="662"/>
                  </a:cubicBezTo>
                  <a:cubicBezTo>
                    <a:pt x="589" y="665"/>
                    <a:pt x="588" y="667"/>
                    <a:pt x="590" y="669"/>
                  </a:cubicBezTo>
                  <a:cubicBezTo>
                    <a:pt x="594" y="673"/>
                    <a:pt x="597" y="676"/>
                    <a:pt x="604" y="678"/>
                  </a:cubicBezTo>
                  <a:cubicBezTo>
                    <a:pt x="607" y="679"/>
                    <a:pt x="608" y="680"/>
                    <a:pt x="611" y="683"/>
                  </a:cubicBezTo>
                  <a:cubicBezTo>
                    <a:pt x="614" y="685"/>
                    <a:pt x="616" y="685"/>
                    <a:pt x="619" y="687"/>
                  </a:cubicBezTo>
                  <a:cubicBezTo>
                    <a:pt x="623" y="689"/>
                    <a:pt x="627" y="692"/>
                    <a:pt x="629" y="698"/>
                  </a:cubicBezTo>
                  <a:cubicBezTo>
                    <a:pt x="630" y="700"/>
                    <a:pt x="631" y="713"/>
                    <a:pt x="631" y="716"/>
                  </a:cubicBezTo>
                  <a:cubicBezTo>
                    <a:pt x="631" y="719"/>
                    <a:pt x="629" y="725"/>
                    <a:pt x="629" y="729"/>
                  </a:cubicBezTo>
                  <a:cubicBezTo>
                    <a:pt x="629" y="731"/>
                    <a:pt x="629" y="731"/>
                    <a:pt x="629" y="739"/>
                  </a:cubicBezTo>
                  <a:cubicBezTo>
                    <a:pt x="629" y="741"/>
                    <a:pt x="629" y="745"/>
                    <a:pt x="629" y="746"/>
                  </a:cubicBezTo>
                  <a:cubicBezTo>
                    <a:pt x="629" y="747"/>
                    <a:pt x="629" y="748"/>
                    <a:pt x="629" y="749"/>
                  </a:cubicBezTo>
                  <a:cubicBezTo>
                    <a:pt x="629" y="756"/>
                    <a:pt x="623" y="762"/>
                    <a:pt x="623" y="771"/>
                  </a:cubicBezTo>
                  <a:cubicBezTo>
                    <a:pt x="623" y="774"/>
                    <a:pt x="620" y="777"/>
                    <a:pt x="621" y="781"/>
                  </a:cubicBezTo>
                  <a:cubicBezTo>
                    <a:pt x="621" y="798"/>
                    <a:pt x="621" y="798"/>
                    <a:pt x="621" y="798"/>
                  </a:cubicBezTo>
                  <a:cubicBezTo>
                    <a:pt x="620" y="804"/>
                    <a:pt x="620" y="808"/>
                    <a:pt x="618" y="813"/>
                  </a:cubicBezTo>
                  <a:cubicBezTo>
                    <a:pt x="618" y="814"/>
                    <a:pt x="617" y="814"/>
                    <a:pt x="616" y="814"/>
                  </a:cubicBezTo>
                  <a:cubicBezTo>
                    <a:pt x="615" y="816"/>
                    <a:pt x="615" y="819"/>
                    <a:pt x="614" y="821"/>
                  </a:cubicBezTo>
                  <a:cubicBezTo>
                    <a:pt x="612" y="824"/>
                    <a:pt x="609" y="829"/>
                    <a:pt x="609" y="834"/>
                  </a:cubicBezTo>
                  <a:cubicBezTo>
                    <a:pt x="609" y="836"/>
                    <a:pt x="609" y="842"/>
                    <a:pt x="610" y="842"/>
                  </a:cubicBezTo>
                  <a:cubicBezTo>
                    <a:pt x="610" y="842"/>
                    <a:pt x="611" y="843"/>
                    <a:pt x="611" y="845"/>
                  </a:cubicBezTo>
                  <a:cubicBezTo>
                    <a:pt x="611" y="846"/>
                    <a:pt x="610" y="846"/>
                    <a:pt x="609" y="846"/>
                  </a:cubicBezTo>
                  <a:cubicBezTo>
                    <a:pt x="608" y="850"/>
                    <a:pt x="606" y="852"/>
                    <a:pt x="606" y="856"/>
                  </a:cubicBezTo>
                  <a:cubicBezTo>
                    <a:pt x="606" y="859"/>
                    <a:pt x="608" y="864"/>
                    <a:pt x="610" y="864"/>
                  </a:cubicBezTo>
                  <a:cubicBezTo>
                    <a:pt x="611" y="864"/>
                    <a:pt x="612" y="862"/>
                    <a:pt x="614" y="862"/>
                  </a:cubicBezTo>
                  <a:cubicBezTo>
                    <a:pt x="615" y="861"/>
                    <a:pt x="613" y="862"/>
                    <a:pt x="617" y="862"/>
                  </a:cubicBezTo>
                  <a:cubicBezTo>
                    <a:pt x="617" y="865"/>
                    <a:pt x="617" y="865"/>
                    <a:pt x="617" y="865"/>
                  </a:cubicBezTo>
                  <a:cubicBezTo>
                    <a:pt x="609" y="899"/>
                    <a:pt x="609" y="899"/>
                    <a:pt x="609" y="899"/>
                  </a:cubicBezTo>
                  <a:cubicBezTo>
                    <a:pt x="605" y="899"/>
                    <a:pt x="606" y="893"/>
                    <a:pt x="602" y="893"/>
                  </a:cubicBezTo>
                  <a:cubicBezTo>
                    <a:pt x="601" y="893"/>
                    <a:pt x="600" y="895"/>
                    <a:pt x="600" y="895"/>
                  </a:cubicBezTo>
                  <a:cubicBezTo>
                    <a:pt x="601" y="895"/>
                    <a:pt x="601" y="895"/>
                    <a:pt x="601" y="895"/>
                  </a:cubicBezTo>
                  <a:cubicBezTo>
                    <a:pt x="601" y="899"/>
                    <a:pt x="601" y="899"/>
                    <a:pt x="601" y="899"/>
                  </a:cubicBezTo>
                  <a:cubicBezTo>
                    <a:pt x="601" y="902"/>
                    <a:pt x="603" y="905"/>
                    <a:pt x="603" y="907"/>
                  </a:cubicBezTo>
                  <a:cubicBezTo>
                    <a:pt x="603" y="911"/>
                    <a:pt x="598" y="912"/>
                    <a:pt x="598" y="916"/>
                  </a:cubicBezTo>
                  <a:cubicBezTo>
                    <a:pt x="598" y="920"/>
                    <a:pt x="601" y="928"/>
                    <a:pt x="601" y="933"/>
                  </a:cubicBezTo>
                  <a:cubicBezTo>
                    <a:pt x="601" y="934"/>
                    <a:pt x="601" y="935"/>
                    <a:pt x="601" y="936"/>
                  </a:cubicBezTo>
                  <a:cubicBezTo>
                    <a:pt x="601" y="941"/>
                    <a:pt x="607" y="940"/>
                    <a:pt x="607" y="946"/>
                  </a:cubicBezTo>
                  <a:cubicBezTo>
                    <a:pt x="607" y="947"/>
                    <a:pt x="606" y="948"/>
                    <a:pt x="605" y="950"/>
                  </a:cubicBezTo>
                  <a:cubicBezTo>
                    <a:pt x="606" y="950"/>
                    <a:pt x="606" y="950"/>
                    <a:pt x="607" y="951"/>
                  </a:cubicBezTo>
                  <a:cubicBezTo>
                    <a:pt x="607" y="953"/>
                    <a:pt x="603" y="953"/>
                    <a:pt x="603" y="955"/>
                  </a:cubicBezTo>
                  <a:cubicBezTo>
                    <a:pt x="603" y="955"/>
                    <a:pt x="604" y="956"/>
                    <a:pt x="605" y="957"/>
                  </a:cubicBezTo>
                  <a:cubicBezTo>
                    <a:pt x="608" y="960"/>
                    <a:pt x="610" y="964"/>
                    <a:pt x="616" y="964"/>
                  </a:cubicBezTo>
                  <a:cubicBezTo>
                    <a:pt x="616" y="965"/>
                    <a:pt x="617" y="967"/>
                    <a:pt x="618" y="967"/>
                  </a:cubicBezTo>
                  <a:cubicBezTo>
                    <a:pt x="620" y="967"/>
                    <a:pt x="621" y="967"/>
                    <a:pt x="623" y="967"/>
                  </a:cubicBezTo>
                  <a:cubicBezTo>
                    <a:pt x="623" y="971"/>
                    <a:pt x="628" y="971"/>
                    <a:pt x="631" y="972"/>
                  </a:cubicBezTo>
                  <a:cubicBezTo>
                    <a:pt x="635" y="973"/>
                    <a:pt x="633" y="979"/>
                    <a:pt x="638" y="979"/>
                  </a:cubicBezTo>
                  <a:cubicBezTo>
                    <a:pt x="640" y="979"/>
                    <a:pt x="642" y="979"/>
                    <a:pt x="645" y="979"/>
                  </a:cubicBezTo>
                  <a:cubicBezTo>
                    <a:pt x="645" y="979"/>
                    <a:pt x="646" y="979"/>
                    <a:pt x="647" y="979"/>
                  </a:cubicBezTo>
                  <a:cubicBezTo>
                    <a:pt x="648" y="979"/>
                    <a:pt x="648" y="979"/>
                    <a:pt x="649" y="979"/>
                  </a:cubicBezTo>
                  <a:cubicBezTo>
                    <a:pt x="651" y="979"/>
                    <a:pt x="657" y="974"/>
                    <a:pt x="660" y="974"/>
                  </a:cubicBezTo>
                  <a:cubicBezTo>
                    <a:pt x="662" y="974"/>
                    <a:pt x="663" y="974"/>
                    <a:pt x="664" y="973"/>
                  </a:cubicBezTo>
                  <a:cubicBezTo>
                    <a:pt x="658" y="970"/>
                    <a:pt x="652" y="968"/>
                    <a:pt x="647" y="963"/>
                  </a:cubicBezTo>
                  <a:cubicBezTo>
                    <a:pt x="644" y="960"/>
                    <a:pt x="644" y="949"/>
                    <a:pt x="640" y="947"/>
                  </a:cubicBezTo>
                  <a:cubicBezTo>
                    <a:pt x="639" y="947"/>
                    <a:pt x="637" y="944"/>
                    <a:pt x="637" y="942"/>
                  </a:cubicBezTo>
                  <a:cubicBezTo>
                    <a:pt x="637" y="937"/>
                    <a:pt x="638" y="934"/>
                    <a:pt x="640" y="931"/>
                  </a:cubicBezTo>
                  <a:cubicBezTo>
                    <a:pt x="643" y="929"/>
                    <a:pt x="646" y="931"/>
                    <a:pt x="648" y="928"/>
                  </a:cubicBezTo>
                  <a:cubicBezTo>
                    <a:pt x="649" y="925"/>
                    <a:pt x="648" y="922"/>
                    <a:pt x="650" y="920"/>
                  </a:cubicBezTo>
                  <a:cubicBezTo>
                    <a:pt x="653" y="917"/>
                    <a:pt x="659" y="916"/>
                    <a:pt x="659" y="910"/>
                  </a:cubicBezTo>
                  <a:cubicBezTo>
                    <a:pt x="659" y="903"/>
                    <a:pt x="649" y="906"/>
                    <a:pt x="649" y="897"/>
                  </a:cubicBezTo>
                  <a:cubicBezTo>
                    <a:pt x="649" y="893"/>
                    <a:pt x="652" y="890"/>
                    <a:pt x="656" y="889"/>
                  </a:cubicBezTo>
                  <a:cubicBezTo>
                    <a:pt x="657" y="889"/>
                    <a:pt x="661" y="889"/>
                    <a:pt x="662" y="886"/>
                  </a:cubicBezTo>
                  <a:cubicBezTo>
                    <a:pt x="663" y="880"/>
                    <a:pt x="663" y="876"/>
                    <a:pt x="667" y="872"/>
                  </a:cubicBezTo>
                  <a:cubicBezTo>
                    <a:pt x="666" y="872"/>
                    <a:pt x="665" y="871"/>
                    <a:pt x="665" y="869"/>
                  </a:cubicBezTo>
                  <a:cubicBezTo>
                    <a:pt x="667" y="869"/>
                    <a:pt x="668" y="871"/>
                    <a:pt x="671" y="871"/>
                  </a:cubicBezTo>
                  <a:cubicBezTo>
                    <a:pt x="671" y="871"/>
                    <a:pt x="673" y="869"/>
                    <a:pt x="673" y="868"/>
                  </a:cubicBezTo>
                  <a:cubicBezTo>
                    <a:pt x="673" y="867"/>
                    <a:pt x="672" y="867"/>
                    <a:pt x="671" y="866"/>
                  </a:cubicBezTo>
                  <a:cubicBezTo>
                    <a:pt x="670" y="866"/>
                    <a:pt x="669" y="867"/>
                    <a:pt x="668" y="867"/>
                  </a:cubicBezTo>
                  <a:cubicBezTo>
                    <a:pt x="666" y="867"/>
                    <a:pt x="663" y="861"/>
                    <a:pt x="663" y="858"/>
                  </a:cubicBezTo>
                  <a:cubicBezTo>
                    <a:pt x="663" y="857"/>
                    <a:pt x="664" y="856"/>
                    <a:pt x="665" y="856"/>
                  </a:cubicBezTo>
                  <a:cubicBezTo>
                    <a:pt x="670" y="856"/>
                    <a:pt x="671" y="859"/>
                    <a:pt x="676" y="859"/>
                  </a:cubicBezTo>
                  <a:cubicBezTo>
                    <a:pt x="677" y="859"/>
                    <a:pt x="681" y="857"/>
                    <a:pt x="681" y="856"/>
                  </a:cubicBezTo>
                  <a:cubicBezTo>
                    <a:pt x="681" y="855"/>
                    <a:pt x="681" y="854"/>
                    <a:pt x="681" y="854"/>
                  </a:cubicBezTo>
                  <a:cubicBezTo>
                    <a:pt x="681" y="851"/>
                    <a:pt x="680" y="844"/>
                    <a:pt x="683" y="841"/>
                  </a:cubicBezTo>
                  <a:cubicBezTo>
                    <a:pt x="685" y="839"/>
                    <a:pt x="692" y="841"/>
                    <a:pt x="696" y="840"/>
                  </a:cubicBezTo>
                  <a:cubicBezTo>
                    <a:pt x="702" y="838"/>
                    <a:pt x="706" y="839"/>
                    <a:pt x="710" y="836"/>
                  </a:cubicBezTo>
                  <a:cubicBezTo>
                    <a:pt x="712" y="833"/>
                    <a:pt x="714" y="832"/>
                    <a:pt x="716" y="829"/>
                  </a:cubicBezTo>
                  <a:cubicBezTo>
                    <a:pt x="717" y="827"/>
                    <a:pt x="717" y="825"/>
                    <a:pt x="717" y="823"/>
                  </a:cubicBezTo>
                  <a:cubicBezTo>
                    <a:pt x="717" y="820"/>
                    <a:pt x="713" y="820"/>
                    <a:pt x="713" y="818"/>
                  </a:cubicBezTo>
                  <a:cubicBezTo>
                    <a:pt x="712" y="815"/>
                    <a:pt x="712" y="812"/>
                    <a:pt x="710" y="811"/>
                  </a:cubicBezTo>
                  <a:cubicBezTo>
                    <a:pt x="709" y="810"/>
                    <a:pt x="706" y="809"/>
                    <a:pt x="706" y="807"/>
                  </a:cubicBezTo>
                  <a:cubicBezTo>
                    <a:pt x="706" y="806"/>
                    <a:pt x="707" y="806"/>
                    <a:pt x="708" y="806"/>
                  </a:cubicBezTo>
                  <a:cubicBezTo>
                    <a:pt x="711" y="806"/>
                    <a:pt x="714" y="808"/>
                    <a:pt x="717" y="808"/>
                  </a:cubicBezTo>
                  <a:cubicBezTo>
                    <a:pt x="719" y="808"/>
                    <a:pt x="724" y="811"/>
                    <a:pt x="728" y="811"/>
                  </a:cubicBezTo>
                  <a:cubicBezTo>
                    <a:pt x="738" y="811"/>
                    <a:pt x="740" y="800"/>
                    <a:pt x="744" y="793"/>
                  </a:cubicBezTo>
                  <a:cubicBezTo>
                    <a:pt x="748" y="787"/>
                    <a:pt x="753" y="786"/>
                    <a:pt x="757" y="780"/>
                  </a:cubicBezTo>
                  <a:cubicBezTo>
                    <a:pt x="759" y="777"/>
                    <a:pt x="757" y="775"/>
                    <a:pt x="761" y="773"/>
                  </a:cubicBezTo>
                  <a:cubicBezTo>
                    <a:pt x="761" y="773"/>
                    <a:pt x="761" y="773"/>
                    <a:pt x="761" y="773"/>
                  </a:cubicBezTo>
                  <a:cubicBezTo>
                    <a:pt x="761" y="768"/>
                    <a:pt x="765" y="764"/>
                    <a:pt x="769" y="762"/>
                  </a:cubicBezTo>
                  <a:cubicBezTo>
                    <a:pt x="769" y="751"/>
                    <a:pt x="769" y="751"/>
                    <a:pt x="769" y="751"/>
                  </a:cubicBezTo>
                  <a:cubicBezTo>
                    <a:pt x="769" y="747"/>
                    <a:pt x="769" y="744"/>
                    <a:pt x="772" y="741"/>
                  </a:cubicBezTo>
                  <a:cubicBezTo>
                    <a:pt x="773" y="739"/>
                    <a:pt x="776" y="739"/>
                    <a:pt x="778" y="736"/>
                  </a:cubicBezTo>
                  <a:cubicBezTo>
                    <a:pt x="782" y="730"/>
                    <a:pt x="788" y="733"/>
                    <a:pt x="793" y="727"/>
                  </a:cubicBezTo>
                  <a:cubicBezTo>
                    <a:pt x="794" y="727"/>
                    <a:pt x="794" y="726"/>
                    <a:pt x="796" y="725"/>
                  </a:cubicBezTo>
                  <a:cubicBezTo>
                    <a:pt x="799" y="723"/>
                    <a:pt x="802" y="724"/>
                    <a:pt x="807" y="724"/>
                  </a:cubicBezTo>
                  <a:cubicBezTo>
                    <a:pt x="810" y="724"/>
                    <a:pt x="815" y="720"/>
                    <a:pt x="817" y="718"/>
                  </a:cubicBezTo>
                  <a:cubicBezTo>
                    <a:pt x="817" y="717"/>
                    <a:pt x="817" y="714"/>
                    <a:pt x="818" y="713"/>
                  </a:cubicBezTo>
                  <a:cubicBezTo>
                    <a:pt x="821" y="708"/>
                    <a:pt x="822" y="706"/>
                    <a:pt x="826" y="701"/>
                  </a:cubicBezTo>
                  <a:cubicBezTo>
                    <a:pt x="826" y="700"/>
                    <a:pt x="827" y="695"/>
                    <a:pt x="827" y="693"/>
                  </a:cubicBezTo>
                  <a:cubicBezTo>
                    <a:pt x="827" y="691"/>
                    <a:pt x="829" y="689"/>
                    <a:pt x="830" y="688"/>
                  </a:cubicBezTo>
                  <a:cubicBezTo>
                    <a:pt x="830" y="687"/>
                    <a:pt x="831" y="686"/>
                    <a:pt x="831" y="685"/>
                  </a:cubicBezTo>
                  <a:cubicBezTo>
                    <a:pt x="831" y="682"/>
                    <a:pt x="832" y="678"/>
                    <a:pt x="832" y="674"/>
                  </a:cubicBezTo>
                  <a:cubicBezTo>
                    <a:pt x="832" y="669"/>
                    <a:pt x="829" y="661"/>
                    <a:pt x="832" y="658"/>
                  </a:cubicBezTo>
                  <a:cubicBezTo>
                    <a:pt x="835" y="656"/>
                    <a:pt x="837" y="655"/>
                    <a:pt x="840" y="652"/>
                  </a:cubicBezTo>
                  <a:cubicBezTo>
                    <a:pt x="841" y="650"/>
                    <a:pt x="842" y="649"/>
                    <a:pt x="843" y="647"/>
                  </a:cubicBezTo>
                  <a:cubicBezTo>
                    <a:pt x="849" y="638"/>
                    <a:pt x="859" y="634"/>
                    <a:pt x="859" y="617"/>
                  </a:cubicBezTo>
                  <a:cubicBezTo>
                    <a:pt x="859" y="612"/>
                    <a:pt x="857" y="607"/>
                    <a:pt x="853" y="606"/>
                  </a:cubicBezTo>
                  <a:close/>
                  <a:moveTo>
                    <a:pt x="566" y="281"/>
                  </a:moveTo>
                  <a:cubicBezTo>
                    <a:pt x="567" y="280"/>
                    <a:pt x="568" y="280"/>
                    <a:pt x="568" y="279"/>
                  </a:cubicBezTo>
                  <a:cubicBezTo>
                    <a:pt x="568" y="280"/>
                    <a:pt x="567" y="280"/>
                    <a:pt x="566" y="281"/>
                  </a:cubicBezTo>
                  <a:close/>
                  <a:moveTo>
                    <a:pt x="569" y="272"/>
                  </a:moveTo>
                  <a:cubicBezTo>
                    <a:pt x="574" y="270"/>
                    <a:pt x="584" y="267"/>
                    <a:pt x="590" y="267"/>
                  </a:cubicBezTo>
                  <a:cubicBezTo>
                    <a:pt x="590" y="276"/>
                    <a:pt x="575" y="274"/>
                    <a:pt x="569" y="274"/>
                  </a:cubicBezTo>
                  <a:cubicBezTo>
                    <a:pt x="568" y="274"/>
                    <a:pt x="568" y="274"/>
                    <a:pt x="566" y="274"/>
                  </a:cubicBezTo>
                  <a:cubicBezTo>
                    <a:pt x="566" y="274"/>
                    <a:pt x="567" y="275"/>
                    <a:pt x="567" y="275"/>
                  </a:cubicBezTo>
                  <a:cubicBezTo>
                    <a:pt x="567" y="275"/>
                    <a:pt x="566" y="274"/>
                    <a:pt x="566" y="273"/>
                  </a:cubicBezTo>
                  <a:cubicBezTo>
                    <a:pt x="566" y="272"/>
                    <a:pt x="568" y="272"/>
                    <a:pt x="569" y="272"/>
                  </a:cubicBezTo>
                  <a:close/>
                  <a:moveTo>
                    <a:pt x="565" y="281"/>
                  </a:moveTo>
                  <a:cubicBezTo>
                    <a:pt x="560" y="284"/>
                    <a:pt x="552" y="287"/>
                    <a:pt x="547" y="287"/>
                  </a:cubicBezTo>
                  <a:cubicBezTo>
                    <a:pt x="545" y="287"/>
                    <a:pt x="544" y="284"/>
                    <a:pt x="544" y="282"/>
                  </a:cubicBezTo>
                  <a:cubicBezTo>
                    <a:pt x="545" y="283"/>
                    <a:pt x="546" y="284"/>
                    <a:pt x="548" y="284"/>
                  </a:cubicBezTo>
                  <a:cubicBezTo>
                    <a:pt x="550" y="284"/>
                    <a:pt x="550" y="283"/>
                    <a:pt x="551" y="282"/>
                  </a:cubicBezTo>
                  <a:cubicBezTo>
                    <a:pt x="553" y="280"/>
                    <a:pt x="556" y="280"/>
                    <a:pt x="559" y="280"/>
                  </a:cubicBezTo>
                  <a:cubicBezTo>
                    <a:pt x="562" y="280"/>
                    <a:pt x="564" y="282"/>
                    <a:pt x="565" y="281"/>
                  </a:cubicBezTo>
                  <a:close/>
                  <a:moveTo>
                    <a:pt x="504" y="234"/>
                  </a:moveTo>
                  <a:cubicBezTo>
                    <a:pt x="507" y="233"/>
                    <a:pt x="507" y="234"/>
                    <a:pt x="510" y="233"/>
                  </a:cubicBezTo>
                  <a:cubicBezTo>
                    <a:pt x="512" y="232"/>
                    <a:pt x="511" y="228"/>
                    <a:pt x="513" y="228"/>
                  </a:cubicBezTo>
                  <a:cubicBezTo>
                    <a:pt x="516" y="228"/>
                    <a:pt x="518" y="233"/>
                    <a:pt x="519" y="234"/>
                  </a:cubicBezTo>
                  <a:cubicBezTo>
                    <a:pt x="519" y="233"/>
                    <a:pt x="519" y="231"/>
                    <a:pt x="519" y="231"/>
                  </a:cubicBezTo>
                  <a:cubicBezTo>
                    <a:pt x="520" y="231"/>
                    <a:pt x="520" y="231"/>
                    <a:pt x="521" y="231"/>
                  </a:cubicBezTo>
                  <a:cubicBezTo>
                    <a:pt x="522" y="231"/>
                    <a:pt x="532" y="238"/>
                    <a:pt x="532" y="239"/>
                  </a:cubicBezTo>
                  <a:cubicBezTo>
                    <a:pt x="533" y="242"/>
                    <a:pt x="532" y="243"/>
                    <a:pt x="534" y="245"/>
                  </a:cubicBezTo>
                  <a:cubicBezTo>
                    <a:pt x="539" y="250"/>
                    <a:pt x="546" y="251"/>
                    <a:pt x="552" y="251"/>
                  </a:cubicBezTo>
                  <a:cubicBezTo>
                    <a:pt x="558" y="251"/>
                    <a:pt x="558" y="251"/>
                    <a:pt x="558" y="251"/>
                  </a:cubicBezTo>
                  <a:cubicBezTo>
                    <a:pt x="560" y="255"/>
                    <a:pt x="564" y="256"/>
                    <a:pt x="564" y="259"/>
                  </a:cubicBezTo>
                  <a:cubicBezTo>
                    <a:pt x="564" y="261"/>
                    <a:pt x="563" y="263"/>
                    <a:pt x="562" y="263"/>
                  </a:cubicBezTo>
                  <a:cubicBezTo>
                    <a:pt x="559" y="263"/>
                    <a:pt x="556" y="260"/>
                    <a:pt x="555" y="259"/>
                  </a:cubicBezTo>
                  <a:cubicBezTo>
                    <a:pt x="554" y="263"/>
                    <a:pt x="552" y="274"/>
                    <a:pt x="549" y="274"/>
                  </a:cubicBezTo>
                  <a:cubicBezTo>
                    <a:pt x="547" y="272"/>
                    <a:pt x="547" y="270"/>
                    <a:pt x="546" y="267"/>
                  </a:cubicBezTo>
                  <a:cubicBezTo>
                    <a:pt x="544" y="267"/>
                    <a:pt x="544" y="268"/>
                    <a:pt x="541" y="268"/>
                  </a:cubicBezTo>
                  <a:cubicBezTo>
                    <a:pt x="542" y="265"/>
                    <a:pt x="544" y="263"/>
                    <a:pt x="544" y="260"/>
                  </a:cubicBezTo>
                  <a:cubicBezTo>
                    <a:pt x="544" y="257"/>
                    <a:pt x="536" y="253"/>
                    <a:pt x="534" y="253"/>
                  </a:cubicBezTo>
                  <a:cubicBezTo>
                    <a:pt x="530" y="253"/>
                    <a:pt x="535" y="259"/>
                    <a:pt x="526" y="259"/>
                  </a:cubicBezTo>
                  <a:cubicBezTo>
                    <a:pt x="524" y="259"/>
                    <a:pt x="525" y="266"/>
                    <a:pt x="525" y="269"/>
                  </a:cubicBezTo>
                  <a:cubicBezTo>
                    <a:pt x="525" y="269"/>
                    <a:pt x="525" y="274"/>
                    <a:pt x="525" y="276"/>
                  </a:cubicBezTo>
                  <a:cubicBezTo>
                    <a:pt x="525" y="279"/>
                    <a:pt x="523" y="286"/>
                    <a:pt x="519" y="286"/>
                  </a:cubicBezTo>
                  <a:cubicBezTo>
                    <a:pt x="517" y="286"/>
                    <a:pt x="514" y="284"/>
                    <a:pt x="514" y="282"/>
                  </a:cubicBezTo>
                  <a:cubicBezTo>
                    <a:pt x="514" y="276"/>
                    <a:pt x="515" y="264"/>
                    <a:pt x="519" y="259"/>
                  </a:cubicBezTo>
                  <a:cubicBezTo>
                    <a:pt x="517" y="259"/>
                    <a:pt x="516" y="261"/>
                    <a:pt x="514" y="262"/>
                  </a:cubicBezTo>
                  <a:cubicBezTo>
                    <a:pt x="514" y="258"/>
                    <a:pt x="522" y="251"/>
                    <a:pt x="527" y="251"/>
                  </a:cubicBezTo>
                  <a:cubicBezTo>
                    <a:pt x="529" y="251"/>
                    <a:pt x="533" y="253"/>
                    <a:pt x="537" y="251"/>
                  </a:cubicBezTo>
                  <a:cubicBezTo>
                    <a:pt x="537" y="249"/>
                    <a:pt x="537" y="249"/>
                    <a:pt x="537" y="249"/>
                  </a:cubicBezTo>
                  <a:cubicBezTo>
                    <a:pt x="533" y="249"/>
                    <a:pt x="530" y="246"/>
                    <a:pt x="525" y="246"/>
                  </a:cubicBezTo>
                  <a:cubicBezTo>
                    <a:pt x="522" y="246"/>
                    <a:pt x="522" y="249"/>
                    <a:pt x="519" y="249"/>
                  </a:cubicBezTo>
                  <a:cubicBezTo>
                    <a:pt x="517" y="249"/>
                    <a:pt x="515" y="247"/>
                    <a:pt x="515" y="247"/>
                  </a:cubicBezTo>
                  <a:cubicBezTo>
                    <a:pt x="511" y="247"/>
                    <a:pt x="511" y="247"/>
                    <a:pt x="511" y="247"/>
                  </a:cubicBezTo>
                  <a:cubicBezTo>
                    <a:pt x="512" y="243"/>
                    <a:pt x="513" y="244"/>
                    <a:pt x="513" y="240"/>
                  </a:cubicBezTo>
                  <a:cubicBezTo>
                    <a:pt x="510" y="241"/>
                    <a:pt x="506" y="245"/>
                    <a:pt x="503" y="245"/>
                  </a:cubicBezTo>
                  <a:cubicBezTo>
                    <a:pt x="501" y="245"/>
                    <a:pt x="501" y="248"/>
                    <a:pt x="497" y="248"/>
                  </a:cubicBezTo>
                  <a:cubicBezTo>
                    <a:pt x="495" y="248"/>
                    <a:pt x="494" y="247"/>
                    <a:pt x="494" y="245"/>
                  </a:cubicBezTo>
                  <a:cubicBezTo>
                    <a:pt x="492" y="246"/>
                    <a:pt x="491" y="247"/>
                    <a:pt x="490" y="247"/>
                  </a:cubicBezTo>
                  <a:cubicBezTo>
                    <a:pt x="486" y="247"/>
                    <a:pt x="486" y="247"/>
                    <a:pt x="486" y="247"/>
                  </a:cubicBezTo>
                  <a:cubicBezTo>
                    <a:pt x="491" y="239"/>
                    <a:pt x="498" y="238"/>
                    <a:pt x="504" y="234"/>
                  </a:cubicBezTo>
                  <a:close/>
                  <a:moveTo>
                    <a:pt x="582" y="520"/>
                  </a:moveTo>
                  <a:cubicBezTo>
                    <a:pt x="582" y="520"/>
                    <a:pt x="582" y="520"/>
                    <a:pt x="583" y="520"/>
                  </a:cubicBezTo>
                  <a:cubicBezTo>
                    <a:pt x="582" y="520"/>
                    <a:pt x="582" y="520"/>
                    <a:pt x="582" y="52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dirty="0">
                <a:solidFill>
                  <a:srgbClr val="000000"/>
                </a:solidFill>
              </a:endParaRPr>
            </a:p>
          </p:txBody>
        </p:sp>
        <p:sp>
          <p:nvSpPr>
            <p:cNvPr id="522" name="Freeform 104"/>
            <p:cNvSpPr>
              <a:spLocks/>
            </p:cNvSpPr>
            <p:nvPr/>
          </p:nvSpPr>
          <p:spPr bwMode="auto">
            <a:xfrm>
              <a:off x="1877644" y="35421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23" name="Freeform 105"/>
            <p:cNvSpPr>
              <a:spLocks/>
            </p:cNvSpPr>
            <p:nvPr/>
          </p:nvSpPr>
          <p:spPr bwMode="auto">
            <a:xfrm>
              <a:off x="2704027" y="3716007"/>
              <a:ext cx="9739" cy="13912"/>
            </a:xfrm>
            <a:custGeom>
              <a:avLst/>
              <a:gdLst>
                <a:gd name="T0" fmla="*/ 0 w 3"/>
                <a:gd name="T1" fmla="*/ 0 h 4"/>
                <a:gd name="T2" fmla="*/ 2 w 3"/>
                <a:gd name="T3" fmla="*/ 4 h 4"/>
                <a:gd name="T4" fmla="*/ 3 w 3"/>
                <a:gd name="T5" fmla="*/ 3 h 4"/>
                <a:gd name="T6" fmla="*/ 1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2"/>
                    <a:pt x="0" y="4"/>
                    <a:pt x="2" y="4"/>
                  </a:cubicBezTo>
                  <a:cubicBezTo>
                    <a:pt x="2" y="4"/>
                    <a:pt x="3" y="3"/>
                    <a:pt x="3" y="3"/>
                  </a:cubicBezTo>
                  <a:cubicBezTo>
                    <a:pt x="3" y="1"/>
                    <a:pt x="2" y="0"/>
                    <a:pt x="1" y="0"/>
                  </a:cubicBezTo>
                  <a:cubicBezTo>
                    <a:pt x="0" y="0"/>
                    <a:pt x="0" y="0"/>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24" name="Freeform 106"/>
            <p:cNvSpPr>
              <a:spLocks/>
            </p:cNvSpPr>
            <p:nvPr/>
          </p:nvSpPr>
          <p:spPr bwMode="auto">
            <a:xfrm>
              <a:off x="2690115" y="3674269"/>
              <a:ext cx="19477" cy="5565"/>
            </a:xfrm>
            <a:custGeom>
              <a:avLst/>
              <a:gdLst>
                <a:gd name="T0" fmla="*/ 3 w 6"/>
                <a:gd name="T1" fmla="*/ 0 h 2"/>
                <a:gd name="T2" fmla="*/ 0 w 6"/>
                <a:gd name="T3" fmla="*/ 2 h 2"/>
                <a:gd name="T4" fmla="*/ 6 w 6"/>
                <a:gd name="T5" fmla="*/ 2 h 2"/>
                <a:gd name="T6" fmla="*/ 3 w 6"/>
                <a:gd name="T7" fmla="*/ 0 h 2"/>
              </a:gdLst>
              <a:ahLst/>
              <a:cxnLst>
                <a:cxn ang="0">
                  <a:pos x="T0" y="T1"/>
                </a:cxn>
                <a:cxn ang="0">
                  <a:pos x="T2" y="T3"/>
                </a:cxn>
                <a:cxn ang="0">
                  <a:pos x="T4" y="T5"/>
                </a:cxn>
                <a:cxn ang="0">
                  <a:pos x="T6" y="T7"/>
                </a:cxn>
              </a:cxnLst>
              <a:rect l="0" t="0" r="r" b="b"/>
              <a:pathLst>
                <a:path w="6" h="2">
                  <a:moveTo>
                    <a:pt x="3" y="0"/>
                  </a:moveTo>
                  <a:cubicBezTo>
                    <a:pt x="2" y="0"/>
                    <a:pt x="1" y="1"/>
                    <a:pt x="0" y="2"/>
                  </a:cubicBezTo>
                  <a:cubicBezTo>
                    <a:pt x="2" y="2"/>
                    <a:pt x="4" y="2"/>
                    <a:pt x="6" y="2"/>
                  </a:cubicBezTo>
                  <a:cubicBezTo>
                    <a:pt x="6" y="1"/>
                    <a:pt x="5" y="0"/>
                    <a:pt x="3"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25" name="Freeform 107"/>
            <p:cNvSpPr>
              <a:spLocks/>
            </p:cNvSpPr>
            <p:nvPr/>
          </p:nvSpPr>
          <p:spPr bwMode="auto">
            <a:xfrm>
              <a:off x="2723504" y="3684008"/>
              <a:ext cx="5565" cy="5565"/>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0"/>
                    <a:pt x="1" y="2"/>
                    <a:pt x="2" y="1"/>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26" name="Freeform 108"/>
            <p:cNvSpPr>
              <a:spLocks/>
            </p:cNvSpPr>
            <p:nvPr/>
          </p:nvSpPr>
          <p:spPr bwMode="auto">
            <a:xfrm>
              <a:off x="2798630" y="3795308"/>
              <a:ext cx="16695" cy="9739"/>
            </a:xfrm>
            <a:custGeom>
              <a:avLst/>
              <a:gdLst>
                <a:gd name="T0" fmla="*/ 5 w 5"/>
                <a:gd name="T1" fmla="*/ 2 h 3"/>
                <a:gd name="T2" fmla="*/ 5 w 5"/>
                <a:gd name="T3" fmla="*/ 0 h 3"/>
                <a:gd name="T4" fmla="*/ 0 w 5"/>
                <a:gd name="T5" fmla="*/ 2 h 3"/>
                <a:gd name="T6" fmla="*/ 0 w 5"/>
                <a:gd name="T7" fmla="*/ 3 h 3"/>
                <a:gd name="T8" fmla="*/ 1 w 5"/>
                <a:gd name="T9" fmla="*/ 3 h 3"/>
                <a:gd name="T10" fmla="*/ 5 w 5"/>
                <a:gd name="T11" fmla="*/ 2 h 3"/>
              </a:gdLst>
              <a:ahLst/>
              <a:cxnLst>
                <a:cxn ang="0">
                  <a:pos x="T0" y="T1"/>
                </a:cxn>
                <a:cxn ang="0">
                  <a:pos x="T2" y="T3"/>
                </a:cxn>
                <a:cxn ang="0">
                  <a:pos x="T4" y="T5"/>
                </a:cxn>
                <a:cxn ang="0">
                  <a:pos x="T6" y="T7"/>
                </a:cxn>
                <a:cxn ang="0">
                  <a:pos x="T8" y="T9"/>
                </a:cxn>
                <a:cxn ang="0">
                  <a:pos x="T10" y="T11"/>
                </a:cxn>
              </a:cxnLst>
              <a:rect l="0" t="0" r="r" b="b"/>
              <a:pathLst>
                <a:path w="5" h="3">
                  <a:moveTo>
                    <a:pt x="5" y="2"/>
                  </a:moveTo>
                  <a:cubicBezTo>
                    <a:pt x="5" y="0"/>
                    <a:pt x="5" y="0"/>
                    <a:pt x="5" y="0"/>
                  </a:cubicBezTo>
                  <a:cubicBezTo>
                    <a:pt x="4" y="1"/>
                    <a:pt x="2" y="2"/>
                    <a:pt x="0" y="2"/>
                  </a:cubicBezTo>
                  <a:cubicBezTo>
                    <a:pt x="0" y="2"/>
                    <a:pt x="0" y="3"/>
                    <a:pt x="0" y="3"/>
                  </a:cubicBezTo>
                  <a:cubicBezTo>
                    <a:pt x="0" y="3"/>
                    <a:pt x="1" y="3"/>
                    <a:pt x="1" y="3"/>
                  </a:cubicBezTo>
                  <a:cubicBezTo>
                    <a:pt x="2" y="3"/>
                    <a:pt x="4" y="3"/>
                    <a:pt x="5" y="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27" name="Freeform 109"/>
            <p:cNvSpPr>
              <a:spLocks/>
            </p:cNvSpPr>
            <p:nvPr/>
          </p:nvSpPr>
          <p:spPr bwMode="auto">
            <a:xfrm>
              <a:off x="1465844" y="2853432"/>
              <a:ext cx="40345" cy="59824"/>
            </a:xfrm>
            <a:custGeom>
              <a:avLst/>
              <a:gdLst>
                <a:gd name="T0" fmla="*/ 10 w 12"/>
                <a:gd name="T1" fmla="*/ 9 h 18"/>
                <a:gd name="T2" fmla="*/ 8 w 12"/>
                <a:gd name="T3" fmla="*/ 9 h 18"/>
                <a:gd name="T4" fmla="*/ 8 w 12"/>
                <a:gd name="T5" fmla="*/ 0 h 18"/>
                <a:gd name="T6" fmla="*/ 3 w 12"/>
                <a:gd name="T7" fmla="*/ 0 h 18"/>
                <a:gd name="T8" fmla="*/ 0 w 12"/>
                <a:gd name="T9" fmla="*/ 2 h 18"/>
                <a:gd name="T10" fmla="*/ 6 w 12"/>
                <a:gd name="T11" fmla="*/ 9 h 18"/>
                <a:gd name="T12" fmla="*/ 10 w 12"/>
                <a:gd name="T13" fmla="*/ 18 h 18"/>
                <a:gd name="T14" fmla="*/ 10 w 1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0" y="9"/>
                  </a:moveTo>
                  <a:cubicBezTo>
                    <a:pt x="10" y="9"/>
                    <a:pt x="8" y="10"/>
                    <a:pt x="8" y="9"/>
                  </a:cubicBezTo>
                  <a:cubicBezTo>
                    <a:pt x="7" y="5"/>
                    <a:pt x="8" y="5"/>
                    <a:pt x="8" y="0"/>
                  </a:cubicBezTo>
                  <a:cubicBezTo>
                    <a:pt x="5" y="1"/>
                    <a:pt x="7" y="0"/>
                    <a:pt x="3" y="0"/>
                  </a:cubicBezTo>
                  <a:cubicBezTo>
                    <a:pt x="2" y="0"/>
                    <a:pt x="0" y="0"/>
                    <a:pt x="0" y="2"/>
                  </a:cubicBezTo>
                  <a:cubicBezTo>
                    <a:pt x="0" y="5"/>
                    <a:pt x="3" y="8"/>
                    <a:pt x="6" y="9"/>
                  </a:cubicBezTo>
                  <a:cubicBezTo>
                    <a:pt x="6" y="12"/>
                    <a:pt x="7" y="15"/>
                    <a:pt x="10" y="18"/>
                  </a:cubicBezTo>
                  <a:cubicBezTo>
                    <a:pt x="12" y="15"/>
                    <a:pt x="10" y="12"/>
                    <a:pt x="10"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28" name="Freeform 110"/>
            <p:cNvSpPr>
              <a:spLocks/>
            </p:cNvSpPr>
            <p:nvPr/>
          </p:nvSpPr>
          <p:spPr bwMode="auto">
            <a:xfrm>
              <a:off x="1827560" y="2292759"/>
              <a:ext cx="392323" cy="208687"/>
            </a:xfrm>
            <a:custGeom>
              <a:avLst/>
              <a:gdLst>
                <a:gd name="T0" fmla="*/ 110 w 119"/>
                <a:gd name="T1" fmla="*/ 49 h 63"/>
                <a:gd name="T2" fmla="*/ 119 w 119"/>
                <a:gd name="T3" fmla="*/ 47 h 63"/>
                <a:gd name="T4" fmla="*/ 96 w 119"/>
                <a:gd name="T5" fmla="*/ 31 h 63"/>
                <a:gd name="T6" fmla="*/ 90 w 119"/>
                <a:gd name="T7" fmla="*/ 12 h 63"/>
                <a:gd name="T8" fmla="*/ 94 w 119"/>
                <a:gd name="T9" fmla="*/ 4 h 63"/>
                <a:gd name="T10" fmla="*/ 87 w 119"/>
                <a:gd name="T11" fmla="*/ 0 h 63"/>
                <a:gd name="T12" fmla="*/ 80 w 119"/>
                <a:gd name="T13" fmla="*/ 3 h 63"/>
                <a:gd name="T14" fmla="*/ 80 w 119"/>
                <a:gd name="T15" fmla="*/ 6 h 63"/>
                <a:gd name="T16" fmla="*/ 74 w 119"/>
                <a:gd name="T17" fmla="*/ 6 h 63"/>
                <a:gd name="T18" fmla="*/ 70 w 119"/>
                <a:gd name="T19" fmla="*/ 9 h 63"/>
                <a:gd name="T20" fmla="*/ 75 w 119"/>
                <a:gd name="T21" fmla="*/ 24 h 63"/>
                <a:gd name="T22" fmla="*/ 72 w 119"/>
                <a:gd name="T23" fmla="*/ 26 h 63"/>
                <a:gd name="T24" fmla="*/ 68 w 119"/>
                <a:gd name="T25" fmla="*/ 17 h 63"/>
                <a:gd name="T26" fmla="*/ 60 w 119"/>
                <a:gd name="T27" fmla="*/ 11 h 63"/>
                <a:gd name="T28" fmla="*/ 56 w 119"/>
                <a:gd name="T29" fmla="*/ 11 h 63"/>
                <a:gd name="T30" fmla="*/ 57 w 119"/>
                <a:gd name="T31" fmla="*/ 15 h 63"/>
                <a:gd name="T32" fmla="*/ 50 w 119"/>
                <a:gd name="T33" fmla="*/ 17 h 63"/>
                <a:gd name="T34" fmla="*/ 40 w 119"/>
                <a:gd name="T35" fmla="*/ 10 h 63"/>
                <a:gd name="T36" fmla="*/ 33 w 119"/>
                <a:gd name="T37" fmla="*/ 14 h 63"/>
                <a:gd name="T38" fmla="*/ 29 w 119"/>
                <a:gd name="T39" fmla="*/ 6 h 63"/>
                <a:gd name="T40" fmla="*/ 0 w 119"/>
                <a:gd name="T41" fmla="*/ 26 h 63"/>
                <a:gd name="T42" fmla="*/ 7 w 119"/>
                <a:gd name="T43" fmla="*/ 30 h 63"/>
                <a:gd name="T44" fmla="*/ 15 w 119"/>
                <a:gd name="T45" fmla="*/ 30 h 63"/>
                <a:gd name="T46" fmla="*/ 6 w 119"/>
                <a:gd name="T47" fmla="*/ 35 h 63"/>
                <a:gd name="T48" fmla="*/ 23 w 119"/>
                <a:gd name="T49" fmla="*/ 39 h 63"/>
                <a:gd name="T50" fmla="*/ 35 w 119"/>
                <a:gd name="T51" fmla="*/ 39 h 63"/>
                <a:gd name="T52" fmla="*/ 41 w 119"/>
                <a:gd name="T53" fmla="*/ 41 h 63"/>
                <a:gd name="T54" fmla="*/ 33 w 119"/>
                <a:gd name="T55" fmla="*/ 42 h 63"/>
                <a:gd name="T56" fmla="*/ 11 w 119"/>
                <a:gd name="T57" fmla="*/ 47 h 63"/>
                <a:gd name="T58" fmla="*/ 22 w 119"/>
                <a:gd name="T59" fmla="*/ 55 h 63"/>
                <a:gd name="T60" fmla="*/ 34 w 119"/>
                <a:gd name="T61" fmla="*/ 57 h 63"/>
                <a:gd name="T62" fmla="*/ 39 w 119"/>
                <a:gd name="T63" fmla="*/ 63 h 63"/>
                <a:gd name="T64" fmla="*/ 59 w 119"/>
                <a:gd name="T65" fmla="*/ 63 h 63"/>
                <a:gd name="T66" fmla="*/ 75 w 119"/>
                <a:gd name="T67" fmla="*/ 58 h 63"/>
                <a:gd name="T68" fmla="*/ 81 w 119"/>
                <a:gd name="T69" fmla="*/ 54 h 63"/>
                <a:gd name="T70" fmla="*/ 100 w 119"/>
                <a:gd name="T71" fmla="*/ 60 h 63"/>
                <a:gd name="T72" fmla="*/ 113 w 119"/>
                <a:gd name="T73" fmla="*/ 56 h 63"/>
                <a:gd name="T74" fmla="*/ 110 w 119"/>
                <a:gd name="T75" fmla="*/ 53 h 63"/>
                <a:gd name="T76" fmla="*/ 107 w 119"/>
                <a:gd name="T77" fmla="*/ 51 h 63"/>
                <a:gd name="T78" fmla="*/ 110 w 119"/>
                <a:gd name="T79"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63">
                  <a:moveTo>
                    <a:pt x="110" y="49"/>
                  </a:moveTo>
                  <a:cubicBezTo>
                    <a:pt x="114" y="49"/>
                    <a:pt x="115" y="50"/>
                    <a:pt x="119" y="47"/>
                  </a:cubicBezTo>
                  <a:cubicBezTo>
                    <a:pt x="115" y="43"/>
                    <a:pt x="96" y="38"/>
                    <a:pt x="96" y="31"/>
                  </a:cubicBezTo>
                  <a:cubicBezTo>
                    <a:pt x="96" y="25"/>
                    <a:pt x="90" y="20"/>
                    <a:pt x="90" y="12"/>
                  </a:cubicBezTo>
                  <a:cubicBezTo>
                    <a:pt x="90" y="10"/>
                    <a:pt x="94" y="8"/>
                    <a:pt x="94" y="4"/>
                  </a:cubicBezTo>
                  <a:cubicBezTo>
                    <a:pt x="94" y="1"/>
                    <a:pt x="91" y="0"/>
                    <a:pt x="87" y="0"/>
                  </a:cubicBezTo>
                  <a:cubicBezTo>
                    <a:pt x="83" y="0"/>
                    <a:pt x="80" y="1"/>
                    <a:pt x="80" y="3"/>
                  </a:cubicBezTo>
                  <a:cubicBezTo>
                    <a:pt x="80" y="4"/>
                    <a:pt x="80" y="5"/>
                    <a:pt x="80" y="6"/>
                  </a:cubicBezTo>
                  <a:cubicBezTo>
                    <a:pt x="76" y="7"/>
                    <a:pt x="78" y="6"/>
                    <a:pt x="74" y="6"/>
                  </a:cubicBezTo>
                  <a:cubicBezTo>
                    <a:pt x="72" y="6"/>
                    <a:pt x="70" y="7"/>
                    <a:pt x="70" y="9"/>
                  </a:cubicBezTo>
                  <a:cubicBezTo>
                    <a:pt x="70" y="11"/>
                    <a:pt x="73" y="21"/>
                    <a:pt x="75" y="24"/>
                  </a:cubicBezTo>
                  <a:cubicBezTo>
                    <a:pt x="74" y="25"/>
                    <a:pt x="74" y="26"/>
                    <a:pt x="72" y="26"/>
                  </a:cubicBezTo>
                  <a:cubicBezTo>
                    <a:pt x="68" y="26"/>
                    <a:pt x="69" y="20"/>
                    <a:pt x="68" y="17"/>
                  </a:cubicBezTo>
                  <a:cubicBezTo>
                    <a:pt x="67" y="15"/>
                    <a:pt x="64" y="11"/>
                    <a:pt x="60" y="11"/>
                  </a:cubicBezTo>
                  <a:cubicBezTo>
                    <a:pt x="56" y="11"/>
                    <a:pt x="56" y="11"/>
                    <a:pt x="56" y="11"/>
                  </a:cubicBezTo>
                  <a:cubicBezTo>
                    <a:pt x="56" y="11"/>
                    <a:pt x="56" y="13"/>
                    <a:pt x="57" y="15"/>
                  </a:cubicBezTo>
                  <a:cubicBezTo>
                    <a:pt x="54" y="16"/>
                    <a:pt x="52" y="16"/>
                    <a:pt x="50" y="17"/>
                  </a:cubicBezTo>
                  <a:cubicBezTo>
                    <a:pt x="48" y="13"/>
                    <a:pt x="46" y="10"/>
                    <a:pt x="40" y="10"/>
                  </a:cubicBezTo>
                  <a:cubicBezTo>
                    <a:pt x="36" y="10"/>
                    <a:pt x="34" y="13"/>
                    <a:pt x="33" y="14"/>
                  </a:cubicBezTo>
                  <a:cubicBezTo>
                    <a:pt x="32" y="13"/>
                    <a:pt x="32" y="6"/>
                    <a:pt x="29" y="6"/>
                  </a:cubicBezTo>
                  <a:cubicBezTo>
                    <a:pt x="21" y="6"/>
                    <a:pt x="0" y="14"/>
                    <a:pt x="0" y="26"/>
                  </a:cubicBezTo>
                  <a:cubicBezTo>
                    <a:pt x="0" y="27"/>
                    <a:pt x="4" y="30"/>
                    <a:pt x="7" y="30"/>
                  </a:cubicBezTo>
                  <a:cubicBezTo>
                    <a:pt x="10" y="30"/>
                    <a:pt x="11" y="29"/>
                    <a:pt x="15" y="30"/>
                  </a:cubicBezTo>
                  <a:cubicBezTo>
                    <a:pt x="12" y="32"/>
                    <a:pt x="6" y="30"/>
                    <a:pt x="6" y="35"/>
                  </a:cubicBezTo>
                  <a:cubicBezTo>
                    <a:pt x="6" y="41"/>
                    <a:pt x="18" y="39"/>
                    <a:pt x="23" y="39"/>
                  </a:cubicBezTo>
                  <a:cubicBezTo>
                    <a:pt x="25" y="39"/>
                    <a:pt x="31" y="39"/>
                    <a:pt x="35" y="39"/>
                  </a:cubicBezTo>
                  <a:cubicBezTo>
                    <a:pt x="37" y="39"/>
                    <a:pt x="39" y="40"/>
                    <a:pt x="41" y="41"/>
                  </a:cubicBezTo>
                  <a:cubicBezTo>
                    <a:pt x="38" y="42"/>
                    <a:pt x="37" y="42"/>
                    <a:pt x="33" y="42"/>
                  </a:cubicBezTo>
                  <a:cubicBezTo>
                    <a:pt x="24" y="42"/>
                    <a:pt x="17" y="43"/>
                    <a:pt x="11" y="47"/>
                  </a:cubicBezTo>
                  <a:cubicBezTo>
                    <a:pt x="13" y="50"/>
                    <a:pt x="17" y="55"/>
                    <a:pt x="22" y="55"/>
                  </a:cubicBezTo>
                  <a:cubicBezTo>
                    <a:pt x="25" y="55"/>
                    <a:pt x="32" y="55"/>
                    <a:pt x="34" y="57"/>
                  </a:cubicBezTo>
                  <a:cubicBezTo>
                    <a:pt x="37" y="59"/>
                    <a:pt x="35" y="63"/>
                    <a:pt x="39" y="63"/>
                  </a:cubicBezTo>
                  <a:cubicBezTo>
                    <a:pt x="45" y="63"/>
                    <a:pt x="49" y="63"/>
                    <a:pt x="59" y="63"/>
                  </a:cubicBezTo>
                  <a:cubicBezTo>
                    <a:pt x="64" y="59"/>
                    <a:pt x="69" y="61"/>
                    <a:pt x="75" y="58"/>
                  </a:cubicBezTo>
                  <a:cubicBezTo>
                    <a:pt x="79" y="56"/>
                    <a:pt x="77" y="54"/>
                    <a:pt x="81" y="54"/>
                  </a:cubicBezTo>
                  <a:cubicBezTo>
                    <a:pt x="88" y="54"/>
                    <a:pt x="91" y="60"/>
                    <a:pt x="100" y="60"/>
                  </a:cubicBezTo>
                  <a:cubicBezTo>
                    <a:pt x="105" y="60"/>
                    <a:pt x="111" y="60"/>
                    <a:pt x="113" y="56"/>
                  </a:cubicBezTo>
                  <a:cubicBezTo>
                    <a:pt x="112" y="55"/>
                    <a:pt x="111" y="55"/>
                    <a:pt x="110" y="53"/>
                  </a:cubicBezTo>
                  <a:cubicBezTo>
                    <a:pt x="109" y="53"/>
                    <a:pt x="107" y="53"/>
                    <a:pt x="107" y="51"/>
                  </a:cubicBezTo>
                  <a:cubicBezTo>
                    <a:pt x="107" y="49"/>
                    <a:pt x="108" y="49"/>
                    <a:pt x="110" y="49"/>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29" name="Freeform 111"/>
            <p:cNvSpPr>
              <a:spLocks/>
            </p:cNvSpPr>
            <p:nvPr/>
          </p:nvSpPr>
          <p:spPr bwMode="auto">
            <a:xfrm>
              <a:off x="1682874" y="2256586"/>
              <a:ext cx="221204" cy="146081"/>
            </a:xfrm>
            <a:custGeom>
              <a:avLst/>
              <a:gdLst>
                <a:gd name="T0" fmla="*/ 11 w 67"/>
                <a:gd name="T1" fmla="*/ 38 h 44"/>
                <a:gd name="T2" fmla="*/ 15 w 67"/>
                <a:gd name="T3" fmla="*/ 42 h 44"/>
                <a:gd name="T4" fmla="*/ 18 w 67"/>
                <a:gd name="T5" fmla="*/ 44 h 44"/>
                <a:gd name="T6" fmla="*/ 35 w 67"/>
                <a:gd name="T7" fmla="*/ 37 h 44"/>
                <a:gd name="T8" fmla="*/ 52 w 67"/>
                <a:gd name="T9" fmla="*/ 20 h 44"/>
                <a:gd name="T10" fmla="*/ 67 w 67"/>
                <a:gd name="T11" fmla="*/ 15 h 44"/>
                <a:gd name="T12" fmla="*/ 51 w 67"/>
                <a:gd name="T13" fmla="*/ 5 h 44"/>
                <a:gd name="T14" fmla="*/ 43 w 67"/>
                <a:gd name="T15" fmla="*/ 6 h 44"/>
                <a:gd name="T16" fmla="*/ 31 w 67"/>
                <a:gd name="T17" fmla="*/ 1 h 44"/>
                <a:gd name="T18" fmla="*/ 22 w 67"/>
                <a:gd name="T19" fmla="*/ 3 h 44"/>
                <a:gd name="T20" fmla="*/ 8 w 67"/>
                <a:gd name="T21" fmla="*/ 3 h 44"/>
                <a:gd name="T22" fmla="*/ 12 w 67"/>
                <a:gd name="T23" fmla="*/ 11 h 44"/>
                <a:gd name="T24" fmla="*/ 0 w 67"/>
                <a:gd name="T25" fmla="*/ 33 h 44"/>
                <a:gd name="T26" fmla="*/ 11 w 67"/>
                <a:gd name="T2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44">
                  <a:moveTo>
                    <a:pt x="11" y="38"/>
                  </a:moveTo>
                  <a:cubicBezTo>
                    <a:pt x="12" y="39"/>
                    <a:pt x="13" y="42"/>
                    <a:pt x="15" y="42"/>
                  </a:cubicBezTo>
                  <a:cubicBezTo>
                    <a:pt x="16" y="42"/>
                    <a:pt x="16" y="44"/>
                    <a:pt x="18" y="44"/>
                  </a:cubicBezTo>
                  <a:cubicBezTo>
                    <a:pt x="20" y="44"/>
                    <a:pt x="35" y="39"/>
                    <a:pt x="35" y="37"/>
                  </a:cubicBezTo>
                  <a:cubicBezTo>
                    <a:pt x="35" y="32"/>
                    <a:pt x="45" y="22"/>
                    <a:pt x="52" y="20"/>
                  </a:cubicBezTo>
                  <a:cubicBezTo>
                    <a:pt x="55" y="19"/>
                    <a:pt x="67" y="18"/>
                    <a:pt x="67" y="15"/>
                  </a:cubicBezTo>
                  <a:cubicBezTo>
                    <a:pt x="67" y="10"/>
                    <a:pt x="56" y="5"/>
                    <a:pt x="51" y="5"/>
                  </a:cubicBezTo>
                  <a:cubicBezTo>
                    <a:pt x="48" y="5"/>
                    <a:pt x="45" y="8"/>
                    <a:pt x="43" y="6"/>
                  </a:cubicBezTo>
                  <a:cubicBezTo>
                    <a:pt x="38" y="6"/>
                    <a:pt x="36" y="3"/>
                    <a:pt x="31" y="1"/>
                  </a:cubicBezTo>
                  <a:cubicBezTo>
                    <a:pt x="27" y="0"/>
                    <a:pt x="24" y="3"/>
                    <a:pt x="22" y="3"/>
                  </a:cubicBezTo>
                  <a:cubicBezTo>
                    <a:pt x="16" y="3"/>
                    <a:pt x="14" y="1"/>
                    <a:pt x="8" y="3"/>
                  </a:cubicBezTo>
                  <a:cubicBezTo>
                    <a:pt x="8" y="6"/>
                    <a:pt x="12" y="9"/>
                    <a:pt x="12" y="11"/>
                  </a:cubicBezTo>
                  <a:cubicBezTo>
                    <a:pt x="12" y="19"/>
                    <a:pt x="0" y="25"/>
                    <a:pt x="0" y="33"/>
                  </a:cubicBezTo>
                  <a:cubicBezTo>
                    <a:pt x="0" y="36"/>
                    <a:pt x="9" y="35"/>
                    <a:pt x="11" y="38"/>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30" name="Freeform 112"/>
            <p:cNvSpPr>
              <a:spLocks noEditPoints="1"/>
            </p:cNvSpPr>
            <p:nvPr/>
          </p:nvSpPr>
          <p:spPr bwMode="auto">
            <a:xfrm>
              <a:off x="1858167" y="2157807"/>
              <a:ext cx="260158" cy="108517"/>
            </a:xfrm>
            <a:custGeom>
              <a:avLst/>
              <a:gdLst>
                <a:gd name="T0" fmla="*/ 14 w 79"/>
                <a:gd name="T1" fmla="*/ 8 h 33"/>
                <a:gd name="T2" fmla="*/ 13 w 79"/>
                <a:gd name="T3" fmla="*/ 8 h 33"/>
                <a:gd name="T4" fmla="*/ 8 w 79"/>
                <a:gd name="T5" fmla="*/ 11 h 33"/>
                <a:gd name="T6" fmla="*/ 11 w 79"/>
                <a:gd name="T7" fmla="*/ 12 h 33"/>
                <a:gd name="T8" fmla="*/ 10 w 79"/>
                <a:gd name="T9" fmla="*/ 12 h 33"/>
                <a:gd name="T10" fmla="*/ 6 w 79"/>
                <a:gd name="T11" fmla="*/ 12 h 33"/>
                <a:gd name="T12" fmla="*/ 6 w 79"/>
                <a:gd name="T13" fmla="*/ 15 h 33"/>
                <a:gd name="T14" fmla="*/ 8 w 79"/>
                <a:gd name="T15" fmla="*/ 16 h 33"/>
                <a:gd name="T16" fmla="*/ 6 w 79"/>
                <a:gd name="T17" fmla="*/ 16 h 33"/>
                <a:gd name="T18" fmla="*/ 0 w 79"/>
                <a:gd name="T19" fmla="*/ 18 h 33"/>
                <a:gd name="T20" fmla="*/ 0 w 79"/>
                <a:gd name="T21" fmla="*/ 21 h 33"/>
                <a:gd name="T22" fmla="*/ 3 w 79"/>
                <a:gd name="T23" fmla="*/ 25 h 33"/>
                <a:gd name="T24" fmla="*/ 11 w 79"/>
                <a:gd name="T25" fmla="*/ 26 h 33"/>
                <a:gd name="T26" fmla="*/ 21 w 79"/>
                <a:gd name="T27" fmla="*/ 25 h 33"/>
                <a:gd name="T28" fmla="*/ 23 w 79"/>
                <a:gd name="T29" fmla="*/ 22 h 33"/>
                <a:gd name="T30" fmla="*/ 27 w 79"/>
                <a:gd name="T31" fmla="*/ 27 h 33"/>
                <a:gd name="T32" fmla="*/ 21 w 79"/>
                <a:gd name="T33" fmla="*/ 30 h 33"/>
                <a:gd name="T34" fmla="*/ 27 w 79"/>
                <a:gd name="T35" fmla="*/ 33 h 33"/>
                <a:gd name="T36" fmla="*/ 42 w 79"/>
                <a:gd name="T37" fmla="*/ 30 h 33"/>
                <a:gd name="T38" fmla="*/ 57 w 79"/>
                <a:gd name="T39" fmla="*/ 26 h 33"/>
                <a:gd name="T40" fmla="*/ 72 w 79"/>
                <a:gd name="T41" fmla="*/ 26 h 33"/>
                <a:gd name="T42" fmla="*/ 79 w 79"/>
                <a:gd name="T43" fmla="*/ 16 h 33"/>
                <a:gd name="T44" fmla="*/ 74 w 79"/>
                <a:gd name="T45" fmla="*/ 10 h 33"/>
                <a:gd name="T46" fmla="*/ 68 w 79"/>
                <a:gd name="T47" fmla="*/ 13 h 33"/>
                <a:gd name="T48" fmla="*/ 59 w 79"/>
                <a:gd name="T49" fmla="*/ 4 h 33"/>
                <a:gd name="T50" fmla="*/ 59 w 79"/>
                <a:gd name="T51" fmla="*/ 1 h 33"/>
                <a:gd name="T52" fmla="*/ 55 w 79"/>
                <a:gd name="T53" fmla="*/ 0 h 33"/>
                <a:gd name="T54" fmla="*/ 48 w 79"/>
                <a:gd name="T55" fmla="*/ 7 h 33"/>
                <a:gd name="T56" fmla="*/ 54 w 79"/>
                <a:gd name="T57" fmla="*/ 10 h 33"/>
                <a:gd name="T58" fmla="*/ 54 w 79"/>
                <a:gd name="T59" fmla="*/ 13 h 33"/>
                <a:gd name="T60" fmla="*/ 51 w 79"/>
                <a:gd name="T61" fmla="*/ 14 h 33"/>
                <a:gd name="T62" fmla="*/ 55 w 79"/>
                <a:gd name="T63" fmla="*/ 15 h 33"/>
                <a:gd name="T64" fmla="*/ 50 w 79"/>
                <a:gd name="T65" fmla="*/ 17 h 33"/>
                <a:gd name="T66" fmla="*/ 28 w 79"/>
                <a:gd name="T67" fmla="*/ 8 h 33"/>
                <a:gd name="T68" fmla="*/ 23 w 79"/>
                <a:gd name="T69" fmla="*/ 8 h 33"/>
                <a:gd name="T70" fmla="*/ 19 w 79"/>
                <a:gd name="T71" fmla="*/ 5 h 33"/>
                <a:gd name="T72" fmla="*/ 12 w 79"/>
                <a:gd name="T73" fmla="*/ 5 h 33"/>
                <a:gd name="T74" fmla="*/ 14 w 79"/>
                <a:gd name="T75" fmla="*/ 8 h 33"/>
                <a:gd name="T76" fmla="*/ 20 w 79"/>
                <a:gd name="T77" fmla="*/ 13 h 33"/>
                <a:gd name="T78" fmla="*/ 16 w 79"/>
                <a:gd name="T79" fmla="*/ 13 h 33"/>
                <a:gd name="T80" fmla="*/ 20 w 79"/>
                <a:gd name="T81"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33">
                  <a:moveTo>
                    <a:pt x="14" y="8"/>
                  </a:moveTo>
                  <a:cubicBezTo>
                    <a:pt x="13" y="8"/>
                    <a:pt x="13" y="8"/>
                    <a:pt x="13" y="8"/>
                  </a:cubicBezTo>
                  <a:cubicBezTo>
                    <a:pt x="11" y="8"/>
                    <a:pt x="9" y="9"/>
                    <a:pt x="8" y="11"/>
                  </a:cubicBezTo>
                  <a:cubicBezTo>
                    <a:pt x="9" y="11"/>
                    <a:pt x="10" y="12"/>
                    <a:pt x="11" y="12"/>
                  </a:cubicBezTo>
                  <a:cubicBezTo>
                    <a:pt x="10" y="12"/>
                    <a:pt x="10" y="12"/>
                    <a:pt x="10" y="12"/>
                  </a:cubicBezTo>
                  <a:cubicBezTo>
                    <a:pt x="6" y="12"/>
                    <a:pt x="6" y="12"/>
                    <a:pt x="6" y="12"/>
                  </a:cubicBezTo>
                  <a:cubicBezTo>
                    <a:pt x="6" y="15"/>
                    <a:pt x="6" y="15"/>
                    <a:pt x="6" y="15"/>
                  </a:cubicBezTo>
                  <a:cubicBezTo>
                    <a:pt x="6" y="15"/>
                    <a:pt x="7" y="16"/>
                    <a:pt x="8" y="16"/>
                  </a:cubicBezTo>
                  <a:cubicBezTo>
                    <a:pt x="8" y="16"/>
                    <a:pt x="7" y="16"/>
                    <a:pt x="6" y="16"/>
                  </a:cubicBezTo>
                  <a:cubicBezTo>
                    <a:pt x="4" y="16"/>
                    <a:pt x="2" y="17"/>
                    <a:pt x="0" y="18"/>
                  </a:cubicBezTo>
                  <a:cubicBezTo>
                    <a:pt x="1" y="19"/>
                    <a:pt x="0" y="19"/>
                    <a:pt x="0" y="21"/>
                  </a:cubicBezTo>
                  <a:cubicBezTo>
                    <a:pt x="0" y="23"/>
                    <a:pt x="2" y="25"/>
                    <a:pt x="3" y="25"/>
                  </a:cubicBezTo>
                  <a:cubicBezTo>
                    <a:pt x="5" y="25"/>
                    <a:pt x="8" y="26"/>
                    <a:pt x="11" y="26"/>
                  </a:cubicBezTo>
                  <a:cubicBezTo>
                    <a:pt x="14" y="26"/>
                    <a:pt x="17" y="25"/>
                    <a:pt x="21" y="25"/>
                  </a:cubicBezTo>
                  <a:cubicBezTo>
                    <a:pt x="21" y="23"/>
                    <a:pt x="22" y="22"/>
                    <a:pt x="23" y="22"/>
                  </a:cubicBezTo>
                  <a:cubicBezTo>
                    <a:pt x="24" y="24"/>
                    <a:pt x="26" y="25"/>
                    <a:pt x="27" y="27"/>
                  </a:cubicBezTo>
                  <a:cubicBezTo>
                    <a:pt x="24" y="27"/>
                    <a:pt x="21" y="26"/>
                    <a:pt x="21" y="30"/>
                  </a:cubicBezTo>
                  <a:cubicBezTo>
                    <a:pt x="21" y="31"/>
                    <a:pt x="25" y="33"/>
                    <a:pt x="27" y="33"/>
                  </a:cubicBezTo>
                  <a:cubicBezTo>
                    <a:pt x="33" y="33"/>
                    <a:pt x="37" y="31"/>
                    <a:pt x="42" y="30"/>
                  </a:cubicBezTo>
                  <a:cubicBezTo>
                    <a:pt x="43" y="29"/>
                    <a:pt x="57" y="26"/>
                    <a:pt x="57" y="26"/>
                  </a:cubicBezTo>
                  <a:cubicBezTo>
                    <a:pt x="57" y="25"/>
                    <a:pt x="71" y="27"/>
                    <a:pt x="72" y="26"/>
                  </a:cubicBezTo>
                  <a:cubicBezTo>
                    <a:pt x="74" y="26"/>
                    <a:pt x="79" y="19"/>
                    <a:pt x="79" y="16"/>
                  </a:cubicBezTo>
                  <a:cubicBezTo>
                    <a:pt x="79" y="13"/>
                    <a:pt x="77" y="10"/>
                    <a:pt x="74" y="10"/>
                  </a:cubicBezTo>
                  <a:cubicBezTo>
                    <a:pt x="71" y="10"/>
                    <a:pt x="70" y="13"/>
                    <a:pt x="68" y="13"/>
                  </a:cubicBezTo>
                  <a:cubicBezTo>
                    <a:pt x="64" y="13"/>
                    <a:pt x="59" y="8"/>
                    <a:pt x="59" y="4"/>
                  </a:cubicBezTo>
                  <a:cubicBezTo>
                    <a:pt x="59" y="4"/>
                    <a:pt x="59" y="3"/>
                    <a:pt x="59" y="1"/>
                  </a:cubicBezTo>
                  <a:cubicBezTo>
                    <a:pt x="58" y="1"/>
                    <a:pt x="56" y="1"/>
                    <a:pt x="55" y="0"/>
                  </a:cubicBezTo>
                  <a:cubicBezTo>
                    <a:pt x="53" y="1"/>
                    <a:pt x="48" y="3"/>
                    <a:pt x="48" y="7"/>
                  </a:cubicBezTo>
                  <a:cubicBezTo>
                    <a:pt x="48" y="9"/>
                    <a:pt x="50" y="10"/>
                    <a:pt x="54" y="10"/>
                  </a:cubicBezTo>
                  <a:cubicBezTo>
                    <a:pt x="54" y="13"/>
                    <a:pt x="54" y="13"/>
                    <a:pt x="54" y="13"/>
                  </a:cubicBezTo>
                  <a:cubicBezTo>
                    <a:pt x="50" y="13"/>
                    <a:pt x="51" y="14"/>
                    <a:pt x="51" y="14"/>
                  </a:cubicBezTo>
                  <a:cubicBezTo>
                    <a:pt x="52" y="15"/>
                    <a:pt x="53" y="15"/>
                    <a:pt x="55" y="15"/>
                  </a:cubicBezTo>
                  <a:cubicBezTo>
                    <a:pt x="54" y="17"/>
                    <a:pt x="53" y="17"/>
                    <a:pt x="50" y="17"/>
                  </a:cubicBezTo>
                  <a:cubicBezTo>
                    <a:pt x="40" y="17"/>
                    <a:pt x="35" y="8"/>
                    <a:pt x="28" y="8"/>
                  </a:cubicBezTo>
                  <a:cubicBezTo>
                    <a:pt x="28" y="8"/>
                    <a:pt x="26" y="8"/>
                    <a:pt x="23" y="8"/>
                  </a:cubicBezTo>
                  <a:cubicBezTo>
                    <a:pt x="23" y="8"/>
                    <a:pt x="20" y="5"/>
                    <a:pt x="19" y="5"/>
                  </a:cubicBezTo>
                  <a:cubicBezTo>
                    <a:pt x="17" y="5"/>
                    <a:pt x="16" y="5"/>
                    <a:pt x="12" y="5"/>
                  </a:cubicBezTo>
                  <a:cubicBezTo>
                    <a:pt x="12" y="7"/>
                    <a:pt x="13" y="8"/>
                    <a:pt x="14" y="8"/>
                  </a:cubicBezTo>
                  <a:close/>
                  <a:moveTo>
                    <a:pt x="20" y="13"/>
                  </a:moveTo>
                  <a:cubicBezTo>
                    <a:pt x="19" y="13"/>
                    <a:pt x="18" y="13"/>
                    <a:pt x="16" y="13"/>
                  </a:cubicBezTo>
                  <a:cubicBezTo>
                    <a:pt x="17" y="13"/>
                    <a:pt x="19" y="13"/>
                    <a:pt x="20" y="1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31" name="Freeform 113"/>
            <p:cNvSpPr>
              <a:spLocks/>
            </p:cNvSpPr>
            <p:nvPr/>
          </p:nvSpPr>
          <p:spPr bwMode="auto">
            <a:xfrm>
              <a:off x="1821995" y="2193980"/>
              <a:ext cx="31998" cy="26434"/>
            </a:xfrm>
            <a:custGeom>
              <a:avLst/>
              <a:gdLst>
                <a:gd name="T0" fmla="*/ 0 w 10"/>
                <a:gd name="T1" fmla="*/ 6 h 8"/>
                <a:gd name="T2" fmla="*/ 4 w 10"/>
                <a:gd name="T3" fmla="*/ 8 h 8"/>
                <a:gd name="T4" fmla="*/ 10 w 10"/>
                <a:gd name="T5" fmla="*/ 0 h 8"/>
                <a:gd name="T6" fmla="*/ 0 w 10"/>
                <a:gd name="T7" fmla="*/ 6 h 8"/>
              </a:gdLst>
              <a:ahLst/>
              <a:cxnLst>
                <a:cxn ang="0">
                  <a:pos x="T0" y="T1"/>
                </a:cxn>
                <a:cxn ang="0">
                  <a:pos x="T2" y="T3"/>
                </a:cxn>
                <a:cxn ang="0">
                  <a:pos x="T4" y="T5"/>
                </a:cxn>
                <a:cxn ang="0">
                  <a:pos x="T6" y="T7"/>
                </a:cxn>
              </a:cxnLst>
              <a:rect l="0" t="0" r="r" b="b"/>
              <a:pathLst>
                <a:path w="10" h="8">
                  <a:moveTo>
                    <a:pt x="0" y="6"/>
                  </a:moveTo>
                  <a:cubicBezTo>
                    <a:pt x="0" y="7"/>
                    <a:pt x="2" y="8"/>
                    <a:pt x="4" y="8"/>
                  </a:cubicBezTo>
                  <a:cubicBezTo>
                    <a:pt x="7" y="8"/>
                    <a:pt x="10" y="4"/>
                    <a:pt x="10" y="0"/>
                  </a:cubicBezTo>
                  <a:cubicBezTo>
                    <a:pt x="8" y="0"/>
                    <a:pt x="0" y="2"/>
                    <a:pt x="0" y="6"/>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32" name="Freeform 114"/>
            <p:cNvSpPr>
              <a:spLocks/>
            </p:cNvSpPr>
            <p:nvPr/>
          </p:nvSpPr>
          <p:spPr bwMode="auto">
            <a:xfrm>
              <a:off x="1913816" y="2157807"/>
              <a:ext cx="26433" cy="9739"/>
            </a:xfrm>
            <a:custGeom>
              <a:avLst/>
              <a:gdLst>
                <a:gd name="T0" fmla="*/ 3 w 8"/>
                <a:gd name="T1" fmla="*/ 3 h 3"/>
                <a:gd name="T2" fmla="*/ 8 w 8"/>
                <a:gd name="T3" fmla="*/ 3 h 3"/>
                <a:gd name="T4" fmla="*/ 8 w 8"/>
                <a:gd name="T5" fmla="*/ 0 h 3"/>
                <a:gd name="T6" fmla="*/ 0 w 8"/>
                <a:gd name="T7" fmla="*/ 0 h 3"/>
                <a:gd name="T8" fmla="*/ 3 w 8"/>
                <a:gd name="T9" fmla="*/ 3 h 3"/>
              </a:gdLst>
              <a:ahLst/>
              <a:cxnLst>
                <a:cxn ang="0">
                  <a:pos x="T0" y="T1"/>
                </a:cxn>
                <a:cxn ang="0">
                  <a:pos x="T2" y="T3"/>
                </a:cxn>
                <a:cxn ang="0">
                  <a:pos x="T4" y="T5"/>
                </a:cxn>
                <a:cxn ang="0">
                  <a:pos x="T6" y="T7"/>
                </a:cxn>
                <a:cxn ang="0">
                  <a:pos x="T8" y="T9"/>
                </a:cxn>
              </a:cxnLst>
              <a:rect l="0" t="0" r="r" b="b"/>
              <a:pathLst>
                <a:path w="8" h="3">
                  <a:moveTo>
                    <a:pt x="3" y="3"/>
                  </a:moveTo>
                  <a:cubicBezTo>
                    <a:pt x="3" y="3"/>
                    <a:pt x="8" y="3"/>
                    <a:pt x="8" y="3"/>
                  </a:cubicBezTo>
                  <a:cubicBezTo>
                    <a:pt x="8" y="0"/>
                    <a:pt x="8" y="0"/>
                    <a:pt x="8" y="0"/>
                  </a:cubicBezTo>
                  <a:cubicBezTo>
                    <a:pt x="0" y="0"/>
                    <a:pt x="0" y="0"/>
                    <a:pt x="0" y="0"/>
                  </a:cubicBezTo>
                  <a:cubicBezTo>
                    <a:pt x="0" y="2"/>
                    <a:pt x="2" y="3"/>
                    <a:pt x="3" y="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33" name="Freeform 115"/>
            <p:cNvSpPr>
              <a:spLocks/>
            </p:cNvSpPr>
            <p:nvPr/>
          </p:nvSpPr>
          <p:spPr bwMode="auto">
            <a:xfrm>
              <a:off x="1745478" y="2125809"/>
              <a:ext cx="148860" cy="82084"/>
            </a:xfrm>
            <a:custGeom>
              <a:avLst/>
              <a:gdLst>
                <a:gd name="T0" fmla="*/ 6 w 45"/>
                <a:gd name="T1" fmla="*/ 21 h 25"/>
                <a:gd name="T2" fmla="*/ 13 w 45"/>
                <a:gd name="T3" fmla="*/ 21 h 25"/>
                <a:gd name="T4" fmla="*/ 16 w 45"/>
                <a:gd name="T5" fmla="*/ 25 h 25"/>
                <a:gd name="T6" fmla="*/ 21 w 45"/>
                <a:gd name="T7" fmla="*/ 20 h 25"/>
                <a:gd name="T8" fmla="*/ 29 w 45"/>
                <a:gd name="T9" fmla="*/ 13 h 25"/>
                <a:gd name="T10" fmla="*/ 34 w 45"/>
                <a:gd name="T11" fmla="*/ 19 h 25"/>
                <a:gd name="T12" fmla="*/ 44 w 45"/>
                <a:gd name="T13" fmla="*/ 12 h 25"/>
                <a:gd name="T14" fmla="*/ 42 w 45"/>
                <a:gd name="T15" fmla="*/ 7 h 25"/>
                <a:gd name="T16" fmla="*/ 45 w 45"/>
                <a:gd name="T17" fmla="*/ 4 h 25"/>
                <a:gd name="T18" fmla="*/ 32 w 45"/>
                <a:gd name="T19" fmla="*/ 3 h 25"/>
                <a:gd name="T20" fmla="*/ 28 w 45"/>
                <a:gd name="T21" fmla="*/ 3 h 25"/>
                <a:gd name="T22" fmla="*/ 16 w 45"/>
                <a:gd name="T23" fmla="*/ 11 h 25"/>
                <a:gd name="T24" fmla="*/ 5 w 45"/>
                <a:gd name="T25" fmla="*/ 16 h 25"/>
                <a:gd name="T26" fmla="*/ 0 w 45"/>
                <a:gd name="T27" fmla="*/ 20 h 25"/>
                <a:gd name="T28" fmla="*/ 2 w 45"/>
                <a:gd name="T29" fmla="*/ 23 h 25"/>
                <a:gd name="T30" fmla="*/ 6 w 45"/>
                <a:gd name="T31"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5">
                  <a:moveTo>
                    <a:pt x="6" y="21"/>
                  </a:moveTo>
                  <a:cubicBezTo>
                    <a:pt x="8" y="21"/>
                    <a:pt x="10" y="23"/>
                    <a:pt x="13" y="21"/>
                  </a:cubicBezTo>
                  <a:cubicBezTo>
                    <a:pt x="13" y="22"/>
                    <a:pt x="15" y="25"/>
                    <a:pt x="16" y="25"/>
                  </a:cubicBezTo>
                  <a:cubicBezTo>
                    <a:pt x="19" y="25"/>
                    <a:pt x="21" y="22"/>
                    <a:pt x="21" y="20"/>
                  </a:cubicBezTo>
                  <a:cubicBezTo>
                    <a:pt x="25" y="20"/>
                    <a:pt x="28" y="17"/>
                    <a:pt x="29" y="13"/>
                  </a:cubicBezTo>
                  <a:cubicBezTo>
                    <a:pt x="31" y="14"/>
                    <a:pt x="31" y="19"/>
                    <a:pt x="34" y="19"/>
                  </a:cubicBezTo>
                  <a:cubicBezTo>
                    <a:pt x="44" y="12"/>
                    <a:pt x="44" y="12"/>
                    <a:pt x="44" y="12"/>
                  </a:cubicBezTo>
                  <a:cubicBezTo>
                    <a:pt x="44" y="10"/>
                    <a:pt x="43" y="10"/>
                    <a:pt x="42" y="7"/>
                  </a:cubicBezTo>
                  <a:cubicBezTo>
                    <a:pt x="44" y="7"/>
                    <a:pt x="45" y="5"/>
                    <a:pt x="45" y="4"/>
                  </a:cubicBezTo>
                  <a:cubicBezTo>
                    <a:pt x="45" y="0"/>
                    <a:pt x="32" y="3"/>
                    <a:pt x="32" y="3"/>
                  </a:cubicBezTo>
                  <a:cubicBezTo>
                    <a:pt x="30" y="3"/>
                    <a:pt x="30" y="3"/>
                    <a:pt x="28" y="3"/>
                  </a:cubicBezTo>
                  <a:cubicBezTo>
                    <a:pt x="21" y="3"/>
                    <a:pt x="20" y="9"/>
                    <a:pt x="16" y="11"/>
                  </a:cubicBezTo>
                  <a:cubicBezTo>
                    <a:pt x="12" y="14"/>
                    <a:pt x="9" y="14"/>
                    <a:pt x="5" y="16"/>
                  </a:cubicBezTo>
                  <a:cubicBezTo>
                    <a:pt x="4" y="16"/>
                    <a:pt x="0" y="19"/>
                    <a:pt x="0" y="20"/>
                  </a:cubicBezTo>
                  <a:cubicBezTo>
                    <a:pt x="0" y="21"/>
                    <a:pt x="2" y="22"/>
                    <a:pt x="2" y="23"/>
                  </a:cubicBezTo>
                  <a:cubicBezTo>
                    <a:pt x="4" y="23"/>
                    <a:pt x="5" y="21"/>
                    <a:pt x="6" y="21"/>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34" name="Freeform 116"/>
            <p:cNvSpPr>
              <a:spLocks/>
            </p:cNvSpPr>
            <p:nvPr/>
          </p:nvSpPr>
          <p:spPr bwMode="auto">
            <a:xfrm>
              <a:off x="1947205" y="2068767"/>
              <a:ext cx="84864" cy="26434"/>
            </a:xfrm>
            <a:custGeom>
              <a:avLst/>
              <a:gdLst>
                <a:gd name="T0" fmla="*/ 10 w 26"/>
                <a:gd name="T1" fmla="*/ 7 h 8"/>
                <a:gd name="T2" fmla="*/ 20 w 26"/>
                <a:gd name="T3" fmla="*/ 7 h 8"/>
                <a:gd name="T4" fmla="*/ 26 w 26"/>
                <a:gd name="T5" fmla="*/ 6 h 8"/>
                <a:gd name="T6" fmla="*/ 16 w 26"/>
                <a:gd name="T7" fmla="*/ 0 h 8"/>
                <a:gd name="T8" fmla="*/ 0 w 26"/>
                <a:gd name="T9" fmla="*/ 8 h 8"/>
                <a:gd name="T10" fmla="*/ 4 w 26"/>
                <a:gd name="T11" fmla="*/ 6 h 8"/>
                <a:gd name="T12" fmla="*/ 10 w 26"/>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10" y="7"/>
                  </a:moveTo>
                  <a:cubicBezTo>
                    <a:pt x="15" y="7"/>
                    <a:pt x="13" y="7"/>
                    <a:pt x="20" y="7"/>
                  </a:cubicBezTo>
                  <a:cubicBezTo>
                    <a:pt x="22" y="7"/>
                    <a:pt x="24" y="6"/>
                    <a:pt x="26" y="6"/>
                  </a:cubicBezTo>
                  <a:cubicBezTo>
                    <a:pt x="25" y="3"/>
                    <a:pt x="21" y="0"/>
                    <a:pt x="16" y="0"/>
                  </a:cubicBezTo>
                  <a:cubicBezTo>
                    <a:pt x="13" y="0"/>
                    <a:pt x="0" y="5"/>
                    <a:pt x="0" y="8"/>
                  </a:cubicBezTo>
                  <a:cubicBezTo>
                    <a:pt x="1" y="8"/>
                    <a:pt x="2" y="6"/>
                    <a:pt x="4" y="6"/>
                  </a:cubicBezTo>
                  <a:cubicBezTo>
                    <a:pt x="6" y="6"/>
                    <a:pt x="7" y="7"/>
                    <a:pt x="10" y="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35" name="Freeform 117"/>
            <p:cNvSpPr>
              <a:spLocks/>
            </p:cNvSpPr>
            <p:nvPr/>
          </p:nvSpPr>
          <p:spPr bwMode="auto">
            <a:xfrm>
              <a:off x="1947205" y="2102157"/>
              <a:ext cx="75126" cy="38955"/>
            </a:xfrm>
            <a:custGeom>
              <a:avLst/>
              <a:gdLst>
                <a:gd name="T0" fmla="*/ 19 w 23"/>
                <a:gd name="T1" fmla="*/ 0 h 12"/>
                <a:gd name="T2" fmla="*/ 0 w 23"/>
                <a:gd name="T3" fmla="*/ 5 h 12"/>
                <a:gd name="T4" fmla="*/ 7 w 23"/>
                <a:gd name="T5" fmla="*/ 12 h 12"/>
                <a:gd name="T6" fmla="*/ 20 w 23"/>
                <a:gd name="T7" fmla="*/ 5 h 12"/>
                <a:gd name="T8" fmla="*/ 13 w 23"/>
                <a:gd name="T9" fmla="*/ 5 h 12"/>
                <a:gd name="T10" fmla="*/ 23 w 23"/>
                <a:gd name="T11" fmla="*/ 2 h 12"/>
                <a:gd name="T12" fmla="*/ 19 w 2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19" y="0"/>
                  </a:moveTo>
                  <a:cubicBezTo>
                    <a:pt x="14" y="0"/>
                    <a:pt x="0" y="0"/>
                    <a:pt x="0" y="5"/>
                  </a:cubicBezTo>
                  <a:cubicBezTo>
                    <a:pt x="0" y="7"/>
                    <a:pt x="4" y="12"/>
                    <a:pt x="7" y="12"/>
                  </a:cubicBezTo>
                  <a:cubicBezTo>
                    <a:pt x="12" y="12"/>
                    <a:pt x="20" y="9"/>
                    <a:pt x="20" y="5"/>
                  </a:cubicBezTo>
                  <a:cubicBezTo>
                    <a:pt x="13" y="5"/>
                    <a:pt x="13" y="5"/>
                    <a:pt x="13" y="5"/>
                  </a:cubicBezTo>
                  <a:cubicBezTo>
                    <a:pt x="17" y="5"/>
                    <a:pt x="20" y="4"/>
                    <a:pt x="23" y="2"/>
                  </a:cubicBezTo>
                  <a:cubicBezTo>
                    <a:pt x="22" y="1"/>
                    <a:pt x="21" y="0"/>
                    <a:pt x="19"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36" name="Freeform 118"/>
            <p:cNvSpPr>
              <a:spLocks/>
            </p:cNvSpPr>
            <p:nvPr/>
          </p:nvSpPr>
          <p:spPr bwMode="auto">
            <a:xfrm>
              <a:off x="1909642" y="2095201"/>
              <a:ext cx="26433" cy="30607"/>
            </a:xfrm>
            <a:custGeom>
              <a:avLst/>
              <a:gdLst>
                <a:gd name="T0" fmla="*/ 5 w 8"/>
                <a:gd name="T1" fmla="*/ 9 h 9"/>
                <a:gd name="T2" fmla="*/ 8 w 8"/>
                <a:gd name="T3" fmla="*/ 6 h 9"/>
                <a:gd name="T4" fmla="*/ 0 w 8"/>
                <a:gd name="T5" fmla="*/ 6 h 9"/>
                <a:gd name="T6" fmla="*/ 5 w 8"/>
                <a:gd name="T7" fmla="*/ 9 h 9"/>
              </a:gdLst>
              <a:ahLst/>
              <a:cxnLst>
                <a:cxn ang="0">
                  <a:pos x="T0" y="T1"/>
                </a:cxn>
                <a:cxn ang="0">
                  <a:pos x="T2" y="T3"/>
                </a:cxn>
                <a:cxn ang="0">
                  <a:pos x="T4" y="T5"/>
                </a:cxn>
                <a:cxn ang="0">
                  <a:pos x="T6" y="T7"/>
                </a:cxn>
              </a:cxnLst>
              <a:rect l="0" t="0" r="r" b="b"/>
              <a:pathLst>
                <a:path w="8" h="9">
                  <a:moveTo>
                    <a:pt x="5" y="9"/>
                  </a:moveTo>
                  <a:cubicBezTo>
                    <a:pt x="6" y="9"/>
                    <a:pt x="7" y="8"/>
                    <a:pt x="8" y="6"/>
                  </a:cubicBezTo>
                  <a:cubicBezTo>
                    <a:pt x="7" y="6"/>
                    <a:pt x="0" y="0"/>
                    <a:pt x="0" y="6"/>
                  </a:cubicBezTo>
                  <a:cubicBezTo>
                    <a:pt x="0" y="7"/>
                    <a:pt x="3" y="9"/>
                    <a:pt x="5"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37" name="Freeform 119"/>
            <p:cNvSpPr>
              <a:spLocks/>
            </p:cNvSpPr>
            <p:nvPr/>
          </p:nvSpPr>
          <p:spPr bwMode="auto">
            <a:xfrm>
              <a:off x="2193450" y="2289976"/>
              <a:ext cx="121036" cy="105735"/>
            </a:xfrm>
            <a:custGeom>
              <a:avLst/>
              <a:gdLst>
                <a:gd name="T0" fmla="*/ 32 w 37"/>
                <a:gd name="T1" fmla="*/ 15 h 32"/>
                <a:gd name="T2" fmla="*/ 32 w 37"/>
                <a:gd name="T3" fmla="*/ 12 h 32"/>
                <a:gd name="T4" fmla="*/ 24 w 37"/>
                <a:gd name="T5" fmla="*/ 12 h 32"/>
                <a:gd name="T6" fmla="*/ 31 w 37"/>
                <a:gd name="T7" fmla="*/ 3 h 32"/>
                <a:gd name="T8" fmla="*/ 29 w 37"/>
                <a:gd name="T9" fmla="*/ 0 h 32"/>
                <a:gd name="T10" fmla="*/ 20 w 37"/>
                <a:gd name="T11" fmla="*/ 0 h 32"/>
                <a:gd name="T12" fmla="*/ 6 w 37"/>
                <a:gd name="T13" fmla="*/ 3 h 32"/>
                <a:gd name="T14" fmla="*/ 5 w 37"/>
                <a:gd name="T15" fmla="*/ 5 h 32"/>
                <a:gd name="T16" fmla="*/ 12 w 37"/>
                <a:gd name="T17" fmla="*/ 8 h 32"/>
                <a:gd name="T18" fmla="*/ 12 w 37"/>
                <a:gd name="T19" fmla="*/ 16 h 32"/>
                <a:gd name="T20" fmla="*/ 8 w 37"/>
                <a:gd name="T21" fmla="*/ 16 h 32"/>
                <a:gd name="T22" fmla="*/ 0 w 37"/>
                <a:gd name="T23" fmla="*/ 12 h 32"/>
                <a:gd name="T24" fmla="*/ 0 w 37"/>
                <a:gd name="T25" fmla="*/ 16 h 32"/>
                <a:gd name="T26" fmla="*/ 19 w 37"/>
                <a:gd name="T27" fmla="*/ 28 h 32"/>
                <a:gd name="T28" fmla="*/ 24 w 37"/>
                <a:gd name="T29" fmla="*/ 32 h 32"/>
                <a:gd name="T30" fmla="*/ 28 w 37"/>
                <a:gd name="T31" fmla="*/ 28 h 32"/>
                <a:gd name="T32" fmla="*/ 37 w 37"/>
                <a:gd name="T33" fmla="*/ 16 h 32"/>
                <a:gd name="T34" fmla="*/ 32 w 37"/>
                <a:gd name="T3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2">
                  <a:moveTo>
                    <a:pt x="32" y="15"/>
                  </a:moveTo>
                  <a:cubicBezTo>
                    <a:pt x="32" y="13"/>
                    <a:pt x="32" y="15"/>
                    <a:pt x="32" y="12"/>
                  </a:cubicBezTo>
                  <a:cubicBezTo>
                    <a:pt x="32" y="9"/>
                    <a:pt x="26" y="11"/>
                    <a:pt x="24" y="12"/>
                  </a:cubicBezTo>
                  <a:cubicBezTo>
                    <a:pt x="25" y="10"/>
                    <a:pt x="31" y="7"/>
                    <a:pt x="31" y="3"/>
                  </a:cubicBezTo>
                  <a:cubicBezTo>
                    <a:pt x="31" y="2"/>
                    <a:pt x="30" y="0"/>
                    <a:pt x="29" y="0"/>
                  </a:cubicBezTo>
                  <a:cubicBezTo>
                    <a:pt x="29" y="0"/>
                    <a:pt x="24" y="0"/>
                    <a:pt x="20" y="0"/>
                  </a:cubicBezTo>
                  <a:cubicBezTo>
                    <a:pt x="15" y="0"/>
                    <a:pt x="10" y="0"/>
                    <a:pt x="6" y="3"/>
                  </a:cubicBezTo>
                  <a:cubicBezTo>
                    <a:pt x="6" y="4"/>
                    <a:pt x="5" y="5"/>
                    <a:pt x="5" y="5"/>
                  </a:cubicBezTo>
                  <a:cubicBezTo>
                    <a:pt x="5" y="8"/>
                    <a:pt x="8" y="8"/>
                    <a:pt x="12" y="8"/>
                  </a:cubicBezTo>
                  <a:cubicBezTo>
                    <a:pt x="12" y="16"/>
                    <a:pt x="12" y="16"/>
                    <a:pt x="12" y="16"/>
                  </a:cubicBezTo>
                  <a:cubicBezTo>
                    <a:pt x="12" y="16"/>
                    <a:pt x="11" y="16"/>
                    <a:pt x="8" y="16"/>
                  </a:cubicBezTo>
                  <a:cubicBezTo>
                    <a:pt x="5" y="16"/>
                    <a:pt x="0" y="12"/>
                    <a:pt x="0" y="12"/>
                  </a:cubicBezTo>
                  <a:cubicBezTo>
                    <a:pt x="0" y="16"/>
                    <a:pt x="0" y="16"/>
                    <a:pt x="0" y="16"/>
                  </a:cubicBezTo>
                  <a:cubicBezTo>
                    <a:pt x="4" y="22"/>
                    <a:pt x="13" y="21"/>
                    <a:pt x="19" y="28"/>
                  </a:cubicBezTo>
                  <a:cubicBezTo>
                    <a:pt x="20" y="29"/>
                    <a:pt x="20" y="32"/>
                    <a:pt x="24" y="32"/>
                  </a:cubicBezTo>
                  <a:cubicBezTo>
                    <a:pt x="26" y="32"/>
                    <a:pt x="26" y="29"/>
                    <a:pt x="28" y="28"/>
                  </a:cubicBezTo>
                  <a:cubicBezTo>
                    <a:pt x="35" y="25"/>
                    <a:pt x="36" y="29"/>
                    <a:pt x="37" y="16"/>
                  </a:cubicBezTo>
                  <a:cubicBezTo>
                    <a:pt x="36" y="16"/>
                    <a:pt x="32" y="15"/>
                    <a:pt x="32" y="15"/>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38" name="Freeform 120"/>
            <p:cNvSpPr>
              <a:spLocks/>
            </p:cNvSpPr>
            <p:nvPr/>
          </p:nvSpPr>
          <p:spPr bwMode="auto">
            <a:xfrm>
              <a:off x="2140584" y="2167546"/>
              <a:ext cx="141904" cy="76519"/>
            </a:xfrm>
            <a:custGeom>
              <a:avLst/>
              <a:gdLst>
                <a:gd name="T0" fmla="*/ 0 w 43"/>
                <a:gd name="T1" fmla="*/ 7 h 23"/>
                <a:gd name="T2" fmla="*/ 6 w 43"/>
                <a:gd name="T3" fmla="*/ 10 h 23"/>
                <a:gd name="T4" fmla="*/ 7 w 43"/>
                <a:gd name="T5" fmla="*/ 13 h 23"/>
                <a:gd name="T6" fmla="*/ 10 w 43"/>
                <a:gd name="T7" fmla="*/ 13 h 23"/>
                <a:gd name="T8" fmla="*/ 13 w 43"/>
                <a:gd name="T9" fmla="*/ 15 h 23"/>
                <a:gd name="T10" fmla="*/ 30 w 43"/>
                <a:gd name="T11" fmla="*/ 12 h 23"/>
                <a:gd name="T12" fmla="*/ 32 w 43"/>
                <a:gd name="T13" fmla="*/ 13 h 23"/>
                <a:gd name="T14" fmla="*/ 27 w 43"/>
                <a:gd name="T15" fmla="*/ 16 h 23"/>
                <a:gd name="T16" fmla="*/ 27 w 43"/>
                <a:gd name="T17" fmla="*/ 18 h 23"/>
                <a:gd name="T18" fmla="*/ 25 w 43"/>
                <a:gd name="T19" fmla="*/ 21 h 23"/>
                <a:gd name="T20" fmla="*/ 32 w 43"/>
                <a:gd name="T21" fmla="*/ 22 h 23"/>
                <a:gd name="T22" fmla="*/ 41 w 43"/>
                <a:gd name="T23" fmla="*/ 20 h 23"/>
                <a:gd name="T24" fmla="*/ 43 w 43"/>
                <a:gd name="T25" fmla="*/ 6 h 23"/>
                <a:gd name="T26" fmla="*/ 39 w 43"/>
                <a:gd name="T27" fmla="*/ 1 h 23"/>
                <a:gd name="T28" fmla="*/ 34 w 43"/>
                <a:gd name="T29" fmla="*/ 2 h 23"/>
                <a:gd name="T30" fmla="*/ 24 w 43"/>
                <a:gd name="T31" fmla="*/ 0 h 23"/>
                <a:gd name="T32" fmla="*/ 20 w 43"/>
                <a:gd name="T33" fmla="*/ 0 h 23"/>
                <a:gd name="T34" fmla="*/ 28 w 43"/>
                <a:gd name="T35" fmla="*/ 3 h 23"/>
                <a:gd name="T36" fmla="*/ 28 w 43"/>
                <a:gd name="T37" fmla="*/ 8 h 23"/>
                <a:gd name="T38" fmla="*/ 16 w 43"/>
                <a:gd name="T39" fmla="*/ 3 h 23"/>
                <a:gd name="T40" fmla="*/ 16 w 43"/>
                <a:gd name="T41" fmla="*/ 6 h 23"/>
                <a:gd name="T42" fmla="*/ 20 w 43"/>
                <a:gd name="T43" fmla="*/ 10 h 23"/>
                <a:gd name="T44" fmla="*/ 3 w 43"/>
                <a:gd name="T45" fmla="*/ 1 h 23"/>
                <a:gd name="T46" fmla="*/ 0 w 43"/>
                <a:gd name="T47" fmla="*/ 1 h 23"/>
                <a:gd name="T48" fmla="*/ 1 w 43"/>
                <a:gd name="T49" fmla="*/ 4 h 23"/>
                <a:gd name="T50" fmla="*/ 0 w 43"/>
                <a:gd name="T51" fmla="*/ 3 h 23"/>
                <a:gd name="T52" fmla="*/ 0 w 4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23">
                  <a:moveTo>
                    <a:pt x="0" y="7"/>
                  </a:moveTo>
                  <a:cubicBezTo>
                    <a:pt x="4" y="8"/>
                    <a:pt x="4" y="11"/>
                    <a:pt x="6" y="10"/>
                  </a:cubicBezTo>
                  <a:cubicBezTo>
                    <a:pt x="7" y="13"/>
                    <a:pt x="7" y="13"/>
                    <a:pt x="7" y="13"/>
                  </a:cubicBezTo>
                  <a:cubicBezTo>
                    <a:pt x="10" y="13"/>
                    <a:pt x="10" y="13"/>
                    <a:pt x="10" y="13"/>
                  </a:cubicBezTo>
                  <a:cubicBezTo>
                    <a:pt x="10" y="13"/>
                    <a:pt x="12" y="15"/>
                    <a:pt x="13" y="15"/>
                  </a:cubicBezTo>
                  <a:cubicBezTo>
                    <a:pt x="18" y="15"/>
                    <a:pt x="26" y="12"/>
                    <a:pt x="30" y="12"/>
                  </a:cubicBezTo>
                  <a:cubicBezTo>
                    <a:pt x="31" y="12"/>
                    <a:pt x="32" y="12"/>
                    <a:pt x="32" y="13"/>
                  </a:cubicBezTo>
                  <a:cubicBezTo>
                    <a:pt x="31" y="14"/>
                    <a:pt x="27" y="14"/>
                    <a:pt x="27" y="16"/>
                  </a:cubicBezTo>
                  <a:cubicBezTo>
                    <a:pt x="26" y="17"/>
                    <a:pt x="26" y="18"/>
                    <a:pt x="27" y="18"/>
                  </a:cubicBezTo>
                  <a:cubicBezTo>
                    <a:pt x="26" y="19"/>
                    <a:pt x="25" y="20"/>
                    <a:pt x="25" y="21"/>
                  </a:cubicBezTo>
                  <a:cubicBezTo>
                    <a:pt x="25" y="23"/>
                    <a:pt x="31" y="22"/>
                    <a:pt x="32" y="22"/>
                  </a:cubicBezTo>
                  <a:cubicBezTo>
                    <a:pt x="33" y="22"/>
                    <a:pt x="38" y="22"/>
                    <a:pt x="41" y="20"/>
                  </a:cubicBezTo>
                  <a:cubicBezTo>
                    <a:pt x="41" y="14"/>
                    <a:pt x="43" y="11"/>
                    <a:pt x="43" y="6"/>
                  </a:cubicBezTo>
                  <a:cubicBezTo>
                    <a:pt x="43" y="3"/>
                    <a:pt x="43" y="1"/>
                    <a:pt x="39" y="1"/>
                  </a:cubicBezTo>
                  <a:cubicBezTo>
                    <a:pt x="37" y="1"/>
                    <a:pt x="36" y="2"/>
                    <a:pt x="34" y="2"/>
                  </a:cubicBezTo>
                  <a:cubicBezTo>
                    <a:pt x="30" y="2"/>
                    <a:pt x="28" y="0"/>
                    <a:pt x="24" y="0"/>
                  </a:cubicBezTo>
                  <a:cubicBezTo>
                    <a:pt x="22" y="0"/>
                    <a:pt x="22" y="0"/>
                    <a:pt x="20" y="0"/>
                  </a:cubicBezTo>
                  <a:cubicBezTo>
                    <a:pt x="21" y="3"/>
                    <a:pt x="24" y="3"/>
                    <a:pt x="28" y="3"/>
                  </a:cubicBezTo>
                  <a:cubicBezTo>
                    <a:pt x="28" y="8"/>
                    <a:pt x="28" y="8"/>
                    <a:pt x="28" y="8"/>
                  </a:cubicBezTo>
                  <a:cubicBezTo>
                    <a:pt x="24" y="8"/>
                    <a:pt x="20" y="3"/>
                    <a:pt x="16" y="3"/>
                  </a:cubicBezTo>
                  <a:cubicBezTo>
                    <a:pt x="16" y="6"/>
                    <a:pt x="16" y="6"/>
                    <a:pt x="16" y="6"/>
                  </a:cubicBezTo>
                  <a:cubicBezTo>
                    <a:pt x="16" y="7"/>
                    <a:pt x="18" y="9"/>
                    <a:pt x="20" y="10"/>
                  </a:cubicBezTo>
                  <a:cubicBezTo>
                    <a:pt x="13" y="12"/>
                    <a:pt x="9" y="1"/>
                    <a:pt x="3" y="1"/>
                  </a:cubicBezTo>
                  <a:cubicBezTo>
                    <a:pt x="2" y="1"/>
                    <a:pt x="1" y="1"/>
                    <a:pt x="0" y="1"/>
                  </a:cubicBezTo>
                  <a:cubicBezTo>
                    <a:pt x="0" y="1"/>
                    <a:pt x="0" y="3"/>
                    <a:pt x="1" y="4"/>
                  </a:cubicBezTo>
                  <a:cubicBezTo>
                    <a:pt x="0" y="3"/>
                    <a:pt x="0" y="3"/>
                    <a:pt x="0" y="3"/>
                  </a:cubicBezTo>
                  <a:lnTo>
                    <a:pt x="0" y="7"/>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39" name="Freeform 121"/>
            <p:cNvSpPr>
              <a:spLocks/>
            </p:cNvSpPr>
            <p:nvPr/>
          </p:nvSpPr>
          <p:spPr bwMode="auto">
            <a:xfrm>
              <a:off x="2249099" y="2451361"/>
              <a:ext cx="82082" cy="50085"/>
            </a:xfrm>
            <a:custGeom>
              <a:avLst/>
              <a:gdLst>
                <a:gd name="T0" fmla="*/ 5 w 25"/>
                <a:gd name="T1" fmla="*/ 7 h 15"/>
                <a:gd name="T2" fmla="*/ 0 w 25"/>
                <a:gd name="T3" fmla="*/ 9 h 15"/>
                <a:gd name="T4" fmla="*/ 20 w 25"/>
                <a:gd name="T5" fmla="*/ 15 h 15"/>
                <a:gd name="T6" fmla="*/ 25 w 25"/>
                <a:gd name="T7" fmla="*/ 12 h 15"/>
                <a:gd name="T8" fmla="*/ 11 w 25"/>
                <a:gd name="T9" fmla="*/ 0 h 15"/>
                <a:gd name="T10" fmla="*/ 5 w 25"/>
                <a:gd name="T11" fmla="*/ 7 h 15"/>
              </a:gdLst>
              <a:ahLst/>
              <a:cxnLst>
                <a:cxn ang="0">
                  <a:pos x="T0" y="T1"/>
                </a:cxn>
                <a:cxn ang="0">
                  <a:pos x="T2" y="T3"/>
                </a:cxn>
                <a:cxn ang="0">
                  <a:pos x="T4" y="T5"/>
                </a:cxn>
                <a:cxn ang="0">
                  <a:pos x="T6" y="T7"/>
                </a:cxn>
                <a:cxn ang="0">
                  <a:pos x="T8" y="T9"/>
                </a:cxn>
                <a:cxn ang="0">
                  <a:pos x="T10" y="T11"/>
                </a:cxn>
              </a:cxnLst>
              <a:rect l="0" t="0" r="r" b="b"/>
              <a:pathLst>
                <a:path w="25" h="15">
                  <a:moveTo>
                    <a:pt x="5" y="7"/>
                  </a:moveTo>
                  <a:cubicBezTo>
                    <a:pt x="4" y="8"/>
                    <a:pt x="0" y="7"/>
                    <a:pt x="0" y="9"/>
                  </a:cubicBezTo>
                  <a:cubicBezTo>
                    <a:pt x="0" y="9"/>
                    <a:pt x="17" y="15"/>
                    <a:pt x="20" y="15"/>
                  </a:cubicBezTo>
                  <a:cubicBezTo>
                    <a:pt x="22" y="15"/>
                    <a:pt x="23" y="13"/>
                    <a:pt x="25" y="12"/>
                  </a:cubicBezTo>
                  <a:cubicBezTo>
                    <a:pt x="24" y="9"/>
                    <a:pt x="15" y="0"/>
                    <a:pt x="11" y="0"/>
                  </a:cubicBezTo>
                  <a:cubicBezTo>
                    <a:pt x="7" y="0"/>
                    <a:pt x="8" y="7"/>
                    <a:pt x="5" y="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40" name="Freeform 122"/>
            <p:cNvSpPr>
              <a:spLocks/>
            </p:cNvSpPr>
            <p:nvPr/>
          </p:nvSpPr>
          <p:spPr bwMode="auto">
            <a:xfrm>
              <a:off x="2325616" y="2277455"/>
              <a:ext cx="114080" cy="91822"/>
            </a:xfrm>
            <a:custGeom>
              <a:avLst/>
              <a:gdLst>
                <a:gd name="T0" fmla="*/ 18 w 35"/>
                <a:gd name="T1" fmla="*/ 18 h 28"/>
                <a:gd name="T2" fmla="*/ 31 w 35"/>
                <a:gd name="T3" fmla="*/ 9 h 28"/>
                <a:gd name="T4" fmla="*/ 35 w 35"/>
                <a:gd name="T5" fmla="*/ 6 h 28"/>
                <a:gd name="T6" fmla="*/ 35 w 35"/>
                <a:gd name="T7" fmla="*/ 3 h 28"/>
                <a:gd name="T8" fmla="*/ 13 w 35"/>
                <a:gd name="T9" fmla="*/ 0 h 28"/>
                <a:gd name="T10" fmla="*/ 8 w 35"/>
                <a:gd name="T11" fmla="*/ 3 h 28"/>
                <a:gd name="T12" fmla="*/ 8 w 35"/>
                <a:gd name="T13" fmla="*/ 4 h 28"/>
                <a:gd name="T14" fmla="*/ 0 w 35"/>
                <a:gd name="T15" fmla="*/ 4 h 28"/>
                <a:gd name="T16" fmla="*/ 0 w 35"/>
                <a:gd name="T17" fmla="*/ 9 h 28"/>
                <a:gd name="T18" fmla="*/ 4 w 35"/>
                <a:gd name="T19" fmla="*/ 21 h 28"/>
                <a:gd name="T20" fmla="*/ 5 w 35"/>
                <a:gd name="T21" fmla="*/ 28 h 28"/>
                <a:gd name="T22" fmla="*/ 9 w 35"/>
                <a:gd name="T23" fmla="*/ 28 h 28"/>
                <a:gd name="T24" fmla="*/ 14 w 35"/>
                <a:gd name="T25" fmla="*/ 20 h 28"/>
                <a:gd name="T26" fmla="*/ 11 w 35"/>
                <a:gd name="T27" fmla="*/ 20 h 28"/>
                <a:gd name="T28" fmla="*/ 18 w 35"/>
                <a:gd name="T2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28">
                  <a:moveTo>
                    <a:pt x="18" y="18"/>
                  </a:moveTo>
                  <a:cubicBezTo>
                    <a:pt x="25" y="18"/>
                    <a:pt x="28" y="13"/>
                    <a:pt x="31" y="9"/>
                  </a:cubicBezTo>
                  <a:cubicBezTo>
                    <a:pt x="31" y="9"/>
                    <a:pt x="35" y="6"/>
                    <a:pt x="35" y="6"/>
                  </a:cubicBezTo>
                  <a:cubicBezTo>
                    <a:pt x="35" y="5"/>
                    <a:pt x="35" y="4"/>
                    <a:pt x="35" y="3"/>
                  </a:cubicBezTo>
                  <a:cubicBezTo>
                    <a:pt x="27" y="3"/>
                    <a:pt x="21" y="0"/>
                    <a:pt x="13" y="0"/>
                  </a:cubicBezTo>
                  <a:cubicBezTo>
                    <a:pt x="9" y="0"/>
                    <a:pt x="8" y="2"/>
                    <a:pt x="8" y="3"/>
                  </a:cubicBezTo>
                  <a:cubicBezTo>
                    <a:pt x="8" y="3"/>
                    <a:pt x="8" y="4"/>
                    <a:pt x="8" y="4"/>
                  </a:cubicBezTo>
                  <a:cubicBezTo>
                    <a:pt x="4" y="4"/>
                    <a:pt x="4" y="4"/>
                    <a:pt x="0" y="4"/>
                  </a:cubicBezTo>
                  <a:cubicBezTo>
                    <a:pt x="0" y="9"/>
                    <a:pt x="0" y="9"/>
                    <a:pt x="0" y="9"/>
                  </a:cubicBezTo>
                  <a:cubicBezTo>
                    <a:pt x="4" y="14"/>
                    <a:pt x="1" y="17"/>
                    <a:pt x="4" y="21"/>
                  </a:cubicBezTo>
                  <a:cubicBezTo>
                    <a:pt x="4" y="22"/>
                    <a:pt x="5" y="24"/>
                    <a:pt x="5" y="28"/>
                  </a:cubicBezTo>
                  <a:cubicBezTo>
                    <a:pt x="9" y="28"/>
                    <a:pt x="9" y="28"/>
                    <a:pt x="9" y="28"/>
                  </a:cubicBezTo>
                  <a:cubicBezTo>
                    <a:pt x="12" y="24"/>
                    <a:pt x="14" y="24"/>
                    <a:pt x="14" y="20"/>
                  </a:cubicBezTo>
                  <a:cubicBezTo>
                    <a:pt x="11" y="20"/>
                    <a:pt x="11" y="20"/>
                    <a:pt x="11" y="20"/>
                  </a:cubicBezTo>
                  <a:cubicBezTo>
                    <a:pt x="13" y="16"/>
                    <a:pt x="13" y="18"/>
                    <a:pt x="18" y="18"/>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41" name="Freeform 123"/>
            <p:cNvSpPr>
              <a:spLocks/>
            </p:cNvSpPr>
            <p:nvPr/>
          </p:nvSpPr>
          <p:spPr bwMode="auto">
            <a:xfrm>
              <a:off x="2104412" y="2118852"/>
              <a:ext cx="36172" cy="29216"/>
            </a:xfrm>
            <a:custGeom>
              <a:avLst/>
              <a:gdLst>
                <a:gd name="T0" fmla="*/ 8 w 11"/>
                <a:gd name="T1" fmla="*/ 9 h 9"/>
                <a:gd name="T2" fmla="*/ 11 w 11"/>
                <a:gd name="T3" fmla="*/ 6 h 9"/>
                <a:gd name="T4" fmla="*/ 0 w 11"/>
                <a:gd name="T5" fmla="*/ 0 h 9"/>
                <a:gd name="T6" fmla="*/ 8 w 11"/>
                <a:gd name="T7" fmla="*/ 9 h 9"/>
              </a:gdLst>
              <a:ahLst/>
              <a:cxnLst>
                <a:cxn ang="0">
                  <a:pos x="T0" y="T1"/>
                </a:cxn>
                <a:cxn ang="0">
                  <a:pos x="T2" y="T3"/>
                </a:cxn>
                <a:cxn ang="0">
                  <a:pos x="T4" y="T5"/>
                </a:cxn>
                <a:cxn ang="0">
                  <a:pos x="T6" y="T7"/>
                </a:cxn>
              </a:cxnLst>
              <a:rect l="0" t="0" r="r" b="b"/>
              <a:pathLst>
                <a:path w="11" h="9">
                  <a:moveTo>
                    <a:pt x="8" y="9"/>
                  </a:moveTo>
                  <a:cubicBezTo>
                    <a:pt x="10" y="9"/>
                    <a:pt x="11" y="8"/>
                    <a:pt x="11" y="6"/>
                  </a:cubicBezTo>
                  <a:cubicBezTo>
                    <a:pt x="7" y="4"/>
                    <a:pt x="6" y="0"/>
                    <a:pt x="0" y="0"/>
                  </a:cubicBezTo>
                  <a:cubicBezTo>
                    <a:pt x="0" y="3"/>
                    <a:pt x="6" y="9"/>
                    <a:pt x="8"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42" name="Freeform 124"/>
            <p:cNvSpPr>
              <a:spLocks/>
            </p:cNvSpPr>
            <p:nvPr/>
          </p:nvSpPr>
          <p:spPr bwMode="auto">
            <a:xfrm>
              <a:off x="2128063" y="2217631"/>
              <a:ext cx="26433" cy="23651"/>
            </a:xfrm>
            <a:custGeom>
              <a:avLst/>
              <a:gdLst>
                <a:gd name="T0" fmla="*/ 0 w 8"/>
                <a:gd name="T1" fmla="*/ 6 h 7"/>
                <a:gd name="T2" fmla="*/ 5 w 8"/>
                <a:gd name="T3" fmla="*/ 7 h 7"/>
                <a:gd name="T4" fmla="*/ 8 w 8"/>
                <a:gd name="T5" fmla="*/ 4 h 7"/>
                <a:gd name="T6" fmla="*/ 6 w 8"/>
                <a:gd name="T7" fmla="*/ 0 h 7"/>
                <a:gd name="T8" fmla="*/ 0 w 8"/>
                <a:gd name="T9" fmla="*/ 6 h 7"/>
              </a:gdLst>
              <a:ahLst/>
              <a:cxnLst>
                <a:cxn ang="0">
                  <a:pos x="T0" y="T1"/>
                </a:cxn>
                <a:cxn ang="0">
                  <a:pos x="T2" y="T3"/>
                </a:cxn>
                <a:cxn ang="0">
                  <a:pos x="T4" y="T5"/>
                </a:cxn>
                <a:cxn ang="0">
                  <a:pos x="T6" y="T7"/>
                </a:cxn>
                <a:cxn ang="0">
                  <a:pos x="T8" y="T9"/>
                </a:cxn>
              </a:cxnLst>
              <a:rect l="0" t="0" r="r" b="b"/>
              <a:pathLst>
                <a:path w="8" h="7">
                  <a:moveTo>
                    <a:pt x="0" y="6"/>
                  </a:moveTo>
                  <a:cubicBezTo>
                    <a:pt x="2" y="6"/>
                    <a:pt x="2" y="7"/>
                    <a:pt x="5" y="7"/>
                  </a:cubicBezTo>
                  <a:cubicBezTo>
                    <a:pt x="6" y="7"/>
                    <a:pt x="8" y="6"/>
                    <a:pt x="8" y="4"/>
                  </a:cubicBezTo>
                  <a:cubicBezTo>
                    <a:pt x="8" y="2"/>
                    <a:pt x="7" y="1"/>
                    <a:pt x="6" y="0"/>
                  </a:cubicBezTo>
                  <a:cubicBezTo>
                    <a:pt x="3" y="1"/>
                    <a:pt x="1" y="3"/>
                    <a:pt x="0" y="6"/>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43" name="Freeform 125"/>
            <p:cNvSpPr>
              <a:spLocks/>
            </p:cNvSpPr>
            <p:nvPr/>
          </p:nvSpPr>
          <p:spPr bwMode="auto">
            <a:xfrm>
              <a:off x="2114151" y="2042334"/>
              <a:ext cx="137730" cy="73736"/>
            </a:xfrm>
            <a:custGeom>
              <a:avLst/>
              <a:gdLst>
                <a:gd name="T0" fmla="*/ 4 w 42"/>
                <a:gd name="T1" fmla="*/ 5 h 22"/>
                <a:gd name="T2" fmla="*/ 3 w 42"/>
                <a:gd name="T3" fmla="*/ 7 h 22"/>
                <a:gd name="T4" fmla="*/ 10 w 42"/>
                <a:gd name="T5" fmla="*/ 7 h 22"/>
                <a:gd name="T6" fmla="*/ 10 w 42"/>
                <a:gd name="T7" fmla="*/ 10 h 22"/>
                <a:gd name="T8" fmla="*/ 4 w 42"/>
                <a:gd name="T9" fmla="*/ 13 h 22"/>
                <a:gd name="T10" fmla="*/ 10 w 42"/>
                <a:gd name="T11" fmla="*/ 15 h 22"/>
                <a:gd name="T12" fmla="*/ 17 w 42"/>
                <a:gd name="T13" fmla="*/ 16 h 22"/>
                <a:gd name="T14" fmla="*/ 28 w 42"/>
                <a:gd name="T15" fmla="*/ 17 h 22"/>
                <a:gd name="T16" fmla="*/ 38 w 42"/>
                <a:gd name="T17" fmla="*/ 22 h 22"/>
                <a:gd name="T18" fmla="*/ 42 w 42"/>
                <a:gd name="T19" fmla="*/ 19 h 22"/>
                <a:gd name="T20" fmla="*/ 36 w 42"/>
                <a:gd name="T21" fmla="*/ 13 h 22"/>
                <a:gd name="T22" fmla="*/ 38 w 42"/>
                <a:gd name="T23" fmla="*/ 11 h 22"/>
                <a:gd name="T24" fmla="*/ 31 w 42"/>
                <a:gd name="T25" fmla="*/ 6 h 22"/>
                <a:gd name="T26" fmla="*/ 27 w 42"/>
                <a:gd name="T27" fmla="*/ 7 h 22"/>
                <a:gd name="T28" fmla="*/ 21 w 42"/>
                <a:gd name="T29" fmla="*/ 2 h 22"/>
                <a:gd name="T30" fmla="*/ 16 w 42"/>
                <a:gd name="T31" fmla="*/ 4 h 22"/>
                <a:gd name="T32" fmla="*/ 7 w 42"/>
                <a:gd name="T33" fmla="*/ 0 h 22"/>
                <a:gd name="T34" fmla="*/ 0 w 42"/>
                <a:gd name="T35" fmla="*/ 2 h 22"/>
                <a:gd name="T36" fmla="*/ 4 w 42"/>
                <a:gd name="T3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2">
                  <a:moveTo>
                    <a:pt x="4" y="5"/>
                  </a:moveTo>
                  <a:cubicBezTo>
                    <a:pt x="4" y="6"/>
                    <a:pt x="3" y="7"/>
                    <a:pt x="3" y="7"/>
                  </a:cubicBezTo>
                  <a:cubicBezTo>
                    <a:pt x="4" y="9"/>
                    <a:pt x="5" y="7"/>
                    <a:pt x="10" y="7"/>
                  </a:cubicBezTo>
                  <a:cubicBezTo>
                    <a:pt x="10" y="8"/>
                    <a:pt x="10" y="10"/>
                    <a:pt x="10" y="10"/>
                  </a:cubicBezTo>
                  <a:cubicBezTo>
                    <a:pt x="8" y="11"/>
                    <a:pt x="6" y="11"/>
                    <a:pt x="4" y="13"/>
                  </a:cubicBezTo>
                  <a:cubicBezTo>
                    <a:pt x="6" y="15"/>
                    <a:pt x="7" y="15"/>
                    <a:pt x="10" y="15"/>
                  </a:cubicBezTo>
                  <a:cubicBezTo>
                    <a:pt x="13" y="15"/>
                    <a:pt x="16" y="14"/>
                    <a:pt x="17" y="16"/>
                  </a:cubicBezTo>
                  <a:cubicBezTo>
                    <a:pt x="21" y="15"/>
                    <a:pt x="24" y="17"/>
                    <a:pt x="28" y="17"/>
                  </a:cubicBezTo>
                  <a:cubicBezTo>
                    <a:pt x="33" y="17"/>
                    <a:pt x="33" y="22"/>
                    <a:pt x="38" y="22"/>
                  </a:cubicBezTo>
                  <a:cubicBezTo>
                    <a:pt x="40" y="22"/>
                    <a:pt x="42" y="22"/>
                    <a:pt x="42" y="19"/>
                  </a:cubicBezTo>
                  <a:cubicBezTo>
                    <a:pt x="42" y="17"/>
                    <a:pt x="38" y="15"/>
                    <a:pt x="36" y="13"/>
                  </a:cubicBezTo>
                  <a:cubicBezTo>
                    <a:pt x="36" y="12"/>
                    <a:pt x="37" y="12"/>
                    <a:pt x="38" y="11"/>
                  </a:cubicBezTo>
                  <a:cubicBezTo>
                    <a:pt x="37" y="10"/>
                    <a:pt x="34" y="6"/>
                    <a:pt x="31" y="6"/>
                  </a:cubicBezTo>
                  <a:cubicBezTo>
                    <a:pt x="29" y="6"/>
                    <a:pt x="29" y="7"/>
                    <a:pt x="27" y="7"/>
                  </a:cubicBezTo>
                  <a:cubicBezTo>
                    <a:pt x="25" y="7"/>
                    <a:pt x="25" y="2"/>
                    <a:pt x="21" y="2"/>
                  </a:cubicBezTo>
                  <a:cubicBezTo>
                    <a:pt x="19" y="2"/>
                    <a:pt x="18" y="4"/>
                    <a:pt x="16" y="4"/>
                  </a:cubicBezTo>
                  <a:cubicBezTo>
                    <a:pt x="13" y="4"/>
                    <a:pt x="12" y="0"/>
                    <a:pt x="7" y="0"/>
                  </a:cubicBezTo>
                  <a:cubicBezTo>
                    <a:pt x="5" y="0"/>
                    <a:pt x="3" y="1"/>
                    <a:pt x="0" y="2"/>
                  </a:cubicBezTo>
                  <a:cubicBezTo>
                    <a:pt x="0" y="5"/>
                    <a:pt x="1" y="5"/>
                    <a:pt x="4" y="5"/>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44" name="Freeform 126"/>
            <p:cNvSpPr>
              <a:spLocks/>
            </p:cNvSpPr>
            <p:nvPr/>
          </p:nvSpPr>
          <p:spPr bwMode="auto">
            <a:xfrm>
              <a:off x="2169799" y="2104940"/>
              <a:ext cx="36172" cy="13912"/>
            </a:xfrm>
            <a:custGeom>
              <a:avLst/>
              <a:gdLst>
                <a:gd name="T0" fmla="*/ 6 w 11"/>
                <a:gd name="T1" fmla="*/ 0 h 4"/>
                <a:gd name="T2" fmla="*/ 4 w 11"/>
                <a:gd name="T3" fmla="*/ 4 h 4"/>
                <a:gd name="T4" fmla="*/ 11 w 11"/>
                <a:gd name="T5" fmla="*/ 2 h 4"/>
                <a:gd name="T6" fmla="*/ 6 w 11"/>
                <a:gd name="T7" fmla="*/ 0 h 4"/>
              </a:gdLst>
              <a:ahLst/>
              <a:cxnLst>
                <a:cxn ang="0">
                  <a:pos x="T0" y="T1"/>
                </a:cxn>
                <a:cxn ang="0">
                  <a:pos x="T2" y="T3"/>
                </a:cxn>
                <a:cxn ang="0">
                  <a:pos x="T4" y="T5"/>
                </a:cxn>
                <a:cxn ang="0">
                  <a:pos x="T6" y="T7"/>
                </a:cxn>
              </a:cxnLst>
              <a:rect l="0" t="0" r="r" b="b"/>
              <a:pathLst>
                <a:path w="11" h="4">
                  <a:moveTo>
                    <a:pt x="6" y="0"/>
                  </a:moveTo>
                  <a:cubicBezTo>
                    <a:pt x="5" y="0"/>
                    <a:pt x="0" y="4"/>
                    <a:pt x="4" y="4"/>
                  </a:cubicBezTo>
                  <a:cubicBezTo>
                    <a:pt x="7" y="4"/>
                    <a:pt x="10" y="4"/>
                    <a:pt x="11" y="2"/>
                  </a:cubicBezTo>
                  <a:cubicBezTo>
                    <a:pt x="9" y="1"/>
                    <a:pt x="8" y="0"/>
                    <a:pt x="6"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45" name="Freeform 127"/>
            <p:cNvSpPr>
              <a:spLocks/>
            </p:cNvSpPr>
            <p:nvPr/>
          </p:nvSpPr>
          <p:spPr bwMode="auto">
            <a:xfrm>
              <a:off x="2304748" y="2148069"/>
              <a:ext cx="365890" cy="115474"/>
            </a:xfrm>
            <a:custGeom>
              <a:avLst/>
              <a:gdLst>
                <a:gd name="T0" fmla="*/ 50 w 111"/>
                <a:gd name="T1" fmla="*/ 31 h 35"/>
                <a:gd name="T2" fmla="*/ 53 w 111"/>
                <a:gd name="T3" fmla="*/ 31 h 35"/>
                <a:gd name="T4" fmla="*/ 64 w 111"/>
                <a:gd name="T5" fmla="*/ 35 h 35"/>
                <a:gd name="T6" fmla="*/ 82 w 111"/>
                <a:gd name="T7" fmla="*/ 35 h 35"/>
                <a:gd name="T8" fmla="*/ 88 w 111"/>
                <a:gd name="T9" fmla="*/ 32 h 35"/>
                <a:gd name="T10" fmla="*/ 92 w 111"/>
                <a:gd name="T11" fmla="*/ 35 h 35"/>
                <a:gd name="T12" fmla="*/ 111 w 111"/>
                <a:gd name="T13" fmla="*/ 27 h 35"/>
                <a:gd name="T14" fmla="*/ 108 w 111"/>
                <a:gd name="T15" fmla="*/ 27 h 35"/>
                <a:gd name="T16" fmla="*/ 109 w 111"/>
                <a:gd name="T17" fmla="*/ 25 h 35"/>
                <a:gd name="T18" fmla="*/ 111 w 111"/>
                <a:gd name="T19" fmla="*/ 24 h 35"/>
                <a:gd name="T20" fmla="*/ 93 w 111"/>
                <a:gd name="T21" fmla="*/ 18 h 35"/>
                <a:gd name="T22" fmla="*/ 65 w 111"/>
                <a:gd name="T23" fmla="*/ 24 h 35"/>
                <a:gd name="T24" fmla="*/ 49 w 111"/>
                <a:gd name="T25" fmla="*/ 21 h 35"/>
                <a:gd name="T26" fmla="*/ 45 w 111"/>
                <a:gd name="T27" fmla="*/ 20 h 35"/>
                <a:gd name="T28" fmla="*/ 47 w 111"/>
                <a:gd name="T29" fmla="*/ 19 h 35"/>
                <a:gd name="T30" fmla="*/ 37 w 111"/>
                <a:gd name="T31" fmla="*/ 15 h 35"/>
                <a:gd name="T32" fmla="*/ 46 w 111"/>
                <a:gd name="T33" fmla="*/ 15 h 35"/>
                <a:gd name="T34" fmla="*/ 35 w 111"/>
                <a:gd name="T35" fmla="*/ 7 h 35"/>
                <a:gd name="T36" fmla="*/ 31 w 111"/>
                <a:gd name="T37" fmla="*/ 7 h 35"/>
                <a:gd name="T38" fmla="*/ 27 w 111"/>
                <a:gd name="T39" fmla="*/ 9 h 35"/>
                <a:gd name="T40" fmla="*/ 7 w 111"/>
                <a:gd name="T41" fmla="*/ 1 h 35"/>
                <a:gd name="T42" fmla="*/ 0 w 111"/>
                <a:gd name="T43" fmla="*/ 4 h 35"/>
                <a:gd name="T44" fmla="*/ 16 w 111"/>
                <a:gd name="T45" fmla="*/ 12 h 35"/>
                <a:gd name="T46" fmla="*/ 21 w 111"/>
                <a:gd name="T47" fmla="*/ 10 h 35"/>
                <a:gd name="T48" fmla="*/ 30 w 111"/>
                <a:gd name="T49" fmla="*/ 21 h 35"/>
                <a:gd name="T50" fmla="*/ 27 w 111"/>
                <a:gd name="T51" fmla="*/ 25 h 35"/>
                <a:gd name="T52" fmla="*/ 44 w 111"/>
                <a:gd name="T53" fmla="*/ 35 h 35"/>
                <a:gd name="T54" fmla="*/ 50 w 111"/>
                <a:gd name="T55"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35">
                  <a:moveTo>
                    <a:pt x="50" y="31"/>
                  </a:moveTo>
                  <a:cubicBezTo>
                    <a:pt x="53" y="31"/>
                    <a:pt x="53" y="31"/>
                    <a:pt x="53" y="31"/>
                  </a:cubicBezTo>
                  <a:cubicBezTo>
                    <a:pt x="52" y="35"/>
                    <a:pt x="59" y="35"/>
                    <a:pt x="64" y="35"/>
                  </a:cubicBezTo>
                  <a:cubicBezTo>
                    <a:pt x="82" y="35"/>
                    <a:pt x="82" y="35"/>
                    <a:pt x="82" y="35"/>
                  </a:cubicBezTo>
                  <a:cubicBezTo>
                    <a:pt x="84" y="35"/>
                    <a:pt x="85" y="32"/>
                    <a:pt x="88" y="32"/>
                  </a:cubicBezTo>
                  <a:cubicBezTo>
                    <a:pt x="88" y="33"/>
                    <a:pt x="89" y="35"/>
                    <a:pt x="92" y="35"/>
                  </a:cubicBezTo>
                  <a:cubicBezTo>
                    <a:pt x="100" y="35"/>
                    <a:pt x="110" y="35"/>
                    <a:pt x="111" y="27"/>
                  </a:cubicBezTo>
                  <a:cubicBezTo>
                    <a:pt x="111" y="27"/>
                    <a:pt x="110" y="27"/>
                    <a:pt x="108" y="27"/>
                  </a:cubicBezTo>
                  <a:cubicBezTo>
                    <a:pt x="108" y="26"/>
                    <a:pt x="109" y="25"/>
                    <a:pt x="109" y="25"/>
                  </a:cubicBezTo>
                  <a:cubicBezTo>
                    <a:pt x="110" y="25"/>
                    <a:pt x="111" y="24"/>
                    <a:pt x="111" y="24"/>
                  </a:cubicBezTo>
                  <a:cubicBezTo>
                    <a:pt x="108" y="18"/>
                    <a:pt x="102" y="18"/>
                    <a:pt x="93" y="18"/>
                  </a:cubicBezTo>
                  <a:cubicBezTo>
                    <a:pt x="81" y="18"/>
                    <a:pt x="77" y="24"/>
                    <a:pt x="65" y="24"/>
                  </a:cubicBezTo>
                  <a:cubicBezTo>
                    <a:pt x="59" y="24"/>
                    <a:pt x="54" y="22"/>
                    <a:pt x="49" y="21"/>
                  </a:cubicBezTo>
                  <a:cubicBezTo>
                    <a:pt x="48" y="22"/>
                    <a:pt x="45" y="23"/>
                    <a:pt x="45" y="20"/>
                  </a:cubicBezTo>
                  <a:cubicBezTo>
                    <a:pt x="45" y="19"/>
                    <a:pt x="47" y="20"/>
                    <a:pt x="47" y="19"/>
                  </a:cubicBezTo>
                  <a:cubicBezTo>
                    <a:pt x="44" y="17"/>
                    <a:pt x="38" y="19"/>
                    <a:pt x="37" y="15"/>
                  </a:cubicBezTo>
                  <a:cubicBezTo>
                    <a:pt x="46" y="15"/>
                    <a:pt x="46" y="15"/>
                    <a:pt x="46" y="15"/>
                  </a:cubicBezTo>
                  <a:cubicBezTo>
                    <a:pt x="44" y="11"/>
                    <a:pt x="33" y="11"/>
                    <a:pt x="35" y="7"/>
                  </a:cubicBezTo>
                  <a:cubicBezTo>
                    <a:pt x="35" y="7"/>
                    <a:pt x="33" y="7"/>
                    <a:pt x="31" y="7"/>
                  </a:cubicBezTo>
                  <a:cubicBezTo>
                    <a:pt x="30" y="7"/>
                    <a:pt x="29" y="9"/>
                    <a:pt x="27" y="9"/>
                  </a:cubicBezTo>
                  <a:cubicBezTo>
                    <a:pt x="19" y="9"/>
                    <a:pt x="17" y="1"/>
                    <a:pt x="7" y="1"/>
                  </a:cubicBezTo>
                  <a:cubicBezTo>
                    <a:pt x="4" y="1"/>
                    <a:pt x="0" y="0"/>
                    <a:pt x="0" y="4"/>
                  </a:cubicBezTo>
                  <a:cubicBezTo>
                    <a:pt x="0" y="6"/>
                    <a:pt x="14" y="12"/>
                    <a:pt x="16" y="12"/>
                  </a:cubicBezTo>
                  <a:cubicBezTo>
                    <a:pt x="18" y="12"/>
                    <a:pt x="20" y="11"/>
                    <a:pt x="21" y="10"/>
                  </a:cubicBezTo>
                  <a:cubicBezTo>
                    <a:pt x="25" y="13"/>
                    <a:pt x="26" y="17"/>
                    <a:pt x="30" y="21"/>
                  </a:cubicBezTo>
                  <a:cubicBezTo>
                    <a:pt x="29" y="22"/>
                    <a:pt x="27" y="23"/>
                    <a:pt x="27" y="25"/>
                  </a:cubicBezTo>
                  <a:cubicBezTo>
                    <a:pt x="27" y="29"/>
                    <a:pt x="39" y="35"/>
                    <a:pt x="44" y="35"/>
                  </a:cubicBezTo>
                  <a:cubicBezTo>
                    <a:pt x="46" y="35"/>
                    <a:pt x="49" y="31"/>
                    <a:pt x="50"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46" name="Freeform 128"/>
            <p:cNvSpPr>
              <a:spLocks/>
            </p:cNvSpPr>
            <p:nvPr/>
          </p:nvSpPr>
          <p:spPr bwMode="auto">
            <a:xfrm>
              <a:off x="2311704" y="2210675"/>
              <a:ext cx="62605" cy="50085"/>
            </a:xfrm>
            <a:custGeom>
              <a:avLst/>
              <a:gdLst>
                <a:gd name="T0" fmla="*/ 19 w 19"/>
                <a:gd name="T1" fmla="*/ 7 h 15"/>
                <a:gd name="T2" fmla="*/ 9 w 19"/>
                <a:gd name="T3" fmla="*/ 0 h 15"/>
                <a:gd name="T4" fmla="*/ 3 w 19"/>
                <a:gd name="T5" fmla="*/ 5 h 15"/>
                <a:gd name="T6" fmla="*/ 0 w 19"/>
                <a:gd name="T7" fmla="*/ 9 h 15"/>
                <a:gd name="T8" fmla="*/ 14 w 19"/>
                <a:gd name="T9" fmla="*/ 15 h 15"/>
                <a:gd name="T10" fmla="*/ 19 w 19"/>
                <a:gd name="T11" fmla="*/ 7 h 15"/>
              </a:gdLst>
              <a:ahLst/>
              <a:cxnLst>
                <a:cxn ang="0">
                  <a:pos x="T0" y="T1"/>
                </a:cxn>
                <a:cxn ang="0">
                  <a:pos x="T2" y="T3"/>
                </a:cxn>
                <a:cxn ang="0">
                  <a:pos x="T4" y="T5"/>
                </a:cxn>
                <a:cxn ang="0">
                  <a:pos x="T6" y="T7"/>
                </a:cxn>
                <a:cxn ang="0">
                  <a:pos x="T8" y="T9"/>
                </a:cxn>
                <a:cxn ang="0">
                  <a:pos x="T10" y="T11"/>
                </a:cxn>
              </a:cxnLst>
              <a:rect l="0" t="0" r="r" b="b"/>
              <a:pathLst>
                <a:path w="19" h="15">
                  <a:moveTo>
                    <a:pt x="19" y="7"/>
                  </a:moveTo>
                  <a:cubicBezTo>
                    <a:pt x="19" y="5"/>
                    <a:pt x="13" y="0"/>
                    <a:pt x="9" y="0"/>
                  </a:cubicBezTo>
                  <a:cubicBezTo>
                    <a:pt x="4" y="0"/>
                    <a:pt x="5" y="5"/>
                    <a:pt x="3" y="5"/>
                  </a:cubicBezTo>
                  <a:cubicBezTo>
                    <a:pt x="2" y="5"/>
                    <a:pt x="0" y="6"/>
                    <a:pt x="0" y="9"/>
                  </a:cubicBezTo>
                  <a:cubicBezTo>
                    <a:pt x="0" y="9"/>
                    <a:pt x="13" y="15"/>
                    <a:pt x="14" y="15"/>
                  </a:cubicBezTo>
                  <a:cubicBezTo>
                    <a:pt x="18" y="15"/>
                    <a:pt x="19" y="11"/>
                    <a:pt x="19" y="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47" name="Freeform 129"/>
            <p:cNvSpPr>
              <a:spLocks/>
            </p:cNvSpPr>
            <p:nvPr/>
          </p:nvSpPr>
          <p:spPr bwMode="auto">
            <a:xfrm>
              <a:off x="2318660" y="2118852"/>
              <a:ext cx="58431" cy="16695"/>
            </a:xfrm>
            <a:custGeom>
              <a:avLst/>
              <a:gdLst>
                <a:gd name="T0" fmla="*/ 15 w 18"/>
                <a:gd name="T1" fmla="*/ 0 h 5"/>
                <a:gd name="T2" fmla="*/ 0 w 18"/>
                <a:gd name="T3" fmla="*/ 2 h 5"/>
                <a:gd name="T4" fmla="*/ 14 w 18"/>
                <a:gd name="T5" fmla="*/ 5 h 5"/>
                <a:gd name="T6" fmla="*/ 18 w 18"/>
                <a:gd name="T7" fmla="*/ 3 h 5"/>
                <a:gd name="T8" fmla="*/ 18 w 18"/>
                <a:gd name="T9" fmla="*/ 0 h 5"/>
                <a:gd name="T10" fmla="*/ 15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5" y="0"/>
                  </a:moveTo>
                  <a:cubicBezTo>
                    <a:pt x="11" y="0"/>
                    <a:pt x="2" y="0"/>
                    <a:pt x="0" y="2"/>
                  </a:cubicBezTo>
                  <a:cubicBezTo>
                    <a:pt x="0" y="2"/>
                    <a:pt x="13" y="5"/>
                    <a:pt x="14" y="5"/>
                  </a:cubicBezTo>
                  <a:cubicBezTo>
                    <a:pt x="16" y="5"/>
                    <a:pt x="18" y="4"/>
                    <a:pt x="18" y="3"/>
                  </a:cubicBezTo>
                  <a:cubicBezTo>
                    <a:pt x="18" y="2"/>
                    <a:pt x="18" y="1"/>
                    <a:pt x="18" y="0"/>
                  </a:cubicBezTo>
                  <a:cubicBezTo>
                    <a:pt x="14" y="0"/>
                    <a:pt x="17" y="0"/>
                    <a:pt x="15"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48" name="Freeform 130"/>
            <p:cNvSpPr>
              <a:spLocks/>
            </p:cNvSpPr>
            <p:nvPr/>
          </p:nvSpPr>
          <p:spPr bwMode="auto">
            <a:xfrm>
              <a:off x="2272750" y="2063202"/>
              <a:ext cx="68170" cy="55650"/>
            </a:xfrm>
            <a:custGeom>
              <a:avLst/>
              <a:gdLst>
                <a:gd name="T0" fmla="*/ 8 w 21"/>
                <a:gd name="T1" fmla="*/ 12 h 17"/>
                <a:gd name="T2" fmla="*/ 6 w 21"/>
                <a:gd name="T3" fmla="*/ 14 h 17"/>
                <a:gd name="T4" fmla="*/ 21 w 21"/>
                <a:gd name="T5" fmla="*/ 14 h 17"/>
                <a:gd name="T6" fmla="*/ 21 w 21"/>
                <a:gd name="T7" fmla="*/ 8 h 17"/>
                <a:gd name="T8" fmla="*/ 13 w 21"/>
                <a:gd name="T9" fmla="*/ 3 h 17"/>
                <a:gd name="T10" fmla="*/ 6 w 21"/>
                <a:gd name="T11" fmla="*/ 0 h 17"/>
                <a:gd name="T12" fmla="*/ 0 w 21"/>
                <a:gd name="T13" fmla="*/ 3 h 17"/>
                <a:gd name="T14" fmla="*/ 8 w 2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8" y="12"/>
                  </a:moveTo>
                  <a:cubicBezTo>
                    <a:pt x="7" y="12"/>
                    <a:pt x="6" y="13"/>
                    <a:pt x="6" y="14"/>
                  </a:cubicBezTo>
                  <a:cubicBezTo>
                    <a:pt x="6" y="17"/>
                    <a:pt x="13" y="16"/>
                    <a:pt x="21" y="14"/>
                  </a:cubicBezTo>
                  <a:cubicBezTo>
                    <a:pt x="21" y="11"/>
                    <a:pt x="21" y="10"/>
                    <a:pt x="21" y="8"/>
                  </a:cubicBezTo>
                  <a:cubicBezTo>
                    <a:pt x="21" y="4"/>
                    <a:pt x="13" y="9"/>
                    <a:pt x="13" y="3"/>
                  </a:cubicBezTo>
                  <a:cubicBezTo>
                    <a:pt x="11" y="3"/>
                    <a:pt x="6" y="1"/>
                    <a:pt x="6" y="0"/>
                  </a:cubicBezTo>
                  <a:cubicBezTo>
                    <a:pt x="3" y="0"/>
                    <a:pt x="0" y="1"/>
                    <a:pt x="0" y="3"/>
                  </a:cubicBezTo>
                  <a:cubicBezTo>
                    <a:pt x="0" y="8"/>
                    <a:pt x="5" y="9"/>
                    <a:pt x="8" y="1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49" name="Freeform 131"/>
            <p:cNvSpPr>
              <a:spLocks/>
            </p:cNvSpPr>
            <p:nvPr/>
          </p:nvSpPr>
          <p:spPr bwMode="auto">
            <a:xfrm>
              <a:off x="2246316" y="2010335"/>
              <a:ext cx="26433" cy="16695"/>
            </a:xfrm>
            <a:custGeom>
              <a:avLst/>
              <a:gdLst>
                <a:gd name="T0" fmla="*/ 4 w 8"/>
                <a:gd name="T1" fmla="*/ 5 h 5"/>
                <a:gd name="T2" fmla="*/ 8 w 8"/>
                <a:gd name="T3" fmla="*/ 5 h 5"/>
                <a:gd name="T4" fmla="*/ 8 w 8"/>
                <a:gd name="T5" fmla="*/ 0 h 5"/>
                <a:gd name="T6" fmla="*/ 0 w 8"/>
                <a:gd name="T7" fmla="*/ 0 h 5"/>
                <a:gd name="T8" fmla="*/ 4 w 8"/>
                <a:gd name="T9" fmla="*/ 5 h 5"/>
              </a:gdLst>
              <a:ahLst/>
              <a:cxnLst>
                <a:cxn ang="0">
                  <a:pos x="T0" y="T1"/>
                </a:cxn>
                <a:cxn ang="0">
                  <a:pos x="T2" y="T3"/>
                </a:cxn>
                <a:cxn ang="0">
                  <a:pos x="T4" y="T5"/>
                </a:cxn>
                <a:cxn ang="0">
                  <a:pos x="T6" y="T7"/>
                </a:cxn>
                <a:cxn ang="0">
                  <a:pos x="T8" y="T9"/>
                </a:cxn>
              </a:cxnLst>
              <a:rect l="0" t="0" r="r" b="b"/>
              <a:pathLst>
                <a:path w="8" h="5">
                  <a:moveTo>
                    <a:pt x="4" y="5"/>
                  </a:moveTo>
                  <a:cubicBezTo>
                    <a:pt x="8" y="5"/>
                    <a:pt x="8" y="5"/>
                    <a:pt x="8" y="5"/>
                  </a:cubicBezTo>
                  <a:cubicBezTo>
                    <a:pt x="8" y="0"/>
                    <a:pt x="8" y="0"/>
                    <a:pt x="8" y="0"/>
                  </a:cubicBezTo>
                  <a:cubicBezTo>
                    <a:pt x="7" y="0"/>
                    <a:pt x="3" y="0"/>
                    <a:pt x="0" y="0"/>
                  </a:cubicBezTo>
                  <a:cubicBezTo>
                    <a:pt x="0" y="3"/>
                    <a:pt x="3" y="4"/>
                    <a:pt x="4" y="5"/>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50" name="Freeform 132"/>
            <p:cNvSpPr>
              <a:spLocks/>
            </p:cNvSpPr>
            <p:nvPr/>
          </p:nvSpPr>
          <p:spPr bwMode="auto">
            <a:xfrm>
              <a:off x="2321442" y="1943555"/>
              <a:ext cx="233724" cy="158602"/>
            </a:xfrm>
            <a:custGeom>
              <a:avLst/>
              <a:gdLst>
                <a:gd name="T0" fmla="*/ 10 w 71"/>
                <a:gd name="T1" fmla="*/ 20 h 48"/>
                <a:gd name="T2" fmla="*/ 3 w 71"/>
                <a:gd name="T3" fmla="*/ 17 h 48"/>
                <a:gd name="T4" fmla="*/ 0 w 71"/>
                <a:gd name="T5" fmla="*/ 17 h 48"/>
                <a:gd name="T6" fmla="*/ 13 w 71"/>
                <a:gd name="T7" fmla="*/ 25 h 48"/>
                <a:gd name="T8" fmla="*/ 8 w 71"/>
                <a:gd name="T9" fmla="*/ 28 h 48"/>
                <a:gd name="T10" fmla="*/ 10 w 71"/>
                <a:gd name="T11" fmla="*/ 31 h 48"/>
                <a:gd name="T12" fmla="*/ 15 w 71"/>
                <a:gd name="T13" fmla="*/ 29 h 48"/>
                <a:gd name="T14" fmla="*/ 18 w 71"/>
                <a:gd name="T15" fmla="*/ 32 h 48"/>
                <a:gd name="T16" fmla="*/ 25 w 71"/>
                <a:gd name="T17" fmla="*/ 30 h 48"/>
                <a:gd name="T18" fmla="*/ 34 w 71"/>
                <a:gd name="T19" fmla="*/ 32 h 48"/>
                <a:gd name="T20" fmla="*/ 17 w 71"/>
                <a:gd name="T21" fmla="*/ 36 h 48"/>
                <a:gd name="T22" fmla="*/ 27 w 71"/>
                <a:gd name="T23" fmla="*/ 42 h 48"/>
                <a:gd name="T24" fmla="*/ 24 w 71"/>
                <a:gd name="T25" fmla="*/ 44 h 48"/>
                <a:gd name="T26" fmla="*/ 33 w 71"/>
                <a:gd name="T27" fmla="*/ 48 h 48"/>
                <a:gd name="T28" fmla="*/ 38 w 71"/>
                <a:gd name="T29" fmla="*/ 42 h 48"/>
                <a:gd name="T30" fmla="*/ 45 w 71"/>
                <a:gd name="T31" fmla="*/ 47 h 48"/>
                <a:gd name="T32" fmla="*/ 45 w 71"/>
                <a:gd name="T33" fmla="*/ 45 h 48"/>
                <a:gd name="T34" fmla="*/ 51 w 71"/>
                <a:gd name="T35" fmla="*/ 45 h 48"/>
                <a:gd name="T36" fmla="*/ 48 w 71"/>
                <a:gd name="T37" fmla="*/ 40 h 48"/>
                <a:gd name="T38" fmla="*/ 50 w 71"/>
                <a:gd name="T39" fmla="*/ 36 h 48"/>
                <a:gd name="T40" fmla="*/ 54 w 71"/>
                <a:gd name="T41" fmla="*/ 40 h 48"/>
                <a:gd name="T42" fmla="*/ 65 w 71"/>
                <a:gd name="T43" fmla="*/ 33 h 48"/>
                <a:gd name="T44" fmla="*/ 70 w 71"/>
                <a:gd name="T45" fmla="*/ 32 h 48"/>
                <a:gd name="T46" fmla="*/ 70 w 71"/>
                <a:gd name="T47" fmla="*/ 28 h 48"/>
                <a:gd name="T48" fmla="*/ 59 w 71"/>
                <a:gd name="T49" fmla="*/ 25 h 48"/>
                <a:gd name="T50" fmla="*/ 55 w 71"/>
                <a:gd name="T51" fmla="*/ 25 h 48"/>
                <a:gd name="T52" fmla="*/ 57 w 71"/>
                <a:gd name="T53" fmla="*/ 22 h 48"/>
                <a:gd name="T54" fmla="*/ 54 w 71"/>
                <a:gd name="T55" fmla="*/ 18 h 48"/>
                <a:gd name="T56" fmla="*/ 51 w 71"/>
                <a:gd name="T57" fmla="*/ 13 h 48"/>
                <a:gd name="T58" fmla="*/ 49 w 71"/>
                <a:gd name="T59" fmla="*/ 13 h 48"/>
                <a:gd name="T60" fmla="*/ 49 w 71"/>
                <a:gd name="T61" fmla="*/ 16 h 48"/>
                <a:gd name="T62" fmla="*/ 49 w 71"/>
                <a:gd name="T63" fmla="*/ 21 h 48"/>
                <a:gd name="T64" fmla="*/ 47 w 71"/>
                <a:gd name="T65" fmla="*/ 21 h 48"/>
                <a:gd name="T66" fmla="*/ 43 w 71"/>
                <a:gd name="T67" fmla="*/ 14 h 48"/>
                <a:gd name="T68" fmla="*/ 34 w 71"/>
                <a:gd name="T69" fmla="*/ 13 h 48"/>
                <a:gd name="T70" fmla="*/ 27 w 71"/>
                <a:gd name="T71" fmla="*/ 3 h 48"/>
                <a:gd name="T72" fmla="*/ 12 w 71"/>
                <a:gd name="T73" fmla="*/ 0 h 48"/>
                <a:gd name="T74" fmla="*/ 19 w 71"/>
                <a:gd name="T75" fmla="*/ 5 h 48"/>
                <a:gd name="T76" fmla="*/ 15 w 71"/>
                <a:gd name="T77" fmla="*/ 5 h 48"/>
                <a:gd name="T78" fmla="*/ 7 w 71"/>
                <a:gd name="T79" fmla="*/ 7 h 48"/>
                <a:gd name="T80" fmla="*/ 10 w 71"/>
                <a:gd name="T81" fmla="*/ 11 h 48"/>
                <a:gd name="T82" fmla="*/ 16 w 71"/>
                <a:gd name="T83" fmla="*/ 11 h 48"/>
                <a:gd name="T84" fmla="*/ 14 w 71"/>
                <a:gd name="T85" fmla="*/ 13 h 48"/>
                <a:gd name="T86" fmla="*/ 8 w 71"/>
                <a:gd name="T87" fmla="*/ 11 h 48"/>
                <a:gd name="T88" fmla="*/ 2 w 71"/>
                <a:gd name="T89" fmla="*/ 14 h 48"/>
                <a:gd name="T90" fmla="*/ 12 w 71"/>
                <a:gd name="T91" fmla="*/ 18 h 48"/>
                <a:gd name="T92" fmla="*/ 10 w 71"/>
                <a:gd name="T9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48">
                  <a:moveTo>
                    <a:pt x="10" y="20"/>
                  </a:moveTo>
                  <a:cubicBezTo>
                    <a:pt x="8" y="20"/>
                    <a:pt x="5" y="21"/>
                    <a:pt x="3" y="17"/>
                  </a:cubicBezTo>
                  <a:cubicBezTo>
                    <a:pt x="0" y="17"/>
                    <a:pt x="0" y="17"/>
                    <a:pt x="0" y="17"/>
                  </a:cubicBezTo>
                  <a:cubicBezTo>
                    <a:pt x="1" y="25"/>
                    <a:pt x="5" y="25"/>
                    <a:pt x="13" y="25"/>
                  </a:cubicBezTo>
                  <a:cubicBezTo>
                    <a:pt x="12" y="27"/>
                    <a:pt x="10" y="27"/>
                    <a:pt x="8" y="28"/>
                  </a:cubicBezTo>
                  <a:cubicBezTo>
                    <a:pt x="8" y="29"/>
                    <a:pt x="8" y="31"/>
                    <a:pt x="10" y="31"/>
                  </a:cubicBezTo>
                  <a:cubicBezTo>
                    <a:pt x="12" y="31"/>
                    <a:pt x="12" y="30"/>
                    <a:pt x="15" y="29"/>
                  </a:cubicBezTo>
                  <a:cubicBezTo>
                    <a:pt x="15" y="30"/>
                    <a:pt x="15" y="32"/>
                    <a:pt x="18" y="32"/>
                  </a:cubicBezTo>
                  <a:cubicBezTo>
                    <a:pt x="20" y="32"/>
                    <a:pt x="21" y="30"/>
                    <a:pt x="25" y="30"/>
                  </a:cubicBezTo>
                  <a:cubicBezTo>
                    <a:pt x="28" y="30"/>
                    <a:pt x="30" y="31"/>
                    <a:pt x="34" y="32"/>
                  </a:cubicBezTo>
                  <a:cubicBezTo>
                    <a:pt x="31" y="32"/>
                    <a:pt x="17" y="32"/>
                    <a:pt x="17" y="36"/>
                  </a:cubicBezTo>
                  <a:cubicBezTo>
                    <a:pt x="17" y="40"/>
                    <a:pt x="23" y="42"/>
                    <a:pt x="27" y="42"/>
                  </a:cubicBezTo>
                  <a:cubicBezTo>
                    <a:pt x="26" y="43"/>
                    <a:pt x="25" y="43"/>
                    <a:pt x="24" y="44"/>
                  </a:cubicBezTo>
                  <a:cubicBezTo>
                    <a:pt x="24" y="47"/>
                    <a:pt x="29" y="48"/>
                    <a:pt x="33" y="48"/>
                  </a:cubicBezTo>
                  <a:cubicBezTo>
                    <a:pt x="36" y="48"/>
                    <a:pt x="38" y="47"/>
                    <a:pt x="38" y="42"/>
                  </a:cubicBezTo>
                  <a:cubicBezTo>
                    <a:pt x="40" y="44"/>
                    <a:pt x="45" y="47"/>
                    <a:pt x="45" y="47"/>
                  </a:cubicBezTo>
                  <a:cubicBezTo>
                    <a:pt x="45" y="45"/>
                    <a:pt x="45" y="45"/>
                    <a:pt x="45" y="45"/>
                  </a:cubicBezTo>
                  <a:cubicBezTo>
                    <a:pt x="51" y="45"/>
                    <a:pt x="51" y="45"/>
                    <a:pt x="51" y="45"/>
                  </a:cubicBezTo>
                  <a:cubicBezTo>
                    <a:pt x="50" y="41"/>
                    <a:pt x="49" y="42"/>
                    <a:pt x="48" y="40"/>
                  </a:cubicBezTo>
                  <a:cubicBezTo>
                    <a:pt x="49" y="39"/>
                    <a:pt x="49" y="37"/>
                    <a:pt x="50" y="36"/>
                  </a:cubicBezTo>
                  <a:cubicBezTo>
                    <a:pt x="51" y="39"/>
                    <a:pt x="51" y="40"/>
                    <a:pt x="54" y="40"/>
                  </a:cubicBezTo>
                  <a:cubicBezTo>
                    <a:pt x="57" y="40"/>
                    <a:pt x="60" y="33"/>
                    <a:pt x="65" y="33"/>
                  </a:cubicBezTo>
                  <a:cubicBezTo>
                    <a:pt x="66" y="33"/>
                    <a:pt x="69" y="33"/>
                    <a:pt x="70" y="32"/>
                  </a:cubicBezTo>
                  <a:cubicBezTo>
                    <a:pt x="71" y="31"/>
                    <a:pt x="70" y="30"/>
                    <a:pt x="70" y="28"/>
                  </a:cubicBezTo>
                  <a:cubicBezTo>
                    <a:pt x="67" y="28"/>
                    <a:pt x="61" y="25"/>
                    <a:pt x="59" y="25"/>
                  </a:cubicBezTo>
                  <a:cubicBezTo>
                    <a:pt x="59" y="25"/>
                    <a:pt x="55" y="29"/>
                    <a:pt x="55" y="25"/>
                  </a:cubicBezTo>
                  <a:cubicBezTo>
                    <a:pt x="55" y="25"/>
                    <a:pt x="57" y="23"/>
                    <a:pt x="57" y="22"/>
                  </a:cubicBezTo>
                  <a:cubicBezTo>
                    <a:pt x="57" y="20"/>
                    <a:pt x="54" y="19"/>
                    <a:pt x="54" y="18"/>
                  </a:cubicBezTo>
                  <a:cubicBezTo>
                    <a:pt x="54" y="15"/>
                    <a:pt x="54" y="13"/>
                    <a:pt x="51" y="13"/>
                  </a:cubicBezTo>
                  <a:cubicBezTo>
                    <a:pt x="50" y="13"/>
                    <a:pt x="49" y="13"/>
                    <a:pt x="49" y="13"/>
                  </a:cubicBezTo>
                  <a:cubicBezTo>
                    <a:pt x="49" y="16"/>
                    <a:pt x="49" y="16"/>
                    <a:pt x="49" y="16"/>
                  </a:cubicBezTo>
                  <a:cubicBezTo>
                    <a:pt x="49" y="21"/>
                    <a:pt x="49" y="21"/>
                    <a:pt x="49" y="21"/>
                  </a:cubicBezTo>
                  <a:cubicBezTo>
                    <a:pt x="47" y="21"/>
                    <a:pt x="47" y="21"/>
                    <a:pt x="47" y="21"/>
                  </a:cubicBezTo>
                  <a:cubicBezTo>
                    <a:pt x="45" y="17"/>
                    <a:pt x="47" y="15"/>
                    <a:pt x="43" y="14"/>
                  </a:cubicBezTo>
                  <a:cubicBezTo>
                    <a:pt x="40" y="12"/>
                    <a:pt x="37" y="14"/>
                    <a:pt x="34" y="13"/>
                  </a:cubicBezTo>
                  <a:cubicBezTo>
                    <a:pt x="30" y="12"/>
                    <a:pt x="31" y="5"/>
                    <a:pt x="27" y="3"/>
                  </a:cubicBezTo>
                  <a:cubicBezTo>
                    <a:pt x="23" y="1"/>
                    <a:pt x="18" y="1"/>
                    <a:pt x="12" y="0"/>
                  </a:cubicBezTo>
                  <a:cubicBezTo>
                    <a:pt x="13" y="4"/>
                    <a:pt x="17" y="5"/>
                    <a:pt x="19" y="5"/>
                  </a:cubicBezTo>
                  <a:cubicBezTo>
                    <a:pt x="15" y="5"/>
                    <a:pt x="15" y="5"/>
                    <a:pt x="15" y="5"/>
                  </a:cubicBezTo>
                  <a:cubicBezTo>
                    <a:pt x="11" y="5"/>
                    <a:pt x="10" y="5"/>
                    <a:pt x="7" y="7"/>
                  </a:cubicBezTo>
                  <a:cubicBezTo>
                    <a:pt x="7" y="7"/>
                    <a:pt x="9" y="11"/>
                    <a:pt x="10" y="11"/>
                  </a:cubicBezTo>
                  <a:cubicBezTo>
                    <a:pt x="11" y="11"/>
                    <a:pt x="14" y="9"/>
                    <a:pt x="16" y="11"/>
                  </a:cubicBezTo>
                  <a:cubicBezTo>
                    <a:pt x="15" y="11"/>
                    <a:pt x="15" y="13"/>
                    <a:pt x="14" y="13"/>
                  </a:cubicBezTo>
                  <a:cubicBezTo>
                    <a:pt x="12" y="13"/>
                    <a:pt x="11" y="11"/>
                    <a:pt x="8" y="11"/>
                  </a:cubicBezTo>
                  <a:cubicBezTo>
                    <a:pt x="5" y="11"/>
                    <a:pt x="2" y="11"/>
                    <a:pt x="2" y="14"/>
                  </a:cubicBezTo>
                  <a:cubicBezTo>
                    <a:pt x="2" y="16"/>
                    <a:pt x="9" y="17"/>
                    <a:pt x="12" y="18"/>
                  </a:cubicBezTo>
                  <a:cubicBezTo>
                    <a:pt x="12" y="18"/>
                    <a:pt x="11" y="20"/>
                    <a:pt x="10"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51" name="Freeform 133"/>
            <p:cNvSpPr>
              <a:spLocks/>
            </p:cNvSpPr>
            <p:nvPr/>
          </p:nvSpPr>
          <p:spPr bwMode="auto">
            <a:xfrm>
              <a:off x="2506474" y="2596051"/>
              <a:ext cx="154425" cy="95996"/>
            </a:xfrm>
            <a:custGeom>
              <a:avLst/>
              <a:gdLst>
                <a:gd name="T0" fmla="*/ 37 w 47"/>
                <a:gd name="T1" fmla="*/ 17 h 29"/>
                <a:gd name="T2" fmla="*/ 35 w 47"/>
                <a:gd name="T3" fmla="*/ 13 h 29"/>
                <a:gd name="T4" fmla="*/ 19 w 47"/>
                <a:gd name="T5" fmla="*/ 4 h 29"/>
                <a:gd name="T6" fmla="*/ 17 w 47"/>
                <a:gd name="T7" fmla="*/ 6 h 29"/>
                <a:gd name="T8" fmla="*/ 13 w 47"/>
                <a:gd name="T9" fmla="*/ 0 h 29"/>
                <a:gd name="T10" fmla="*/ 5 w 47"/>
                <a:gd name="T11" fmla="*/ 13 h 29"/>
                <a:gd name="T12" fmla="*/ 5 w 47"/>
                <a:gd name="T13" fmla="*/ 17 h 29"/>
                <a:gd name="T14" fmla="*/ 3 w 47"/>
                <a:gd name="T15" fmla="*/ 20 h 29"/>
                <a:gd name="T16" fmla="*/ 0 w 47"/>
                <a:gd name="T17" fmla="*/ 24 h 29"/>
                <a:gd name="T18" fmla="*/ 10 w 47"/>
                <a:gd name="T19" fmla="*/ 24 h 29"/>
                <a:gd name="T20" fmla="*/ 12 w 47"/>
                <a:gd name="T21" fmla="*/ 29 h 29"/>
                <a:gd name="T22" fmla="*/ 14 w 47"/>
                <a:gd name="T23" fmla="*/ 27 h 29"/>
                <a:gd name="T24" fmla="*/ 24 w 47"/>
                <a:gd name="T25" fmla="*/ 18 h 29"/>
                <a:gd name="T26" fmla="*/ 33 w 47"/>
                <a:gd name="T27" fmla="*/ 23 h 29"/>
                <a:gd name="T28" fmla="*/ 39 w 47"/>
                <a:gd name="T29" fmla="*/ 23 h 29"/>
                <a:gd name="T30" fmla="*/ 47 w 47"/>
                <a:gd name="T31" fmla="*/ 21 h 29"/>
                <a:gd name="T32" fmla="*/ 37 w 47"/>
                <a:gd name="T3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29">
                  <a:moveTo>
                    <a:pt x="37" y="17"/>
                  </a:moveTo>
                  <a:cubicBezTo>
                    <a:pt x="36" y="17"/>
                    <a:pt x="37" y="15"/>
                    <a:pt x="35" y="13"/>
                  </a:cubicBezTo>
                  <a:cubicBezTo>
                    <a:pt x="31" y="8"/>
                    <a:pt x="24" y="10"/>
                    <a:pt x="19" y="4"/>
                  </a:cubicBezTo>
                  <a:cubicBezTo>
                    <a:pt x="19" y="5"/>
                    <a:pt x="18" y="5"/>
                    <a:pt x="17" y="6"/>
                  </a:cubicBezTo>
                  <a:cubicBezTo>
                    <a:pt x="16" y="4"/>
                    <a:pt x="14" y="3"/>
                    <a:pt x="13" y="0"/>
                  </a:cubicBezTo>
                  <a:cubicBezTo>
                    <a:pt x="7" y="0"/>
                    <a:pt x="5" y="9"/>
                    <a:pt x="5" y="13"/>
                  </a:cubicBezTo>
                  <a:cubicBezTo>
                    <a:pt x="5" y="15"/>
                    <a:pt x="5" y="15"/>
                    <a:pt x="5" y="17"/>
                  </a:cubicBezTo>
                  <a:cubicBezTo>
                    <a:pt x="5" y="18"/>
                    <a:pt x="5" y="19"/>
                    <a:pt x="3" y="20"/>
                  </a:cubicBezTo>
                  <a:cubicBezTo>
                    <a:pt x="3" y="21"/>
                    <a:pt x="1" y="20"/>
                    <a:pt x="0" y="24"/>
                  </a:cubicBezTo>
                  <a:cubicBezTo>
                    <a:pt x="2" y="24"/>
                    <a:pt x="7" y="23"/>
                    <a:pt x="10" y="24"/>
                  </a:cubicBezTo>
                  <a:cubicBezTo>
                    <a:pt x="10" y="27"/>
                    <a:pt x="9" y="29"/>
                    <a:pt x="12" y="29"/>
                  </a:cubicBezTo>
                  <a:cubicBezTo>
                    <a:pt x="13" y="29"/>
                    <a:pt x="13" y="28"/>
                    <a:pt x="14" y="27"/>
                  </a:cubicBezTo>
                  <a:cubicBezTo>
                    <a:pt x="17" y="28"/>
                    <a:pt x="24" y="23"/>
                    <a:pt x="24" y="18"/>
                  </a:cubicBezTo>
                  <a:cubicBezTo>
                    <a:pt x="26" y="18"/>
                    <a:pt x="33" y="23"/>
                    <a:pt x="33" y="23"/>
                  </a:cubicBezTo>
                  <a:cubicBezTo>
                    <a:pt x="35" y="23"/>
                    <a:pt x="37" y="23"/>
                    <a:pt x="39" y="23"/>
                  </a:cubicBezTo>
                  <a:cubicBezTo>
                    <a:pt x="42" y="23"/>
                    <a:pt x="44" y="23"/>
                    <a:pt x="47" y="21"/>
                  </a:cubicBezTo>
                  <a:cubicBezTo>
                    <a:pt x="45" y="18"/>
                    <a:pt x="41" y="20"/>
                    <a:pt x="37" y="1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52" name="Freeform 134"/>
            <p:cNvSpPr>
              <a:spLocks/>
            </p:cNvSpPr>
            <p:nvPr/>
          </p:nvSpPr>
          <p:spPr bwMode="auto">
            <a:xfrm>
              <a:off x="2723504" y="2501446"/>
              <a:ext cx="45910" cy="41737"/>
            </a:xfrm>
            <a:custGeom>
              <a:avLst/>
              <a:gdLst>
                <a:gd name="T0" fmla="*/ 14 w 14"/>
                <a:gd name="T1" fmla="*/ 8 h 13"/>
                <a:gd name="T2" fmla="*/ 0 w 14"/>
                <a:gd name="T3" fmla="*/ 8 h 13"/>
                <a:gd name="T4" fmla="*/ 6 w 14"/>
                <a:gd name="T5" fmla="*/ 13 h 13"/>
                <a:gd name="T6" fmla="*/ 14 w 14"/>
                <a:gd name="T7" fmla="*/ 8 h 13"/>
              </a:gdLst>
              <a:ahLst/>
              <a:cxnLst>
                <a:cxn ang="0">
                  <a:pos x="T0" y="T1"/>
                </a:cxn>
                <a:cxn ang="0">
                  <a:pos x="T2" y="T3"/>
                </a:cxn>
                <a:cxn ang="0">
                  <a:pos x="T4" y="T5"/>
                </a:cxn>
                <a:cxn ang="0">
                  <a:pos x="T6" y="T7"/>
                </a:cxn>
              </a:cxnLst>
              <a:rect l="0" t="0" r="r" b="b"/>
              <a:pathLst>
                <a:path w="14" h="13">
                  <a:moveTo>
                    <a:pt x="14" y="8"/>
                  </a:moveTo>
                  <a:cubicBezTo>
                    <a:pt x="14" y="0"/>
                    <a:pt x="0" y="0"/>
                    <a:pt x="0" y="8"/>
                  </a:cubicBezTo>
                  <a:cubicBezTo>
                    <a:pt x="0" y="12"/>
                    <a:pt x="2" y="13"/>
                    <a:pt x="6" y="13"/>
                  </a:cubicBezTo>
                  <a:cubicBezTo>
                    <a:pt x="8" y="13"/>
                    <a:pt x="14" y="12"/>
                    <a:pt x="14" y="8"/>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53" name="Freeform 135"/>
            <p:cNvSpPr>
              <a:spLocks/>
            </p:cNvSpPr>
            <p:nvPr/>
          </p:nvSpPr>
          <p:spPr bwMode="auto">
            <a:xfrm>
              <a:off x="2588556" y="2694830"/>
              <a:ext cx="36172" cy="30607"/>
            </a:xfrm>
            <a:custGeom>
              <a:avLst/>
              <a:gdLst>
                <a:gd name="T0" fmla="*/ 5 w 11"/>
                <a:gd name="T1" fmla="*/ 0 h 9"/>
                <a:gd name="T2" fmla="*/ 0 w 11"/>
                <a:gd name="T3" fmla="*/ 6 h 9"/>
                <a:gd name="T4" fmla="*/ 0 w 11"/>
                <a:gd name="T5" fmla="*/ 9 h 9"/>
                <a:gd name="T6" fmla="*/ 11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4" y="2"/>
                    <a:pt x="0" y="4"/>
                    <a:pt x="0" y="6"/>
                  </a:cubicBezTo>
                  <a:cubicBezTo>
                    <a:pt x="0" y="9"/>
                    <a:pt x="0" y="9"/>
                    <a:pt x="0" y="9"/>
                  </a:cubicBezTo>
                  <a:cubicBezTo>
                    <a:pt x="4" y="9"/>
                    <a:pt x="9" y="4"/>
                    <a:pt x="11" y="1"/>
                  </a:cubicBezTo>
                  <a:cubicBezTo>
                    <a:pt x="8" y="0"/>
                    <a:pt x="9" y="0"/>
                    <a:pt x="5"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54" name="Freeform 136"/>
            <p:cNvSpPr>
              <a:spLocks/>
            </p:cNvSpPr>
            <p:nvPr/>
          </p:nvSpPr>
          <p:spPr bwMode="auto">
            <a:xfrm>
              <a:off x="2644205" y="2292759"/>
              <a:ext cx="101559" cy="43129"/>
            </a:xfrm>
            <a:custGeom>
              <a:avLst/>
              <a:gdLst>
                <a:gd name="T0" fmla="*/ 12 w 31"/>
                <a:gd name="T1" fmla="*/ 13 h 13"/>
                <a:gd name="T2" fmla="*/ 20 w 31"/>
                <a:gd name="T3" fmla="*/ 11 h 13"/>
                <a:gd name="T4" fmla="*/ 27 w 31"/>
                <a:gd name="T5" fmla="*/ 12 h 13"/>
                <a:gd name="T6" fmla="*/ 31 w 31"/>
                <a:gd name="T7" fmla="*/ 9 h 13"/>
                <a:gd name="T8" fmla="*/ 15 w 31"/>
                <a:gd name="T9" fmla="*/ 2 h 13"/>
                <a:gd name="T10" fmla="*/ 4 w 31"/>
                <a:gd name="T11" fmla="*/ 0 h 13"/>
                <a:gd name="T12" fmla="*/ 0 w 31"/>
                <a:gd name="T13" fmla="*/ 3 h 13"/>
                <a:gd name="T14" fmla="*/ 5 w 31"/>
                <a:gd name="T15" fmla="*/ 8 h 13"/>
                <a:gd name="T16" fmla="*/ 12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12" y="13"/>
                  </a:moveTo>
                  <a:cubicBezTo>
                    <a:pt x="15" y="13"/>
                    <a:pt x="17" y="11"/>
                    <a:pt x="20" y="11"/>
                  </a:cubicBezTo>
                  <a:cubicBezTo>
                    <a:pt x="22" y="11"/>
                    <a:pt x="24" y="12"/>
                    <a:pt x="27" y="12"/>
                  </a:cubicBezTo>
                  <a:cubicBezTo>
                    <a:pt x="29" y="12"/>
                    <a:pt x="30" y="11"/>
                    <a:pt x="31" y="9"/>
                  </a:cubicBezTo>
                  <a:cubicBezTo>
                    <a:pt x="27" y="7"/>
                    <a:pt x="22" y="2"/>
                    <a:pt x="15" y="2"/>
                  </a:cubicBezTo>
                  <a:cubicBezTo>
                    <a:pt x="11" y="2"/>
                    <a:pt x="9" y="0"/>
                    <a:pt x="4" y="0"/>
                  </a:cubicBezTo>
                  <a:cubicBezTo>
                    <a:pt x="2" y="0"/>
                    <a:pt x="0" y="1"/>
                    <a:pt x="0" y="3"/>
                  </a:cubicBezTo>
                  <a:cubicBezTo>
                    <a:pt x="0" y="6"/>
                    <a:pt x="3" y="7"/>
                    <a:pt x="5" y="8"/>
                  </a:cubicBezTo>
                  <a:cubicBezTo>
                    <a:pt x="3" y="12"/>
                    <a:pt x="7" y="13"/>
                    <a:pt x="12" y="1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55" name="Freeform 137"/>
            <p:cNvSpPr>
              <a:spLocks/>
            </p:cNvSpPr>
            <p:nvPr/>
          </p:nvSpPr>
          <p:spPr bwMode="auto">
            <a:xfrm>
              <a:off x="2653943" y="2715698"/>
              <a:ext cx="23651" cy="25042"/>
            </a:xfrm>
            <a:custGeom>
              <a:avLst/>
              <a:gdLst>
                <a:gd name="T0" fmla="*/ 3 w 7"/>
                <a:gd name="T1" fmla="*/ 8 h 8"/>
                <a:gd name="T2" fmla="*/ 7 w 7"/>
                <a:gd name="T3" fmla="*/ 3 h 8"/>
                <a:gd name="T4" fmla="*/ 0 w 7"/>
                <a:gd name="T5" fmla="*/ 4 h 8"/>
                <a:gd name="T6" fmla="*/ 3 w 7"/>
                <a:gd name="T7" fmla="*/ 8 h 8"/>
              </a:gdLst>
              <a:ahLst/>
              <a:cxnLst>
                <a:cxn ang="0">
                  <a:pos x="T0" y="T1"/>
                </a:cxn>
                <a:cxn ang="0">
                  <a:pos x="T2" y="T3"/>
                </a:cxn>
                <a:cxn ang="0">
                  <a:pos x="T4" y="T5"/>
                </a:cxn>
                <a:cxn ang="0">
                  <a:pos x="T6" y="T7"/>
                </a:cxn>
              </a:cxnLst>
              <a:rect l="0" t="0" r="r" b="b"/>
              <a:pathLst>
                <a:path w="7" h="8">
                  <a:moveTo>
                    <a:pt x="3" y="8"/>
                  </a:moveTo>
                  <a:cubicBezTo>
                    <a:pt x="6" y="8"/>
                    <a:pt x="6" y="4"/>
                    <a:pt x="7" y="3"/>
                  </a:cubicBezTo>
                  <a:cubicBezTo>
                    <a:pt x="5" y="0"/>
                    <a:pt x="0" y="0"/>
                    <a:pt x="0" y="4"/>
                  </a:cubicBezTo>
                  <a:cubicBezTo>
                    <a:pt x="0" y="4"/>
                    <a:pt x="3" y="8"/>
                    <a:pt x="3" y="8"/>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56" name="Freeform 138"/>
            <p:cNvSpPr>
              <a:spLocks/>
            </p:cNvSpPr>
            <p:nvPr/>
          </p:nvSpPr>
          <p:spPr bwMode="auto">
            <a:xfrm>
              <a:off x="2776370" y="2513967"/>
              <a:ext cx="25042" cy="13912"/>
            </a:xfrm>
            <a:custGeom>
              <a:avLst/>
              <a:gdLst>
                <a:gd name="T0" fmla="*/ 8 w 8"/>
                <a:gd name="T1" fmla="*/ 3 h 4"/>
                <a:gd name="T2" fmla="*/ 3 w 8"/>
                <a:gd name="T3" fmla="*/ 0 h 4"/>
                <a:gd name="T4" fmla="*/ 0 w 8"/>
                <a:gd name="T5" fmla="*/ 2 h 4"/>
                <a:gd name="T6" fmla="*/ 3 w 8"/>
                <a:gd name="T7" fmla="*/ 4 h 4"/>
                <a:gd name="T8" fmla="*/ 8 w 8"/>
                <a:gd name="T9" fmla="*/ 3 h 4"/>
              </a:gdLst>
              <a:ahLst/>
              <a:cxnLst>
                <a:cxn ang="0">
                  <a:pos x="T0" y="T1"/>
                </a:cxn>
                <a:cxn ang="0">
                  <a:pos x="T2" y="T3"/>
                </a:cxn>
                <a:cxn ang="0">
                  <a:pos x="T4" y="T5"/>
                </a:cxn>
                <a:cxn ang="0">
                  <a:pos x="T6" y="T7"/>
                </a:cxn>
                <a:cxn ang="0">
                  <a:pos x="T8" y="T9"/>
                </a:cxn>
              </a:cxnLst>
              <a:rect l="0" t="0" r="r" b="b"/>
              <a:pathLst>
                <a:path w="8" h="4">
                  <a:moveTo>
                    <a:pt x="8" y="3"/>
                  </a:moveTo>
                  <a:cubicBezTo>
                    <a:pt x="7" y="3"/>
                    <a:pt x="5" y="0"/>
                    <a:pt x="3" y="0"/>
                  </a:cubicBezTo>
                  <a:cubicBezTo>
                    <a:pt x="3" y="0"/>
                    <a:pt x="0" y="1"/>
                    <a:pt x="0" y="2"/>
                  </a:cubicBezTo>
                  <a:cubicBezTo>
                    <a:pt x="0" y="3"/>
                    <a:pt x="2" y="4"/>
                    <a:pt x="3" y="4"/>
                  </a:cubicBezTo>
                  <a:cubicBezTo>
                    <a:pt x="6" y="4"/>
                    <a:pt x="5" y="4"/>
                    <a:pt x="8" y="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57" name="Freeform 139"/>
            <p:cNvSpPr>
              <a:spLocks/>
            </p:cNvSpPr>
            <p:nvPr/>
          </p:nvSpPr>
          <p:spPr bwMode="auto">
            <a:xfrm>
              <a:off x="2670638" y="2470838"/>
              <a:ext cx="26433" cy="16695"/>
            </a:xfrm>
            <a:custGeom>
              <a:avLst/>
              <a:gdLst>
                <a:gd name="T0" fmla="*/ 8 w 8"/>
                <a:gd name="T1" fmla="*/ 0 h 5"/>
                <a:gd name="T2" fmla="*/ 3 w 8"/>
                <a:gd name="T3" fmla="*/ 5 h 5"/>
                <a:gd name="T4" fmla="*/ 8 w 8"/>
                <a:gd name="T5" fmla="*/ 0 h 5"/>
              </a:gdLst>
              <a:ahLst/>
              <a:cxnLst>
                <a:cxn ang="0">
                  <a:pos x="T0" y="T1"/>
                </a:cxn>
                <a:cxn ang="0">
                  <a:pos x="T2" y="T3"/>
                </a:cxn>
                <a:cxn ang="0">
                  <a:pos x="T4" y="T5"/>
                </a:cxn>
              </a:cxnLst>
              <a:rect l="0" t="0" r="r" b="b"/>
              <a:pathLst>
                <a:path w="8" h="5">
                  <a:moveTo>
                    <a:pt x="8" y="0"/>
                  </a:moveTo>
                  <a:cubicBezTo>
                    <a:pt x="5" y="0"/>
                    <a:pt x="0" y="5"/>
                    <a:pt x="3" y="5"/>
                  </a:cubicBezTo>
                  <a:cubicBezTo>
                    <a:pt x="6" y="5"/>
                    <a:pt x="7" y="2"/>
                    <a:pt x="8"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58" name="Freeform 140"/>
            <p:cNvSpPr>
              <a:spLocks/>
            </p:cNvSpPr>
            <p:nvPr/>
          </p:nvSpPr>
          <p:spPr bwMode="auto">
            <a:xfrm>
              <a:off x="2446652" y="2292759"/>
              <a:ext cx="612136" cy="442417"/>
            </a:xfrm>
            <a:custGeom>
              <a:avLst/>
              <a:gdLst>
                <a:gd name="T0" fmla="*/ 112 w 186"/>
                <a:gd name="T1" fmla="*/ 27 h 134"/>
                <a:gd name="T2" fmla="*/ 81 w 186"/>
                <a:gd name="T3" fmla="*/ 13 h 134"/>
                <a:gd name="T4" fmla="*/ 67 w 186"/>
                <a:gd name="T5" fmla="*/ 17 h 134"/>
                <a:gd name="T6" fmla="*/ 63 w 186"/>
                <a:gd name="T7" fmla="*/ 15 h 134"/>
                <a:gd name="T8" fmla="*/ 29 w 186"/>
                <a:gd name="T9" fmla="*/ 13 h 134"/>
                <a:gd name="T10" fmla="*/ 26 w 186"/>
                <a:gd name="T11" fmla="*/ 24 h 134"/>
                <a:gd name="T12" fmla="*/ 24 w 186"/>
                <a:gd name="T13" fmla="*/ 16 h 134"/>
                <a:gd name="T14" fmla="*/ 32 w 186"/>
                <a:gd name="T15" fmla="*/ 2 h 134"/>
                <a:gd name="T16" fmla="*/ 6 w 186"/>
                <a:gd name="T17" fmla="*/ 8 h 134"/>
                <a:gd name="T18" fmla="*/ 0 w 186"/>
                <a:gd name="T19" fmla="*/ 24 h 134"/>
                <a:gd name="T20" fmla="*/ 15 w 186"/>
                <a:gd name="T21" fmla="*/ 33 h 134"/>
                <a:gd name="T22" fmla="*/ 5 w 186"/>
                <a:gd name="T23" fmla="*/ 36 h 134"/>
                <a:gd name="T24" fmla="*/ 22 w 186"/>
                <a:gd name="T25" fmla="*/ 43 h 134"/>
                <a:gd name="T26" fmla="*/ 63 w 186"/>
                <a:gd name="T27" fmla="*/ 47 h 134"/>
                <a:gd name="T28" fmla="*/ 75 w 186"/>
                <a:gd name="T29" fmla="*/ 43 h 134"/>
                <a:gd name="T30" fmla="*/ 87 w 186"/>
                <a:gd name="T31" fmla="*/ 58 h 134"/>
                <a:gd name="T32" fmla="*/ 96 w 186"/>
                <a:gd name="T33" fmla="*/ 58 h 134"/>
                <a:gd name="T34" fmla="*/ 108 w 186"/>
                <a:gd name="T35" fmla="*/ 86 h 134"/>
                <a:gd name="T36" fmla="*/ 107 w 186"/>
                <a:gd name="T37" fmla="*/ 93 h 134"/>
                <a:gd name="T38" fmla="*/ 87 w 186"/>
                <a:gd name="T39" fmla="*/ 95 h 134"/>
                <a:gd name="T40" fmla="*/ 87 w 186"/>
                <a:gd name="T41" fmla="*/ 109 h 134"/>
                <a:gd name="T42" fmla="*/ 98 w 186"/>
                <a:gd name="T43" fmla="*/ 108 h 134"/>
                <a:gd name="T44" fmla="*/ 120 w 186"/>
                <a:gd name="T45" fmla="*/ 116 h 134"/>
                <a:gd name="T46" fmla="*/ 152 w 186"/>
                <a:gd name="T47" fmla="*/ 131 h 134"/>
                <a:gd name="T48" fmla="*/ 157 w 186"/>
                <a:gd name="T49" fmla="*/ 131 h 134"/>
                <a:gd name="T50" fmla="*/ 143 w 186"/>
                <a:gd name="T51" fmla="*/ 115 h 134"/>
                <a:gd name="T52" fmla="*/ 168 w 186"/>
                <a:gd name="T53" fmla="*/ 115 h 134"/>
                <a:gd name="T54" fmla="*/ 164 w 186"/>
                <a:gd name="T55" fmla="*/ 107 h 134"/>
                <a:gd name="T56" fmla="*/ 154 w 186"/>
                <a:gd name="T57" fmla="*/ 104 h 134"/>
                <a:gd name="T58" fmla="*/ 147 w 186"/>
                <a:gd name="T59" fmla="*/ 95 h 134"/>
                <a:gd name="T60" fmla="*/ 151 w 186"/>
                <a:gd name="T61" fmla="*/ 91 h 134"/>
                <a:gd name="T62" fmla="*/ 146 w 186"/>
                <a:gd name="T63" fmla="*/ 87 h 134"/>
                <a:gd name="T64" fmla="*/ 172 w 186"/>
                <a:gd name="T65" fmla="*/ 100 h 134"/>
                <a:gd name="T66" fmla="*/ 180 w 186"/>
                <a:gd name="T67" fmla="*/ 91 h 134"/>
                <a:gd name="T68" fmla="*/ 186 w 186"/>
                <a:gd name="T69" fmla="*/ 85 h 134"/>
                <a:gd name="T70" fmla="*/ 176 w 186"/>
                <a:gd name="T71" fmla="*/ 78 h 134"/>
                <a:gd name="T72" fmla="*/ 163 w 186"/>
                <a:gd name="T73" fmla="*/ 69 h 134"/>
                <a:gd name="T74" fmla="*/ 146 w 186"/>
                <a:gd name="T75" fmla="*/ 59 h 134"/>
                <a:gd name="T76" fmla="*/ 150 w 186"/>
                <a:gd name="T77" fmla="*/ 52 h 134"/>
                <a:gd name="T78" fmla="*/ 151 w 186"/>
                <a:gd name="T79" fmla="*/ 48 h 134"/>
                <a:gd name="T80" fmla="*/ 139 w 186"/>
                <a:gd name="T81" fmla="*/ 43 h 134"/>
                <a:gd name="T82" fmla="*/ 124 w 186"/>
                <a:gd name="T83" fmla="*/ 3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134">
                  <a:moveTo>
                    <a:pt x="117" y="27"/>
                  </a:moveTo>
                  <a:cubicBezTo>
                    <a:pt x="116" y="27"/>
                    <a:pt x="115" y="27"/>
                    <a:pt x="112" y="27"/>
                  </a:cubicBezTo>
                  <a:cubicBezTo>
                    <a:pt x="104" y="27"/>
                    <a:pt x="103" y="20"/>
                    <a:pt x="98" y="16"/>
                  </a:cubicBezTo>
                  <a:cubicBezTo>
                    <a:pt x="95" y="14"/>
                    <a:pt x="85" y="13"/>
                    <a:pt x="81" y="13"/>
                  </a:cubicBezTo>
                  <a:cubicBezTo>
                    <a:pt x="77" y="13"/>
                    <a:pt x="75" y="19"/>
                    <a:pt x="72" y="19"/>
                  </a:cubicBezTo>
                  <a:cubicBezTo>
                    <a:pt x="69" y="19"/>
                    <a:pt x="69" y="17"/>
                    <a:pt x="67" y="17"/>
                  </a:cubicBezTo>
                  <a:cubicBezTo>
                    <a:pt x="65" y="17"/>
                    <a:pt x="63" y="19"/>
                    <a:pt x="63" y="19"/>
                  </a:cubicBezTo>
                  <a:cubicBezTo>
                    <a:pt x="59" y="19"/>
                    <a:pt x="63" y="16"/>
                    <a:pt x="63" y="15"/>
                  </a:cubicBezTo>
                  <a:cubicBezTo>
                    <a:pt x="63" y="10"/>
                    <a:pt x="59" y="2"/>
                    <a:pt x="53" y="2"/>
                  </a:cubicBezTo>
                  <a:cubicBezTo>
                    <a:pt x="44" y="2"/>
                    <a:pt x="29" y="4"/>
                    <a:pt x="29" y="13"/>
                  </a:cubicBezTo>
                  <a:cubicBezTo>
                    <a:pt x="29" y="15"/>
                    <a:pt x="31" y="17"/>
                    <a:pt x="31" y="19"/>
                  </a:cubicBezTo>
                  <a:cubicBezTo>
                    <a:pt x="31" y="21"/>
                    <a:pt x="28" y="24"/>
                    <a:pt x="26" y="24"/>
                  </a:cubicBezTo>
                  <a:cubicBezTo>
                    <a:pt x="24" y="24"/>
                    <a:pt x="24" y="22"/>
                    <a:pt x="24" y="20"/>
                  </a:cubicBezTo>
                  <a:cubicBezTo>
                    <a:pt x="24" y="20"/>
                    <a:pt x="23" y="17"/>
                    <a:pt x="24" y="16"/>
                  </a:cubicBezTo>
                  <a:cubicBezTo>
                    <a:pt x="23" y="16"/>
                    <a:pt x="22" y="15"/>
                    <a:pt x="22" y="14"/>
                  </a:cubicBezTo>
                  <a:cubicBezTo>
                    <a:pt x="22" y="7"/>
                    <a:pt x="30" y="7"/>
                    <a:pt x="32" y="2"/>
                  </a:cubicBezTo>
                  <a:cubicBezTo>
                    <a:pt x="32" y="2"/>
                    <a:pt x="24" y="0"/>
                    <a:pt x="24" y="0"/>
                  </a:cubicBezTo>
                  <a:cubicBezTo>
                    <a:pt x="17" y="0"/>
                    <a:pt x="11" y="3"/>
                    <a:pt x="6" y="8"/>
                  </a:cubicBezTo>
                  <a:cubicBezTo>
                    <a:pt x="5" y="9"/>
                    <a:pt x="6" y="13"/>
                    <a:pt x="5" y="14"/>
                  </a:cubicBezTo>
                  <a:cubicBezTo>
                    <a:pt x="1" y="17"/>
                    <a:pt x="0" y="18"/>
                    <a:pt x="0" y="24"/>
                  </a:cubicBezTo>
                  <a:cubicBezTo>
                    <a:pt x="0" y="26"/>
                    <a:pt x="3" y="31"/>
                    <a:pt x="3" y="31"/>
                  </a:cubicBezTo>
                  <a:cubicBezTo>
                    <a:pt x="3" y="31"/>
                    <a:pt x="15" y="31"/>
                    <a:pt x="15" y="33"/>
                  </a:cubicBezTo>
                  <a:cubicBezTo>
                    <a:pt x="15" y="36"/>
                    <a:pt x="15" y="36"/>
                    <a:pt x="15" y="36"/>
                  </a:cubicBezTo>
                  <a:cubicBezTo>
                    <a:pt x="11" y="35"/>
                    <a:pt x="8" y="34"/>
                    <a:pt x="5" y="36"/>
                  </a:cubicBezTo>
                  <a:cubicBezTo>
                    <a:pt x="6" y="39"/>
                    <a:pt x="10" y="39"/>
                    <a:pt x="11" y="43"/>
                  </a:cubicBezTo>
                  <a:cubicBezTo>
                    <a:pt x="22" y="43"/>
                    <a:pt x="22" y="43"/>
                    <a:pt x="22" y="43"/>
                  </a:cubicBezTo>
                  <a:cubicBezTo>
                    <a:pt x="23" y="43"/>
                    <a:pt x="27" y="47"/>
                    <a:pt x="28" y="47"/>
                  </a:cubicBezTo>
                  <a:cubicBezTo>
                    <a:pt x="39" y="47"/>
                    <a:pt x="56" y="46"/>
                    <a:pt x="63" y="47"/>
                  </a:cubicBezTo>
                  <a:cubicBezTo>
                    <a:pt x="63" y="48"/>
                    <a:pt x="62" y="52"/>
                    <a:pt x="65" y="52"/>
                  </a:cubicBezTo>
                  <a:cubicBezTo>
                    <a:pt x="69" y="52"/>
                    <a:pt x="72" y="43"/>
                    <a:pt x="75" y="43"/>
                  </a:cubicBezTo>
                  <a:cubicBezTo>
                    <a:pt x="78" y="43"/>
                    <a:pt x="90" y="53"/>
                    <a:pt x="92" y="56"/>
                  </a:cubicBezTo>
                  <a:cubicBezTo>
                    <a:pt x="91" y="56"/>
                    <a:pt x="87" y="56"/>
                    <a:pt x="87" y="58"/>
                  </a:cubicBezTo>
                  <a:cubicBezTo>
                    <a:pt x="87" y="59"/>
                    <a:pt x="88" y="61"/>
                    <a:pt x="89" y="61"/>
                  </a:cubicBezTo>
                  <a:cubicBezTo>
                    <a:pt x="91" y="61"/>
                    <a:pt x="93" y="58"/>
                    <a:pt x="96" y="58"/>
                  </a:cubicBezTo>
                  <a:cubicBezTo>
                    <a:pt x="101" y="58"/>
                    <a:pt x="115" y="70"/>
                    <a:pt x="115" y="75"/>
                  </a:cubicBezTo>
                  <a:cubicBezTo>
                    <a:pt x="115" y="79"/>
                    <a:pt x="110" y="84"/>
                    <a:pt x="108" y="86"/>
                  </a:cubicBezTo>
                  <a:cubicBezTo>
                    <a:pt x="107" y="87"/>
                    <a:pt x="103" y="85"/>
                    <a:pt x="103" y="89"/>
                  </a:cubicBezTo>
                  <a:cubicBezTo>
                    <a:pt x="103" y="91"/>
                    <a:pt x="106" y="92"/>
                    <a:pt x="107" y="93"/>
                  </a:cubicBezTo>
                  <a:cubicBezTo>
                    <a:pt x="104" y="95"/>
                    <a:pt x="98" y="95"/>
                    <a:pt x="96" y="95"/>
                  </a:cubicBezTo>
                  <a:cubicBezTo>
                    <a:pt x="94" y="95"/>
                    <a:pt x="91" y="95"/>
                    <a:pt x="87" y="95"/>
                  </a:cubicBezTo>
                  <a:cubicBezTo>
                    <a:pt x="84" y="95"/>
                    <a:pt x="78" y="100"/>
                    <a:pt x="78" y="102"/>
                  </a:cubicBezTo>
                  <a:cubicBezTo>
                    <a:pt x="78" y="105"/>
                    <a:pt x="85" y="109"/>
                    <a:pt x="87" y="109"/>
                  </a:cubicBezTo>
                  <a:cubicBezTo>
                    <a:pt x="90" y="109"/>
                    <a:pt x="91" y="106"/>
                    <a:pt x="94" y="106"/>
                  </a:cubicBezTo>
                  <a:cubicBezTo>
                    <a:pt x="96" y="106"/>
                    <a:pt x="96" y="108"/>
                    <a:pt x="98" y="108"/>
                  </a:cubicBezTo>
                  <a:cubicBezTo>
                    <a:pt x="100" y="108"/>
                    <a:pt x="101" y="106"/>
                    <a:pt x="103" y="104"/>
                  </a:cubicBezTo>
                  <a:cubicBezTo>
                    <a:pt x="109" y="108"/>
                    <a:pt x="113" y="112"/>
                    <a:pt x="120" y="116"/>
                  </a:cubicBezTo>
                  <a:cubicBezTo>
                    <a:pt x="116" y="123"/>
                    <a:pt x="130" y="123"/>
                    <a:pt x="135" y="126"/>
                  </a:cubicBezTo>
                  <a:cubicBezTo>
                    <a:pt x="141" y="129"/>
                    <a:pt x="145" y="128"/>
                    <a:pt x="152" y="131"/>
                  </a:cubicBezTo>
                  <a:cubicBezTo>
                    <a:pt x="153" y="131"/>
                    <a:pt x="153" y="134"/>
                    <a:pt x="154" y="134"/>
                  </a:cubicBezTo>
                  <a:cubicBezTo>
                    <a:pt x="155" y="134"/>
                    <a:pt x="157" y="133"/>
                    <a:pt x="157" y="131"/>
                  </a:cubicBezTo>
                  <a:cubicBezTo>
                    <a:pt x="157" y="125"/>
                    <a:pt x="144" y="119"/>
                    <a:pt x="140" y="115"/>
                  </a:cubicBezTo>
                  <a:cubicBezTo>
                    <a:pt x="143" y="115"/>
                    <a:pt x="143" y="115"/>
                    <a:pt x="143" y="115"/>
                  </a:cubicBezTo>
                  <a:cubicBezTo>
                    <a:pt x="146" y="119"/>
                    <a:pt x="160" y="124"/>
                    <a:pt x="164" y="124"/>
                  </a:cubicBezTo>
                  <a:cubicBezTo>
                    <a:pt x="165" y="122"/>
                    <a:pt x="168" y="117"/>
                    <a:pt x="168" y="115"/>
                  </a:cubicBezTo>
                  <a:cubicBezTo>
                    <a:pt x="168" y="113"/>
                    <a:pt x="164" y="112"/>
                    <a:pt x="164" y="111"/>
                  </a:cubicBezTo>
                  <a:cubicBezTo>
                    <a:pt x="164" y="110"/>
                    <a:pt x="164" y="107"/>
                    <a:pt x="164" y="107"/>
                  </a:cubicBezTo>
                  <a:cubicBezTo>
                    <a:pt x="162" y="107"/>
                    <a:pt x="162" y="107"/>
                    <a:pt x="160" y="107"/>
                  </a:cubicBezTo>
                  <a:cubicBezTo>
                    <a:pt x="159" y="103"/>
                    <a:pt x="158" y="106"/>
                    <a:pt x="154" y="104"/>
                  </a:cubicBezTo>
                  <a:cubicBezTo>
                    <a:pt x="152" y="103"/>
                    <a:pt x="149" y="95"/>
                    <a:pt x="149" y="95"/>
                  </a:cubicBezTo>
                  <a:cubicBezTo>
                    <a:pt x="147" y="95"/>
                    <a:pt x="147" y="95"/>
                    <a:pt x="147" y="95"/>
                  </a:cubicBezTo>
                  <a:cubicBezTo>
                    <a:pt x="147" y="91"/>
                    <a:pt x="147" y="91"/>
                    <a:pt x="147" y="91"/>
                  </a:cubicBezTo>
                  <a:cubicBezTo>
                    <a:pt x="147" y="91"/>
                    <a:pt x="147" y="91"/>
                    <a:pt x="151" y="91"/>
                  </a:cubicBezTo>
                  <a:cubicBezTo>
                    <a:pt x="151" y="88"/>
                    <a:pt x="151" y="88"/>
                    <a:pt x="151" y="88"/>
                  </a:cubicBezTo>
                  <a:cubicBezTo>
                    <a:pt x="147" y="88"/>
                    <a:pt x="148" y="89"/>
                    <a:pt x="146" y="87"/>
                  </a:cubicBezTo>
                  <a:cubicBezTo>
                    <a:pt x="146" y="87"/>
                    <a:pt x="148" y="85"/>
                    <a:pt x="150" y="85"/>
                  </a:cubicBezTo>
                  <a:cubicBezTo>
                    <a:pt x="160" y="85"/>
                    <a:pt x="161" y="100"/>
                    <a:pt x="172" y="100"/>
                  </a:cubicBezTo>
                  <a:cubicBezTo>
                    <a:pt x="174" y="100"/>
                    <a:pt x="175" y="97"/>
                    <a:pt x="175" y="94"/>
                  </a:cubicBezTo>
                  <a:cubicBezTo>
                    <a:pt x="179" y="94"/>
                    <a:pt x="180" y="92"/>
                    <a:pt x="180" y="91"/>
                  </a:cubicBezTo>
                  <a:cubicBezTo>
                    <a:pt x="180" y="90"/>
                    <a:pt x="180" y="91"/>
                    <a:pt x="180" y="88"/>
                  </a:cubicBezTo>
                  <a:cubicBezTo>
                    <a:pt x="183" y="88"/>
                    <a:pt x="186" y="87"/>
                    <a:pt x="186" y="85"/>
                  </a:cubicBezTo>
                  <a:cubicBezTo>
                    <a:pt x="186" y="81"/>
                    <a:pt x="185" y="79"/>
                    <a:pt x="180" y="79"/>
                  </a:cubicBezTo>
                  <a:cubicBezTo>
                    <a:pt x="179" y="79"/>
                    <a:pt x="177" y="79"/>
                    <a:pt x="176" y="78"/>
                  </a:cubicBezTo>
                  <a:cubicBezTo>
                    <a:pt x="174" y="74"/>
                    <a:pt x="173" y="77"/>
                    <a:pt x="168" y="77"/>
                  </a:cubicBezTo>
                  <a:cubicBezTo>
                    <a:pt x="165" y="77"/>
                    <a:pt x="164" y="73"/>
                    <a:pt x="163" y="69"/>
                  </a:cubicBezTo>
                  <a:cubicBezTo>
                    <a:pt x="159" y="69"/>
                    <a:pt x="152" y="66"/>
                    <a:pt x="152" y="61"/>
                  </a:cubicBezTo>
                  <a:cubicBezTo>
                    <a:pt x="149" y="61"/>
                    <a:pt x="148" y="60"/>
                    <a:pt x="146" y="59"/>
                  </a:cubicBezTo>
                  <a:cubicBezTo>
                    <a:pt x="148" y="56"/>
                    <a:pt x="150" y="56"/>
                    <a:pt x="153" y="54"/>
                  </a:cubicBezTo>
                  <a:cubicBezTo>
                    <a:pt x="152" y="53"/>
                    <a:pt x="151" y="52"/>
                    <a:pt x="150" y="52"/>
                  </a:cubicBezTo>
                  <a:cubicBezTo>
                    <a:pt x="148" y="52"/>
                    <a:pt x="147" y="52"/>
                    <a:pt x="143" y="52"/>
                  </a:cubicBezTo>
                  <a:cubicBezTo>
                    <a:pt x="145" y="49"/>
                    <a:pt x="148" y="49"/>
                    <a:pt x="151" y="48"/>
                  </a:cubicBezTo>
                  <a:cubicBezTo>
                    <a:pt x="150" y="45"/>
                    <a:pt x="148" y="43"/>
                    <a:pt x="145" y="43"/>
                  </a:cubicBezTo>
                  <a:cubicBezTo>
                    <a:pt x="145" y="43"/>
                    <a:pt x="143" y="43"/>
                    <a:pt x="139" y="43"/>
                  </a:cubicBezTo>
                  <a:cubicBezTo>
                    <a:pt x="139" y="39"/>
                    <a:pt x="139" y="39"/>
                    <a:pt x="139" y="39"/>
                  </a:cubicBezTo>
                  <a:cubicBezTo>
                    <a:pt x="135" y="38"/>
                    <a:pt x="130" y="34"/>
                    <a:pt x="124" y="32"/>
                  </a:cubicBezTo>
                  <a:cubicBezTo>
                    <a:pt x="125" y="28"/>
                    <a:pt x="120" y="27"/>
                    <a:pt x="117" y="2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59" name="Freeform 141"/>
            <p:cNvSpPr>
              <a:spLocks/>
            </p:cNvSpPr>
            <p:nvPr/>
          </p:nvSpPr>
          <p:spPr bwMode="auto">
            <a:xfrm>
              <a:off x="2699853" y="2672570"/>
              <a:ext cx="16695" cy="16695"/>
            </a:xfrm>
            <a:custGeom>
              <a:avLst/>
              <a:gdLst>
                <a:gd name="T0" fmla="*/ 0 w 5"/>
                <a:gd name="T1" fmla="*/ 3 h 5"/>
                <a:gd name="T2" fmla="*/ 5 w 5"/>
                <a:gd name="T3" fmla="*/ 3 h 5"/>
                <a:gd name="T4" fmla="*/ 0 w 5"/>
                <a:gd name="T5" fmla="*/ 3 h 5"/>
              </a:gdLst>
              <a:ahLst/>
              <a:cxnLst>
                <a:cxn ang="0">
                  <a:pos x="T0" y="T1"/>
                </a:cxn>
                <a:cxn ang="0">
                  <a:pos x="T2" y="T3"/>
                </a:cxn>
                <a:cxn ang="0">
                  <a:pos x="T4" y="T5"/>
                </a:cxn>
              </a:cxnLst>
              <a:rect l="0" t="0" r="r" b="b"/>
              <a:pathLst>
                <a:path w="5" h="5">
                  <a:moveTo>
                    <a:pt x="0" y="3"/>
                  </a:moveTo>
                  <a:cubicBezTo>
                    <a:pt x="2" y="5"/>
                    <a:pt x="2" y="5"/>
                    <a:pt x="5" y="3"/>
                  </a:cubicBezTo>
                  <a:cubicBezTo>
                    <a:pt x="2" y="2"/>
                    <a:pt x="2" y="0"/>
                    <a:pt x="0" y="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60" name="Freeform 142"/>
            <p:cNvSpPr>
              <a:spLocks/>
            </p:cNvSpPr>
            <p:nvPr/>
          </p:nvSpPr>
          <p:spPr bwMode="auto">
            <a:xfrm>
              <a:off x="2571861" y="2586312"/>
              <a:ext cx="16695" cy="16695"/>
            </a:xfrm>
            <a:custGeom>
              <a:avLst/>
              <a:gdLst>
                <a:gd name="T0" fmla="*/ 1 w 5"/>
                <a:gd name="T1" fmla="*/ 2 h 5"/>
                <a:gd name="T2" fmla="*/ 5 w 5"/>
                <a:gd name="T3" fmla="*/ 5 h 5"/>
                <a:gd name="T4" fmla="*/ 1 w 5"/>
                <a:gd name="T5" fmla="*/ 2 h 5"/>
              </a:gdLst>
              <a:ahLst/>
              <a:cxnLst>
                <a:cxn ang="0">
                  <a:pos x="T0" y="T1"/>
                </a:cxn>
                <a:cxn ang="0">
                  <a:pos x="T2" y="T3"/>
                </a:cxn>
                <a:cxn ang="0">
                  <a:pos x="T4" y="T5"/>
                </a:cxn>
              </a:cxnLst>
              <a:rect l="0" t="0" r="r" b="b"/>
              <a:pathLst>
                <a:path w="5" h="5">
                  <a:moveTo>
                    <a:pt x="1" y="2"/>
                  </a:moveTo>
                  <a:cubicBezTo>
                    <a:pt x="0" y="3"/>
                    <a:pt x="2" y="5"/>
                    <a:pt x="5" y="5"/>
                  </a:cubicBezTo>
                  <a:cubicBezTo>
                    <a:pt x="4" y="3"/>
                    <a:pt x="4" y="0"/>
                    <a:pt x="1" y="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61" name="Freeform 143"/>
            <p:cNvSpPr>
              <a:spLocks noEditPoints="1"/>
            </p:cNvSpPr>
            <p:nvPr/>
          </p:nvSpPr>
          <p:spPr bwMode="auto">
            <a:xfrm>
              <a:off x="2410480" y="1848950"/>
              <a:ext cx="655263" cy="345030"/>
            </a:xfrm>
            <a:custGeom>
              <a:avLst/>
              <a:gdLst>
                <a:gd name="T0" fmla="*/ 15 w 199"/>
                <a:gd name="T1" fmla="*/ 26 h 105"/>
                <a:gd name="T2" fmla="*/ 13 w 199"/>
                <a:gd name="T3" fmla="*/ 31 h 105"/>
                <a:gd name="T4" fmla="*/ 26 w 199"/>
                <a:gd name="T5" fmla="*/ 27 h 105"/>
                <a:gd name="T6" fmla="*/ 23 w 199"/>
                <a:gd name="T7" fmla="*/ 34 h 105"/>
                <a:gd name="T8" fmla="*/ 29 w 199"/>
                <a:gd name="T9" fmla="*/ 41 h 105"/>
                <a:gd name="T10" fmla="*/ 37 w 199"/>
                <a:gd name="T11" fmla="*/ 38 h 105"/>
                <a:gd name="T12" fmla="*/ 51 w 199"/>
                <a:gd name="T13" fmla="*/ 41 h 105"/>
                <a:gd name="T14" fmla="*/ 55 w 199"/>
                <a:gd name="T15" fmla="*/ 45 h 105"/>
                <a:gd name="T16" fmla="*/ 50 w 199"/>
                <a:gd name="T17" fmla="*/ 45 h 105"/>
                <a:gd name="T18" fmla="*/ 34 w 199"/>
                <a:gd name="T19" fmla="*/ 45 h 105"/>
                <a:gd name="T20" fmla="*/ 32 w 199"/>
                <a:gd name="T21" fmla="*/ 49 h 105"/>
                <a:gd name="T22" fmla="*/ 36 w 199"/>
                <a:gd name="T23" fmla="*/ 67 h 105"/>
                <a:gd name="T24" fmla="*/ 30 w 199"/>
                <a:gd name="T25" fmla="*/ 78 h 105"/>
                <a:gd name="T26" fmla="*/ 34 w 199"/>
                <a:gd name="T27" fmla="*/ 74 h 105"/>
                <a:gd name="T28" fmla="*/ 47 w 199"/>
                <a:gd name="T29" fmla="*/ 86 h 105"/>
                <a:gd name="T30" fmla="*/ 29 w 199"/>
                <a:gd name="T31" fmla="*/ 80 h 105"/>
                <a:gd name="T32" fmla="*/ 31 w 199"/>
                <a:gd name="T33" fmla="*/ 90 h 105"/>
                <a:gd name="T34" fmla="*/ 17 w 199"/>
                <a:gd name="T35" fmla="*/ 100 h 105"/>
                <a:gd name="T36" fmla="*/ 41 w 199"/>
                <a:gd name="T37" fmla="*/ 104 h 105"/>
                <a:gd name="T38" fmla="*/ 65 w 199"/>
                <a:gd name="T39" fmla="*/ 102 h 105"/>
                <a:gd name="T40" fmla="*/ 90 w 199"/>
                <a:gd name="T41" fmla="*/ 96 h 105"/>
                <a:gd name="T42" fmla="*/ 81 w 199"/>
                <a:gd name="T43" fmla="*/ 94 h 105"/>
                <a:gd name="T44" fmla="*/ 89 w 199"/>
                <a:gd name="T45" fmla="*/ 82 h 105"/>
                <a:gd name="T46" fmla="*/ 111 w 199"/>
                <a:gd name="T47" fmla="*/ 71 h 105"/>
                <a:gd name="T48" fmla="*/ 111 w 199"/>
                <a:gd name="T49" fmla="*/ 62 h 105"/>
                <a:gd name="T50" fmla="*/ 119 w 199"/>
                <a:gd name="T51" fmla="*/ 56 h 105"/>
                <a:gd name="T52" fmla="*/ 152 w 199"/>
                <a:gd name="T53" fmla="*/ 38 h 105"/>
                <a:gd name="T54" fmla="*/ 161 w 199"/>
                <a:gd name="T55" fmla="*/ 26 h 105"/>
                <a:gd name="T56" fmla="*/ 199 w 199"/>
                <a:gd name="T57" fmla="*/ 14 h 105"/>
                <a:gd name="T58" fmla="*/ 180 w 199"/>
                <a:gd name="T59" fmla="*/ 4 h 105"/>
                <a:gd name="T60" fmla="*/ 160 w 199"/>
                <a:gd name="T61" fmla="*/ 7 h 105"/>
                <a:gd name="T62" fmla="*/ 132 w 199"/>
                <a:gd name="T63" fmla="*/ 2 h 105"/>
                <a:gd name="T64" fmla="*/ 119 w 199"/>
                <a:gd name="T65" fmla="*/ 0 h 105"/>
                <a:gd name="T66" fmla="*/ 103 w 199"/>
                <a:gd name="T67" fmla="*/ 1 h 105"/>
                <a:gd name="T68" fmla="*/ 75 w 199"/>
                <a:gd name="T69" fmla="*/ 2 h 105"/>
                <a:gd name="T70" fmla="*/ 65 w 199"/>
                <a:gd name="T71" fmla="*/ 6 h 105"/>
                <a:gd name="T72" fmla="*/ 38 w 199"/>
                <a:gd name="T73" fmla="*/ 11 h 105"/>
                <a:gd name="T74" fmla="*/ 27 w 199"/>
                <a:gd name="T75" fmla="*/ 18 h 105"/>
                <a:gd name="T76" fmla="*/ 0 w 199"/>
                <a:gd name="T77" fmla="*/ 26 h 105"/>
                <a:gd name="T78" fmla="*/ 8 w 199"/>
                <a:gd name="T79" fmla="*/ 26 h 105"/>
                <a:gd name="T80" fmla="*/ 79 w 199"/>
                <a:gd name="T81" fmla="*/ 38 h 105"/>
                <a:gd name="T82" fmla="*/ 68 w 199"/>
                <a:gd name="T83" fmla="*/ 4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05">
                  <a:moveTo>
                    <a:pt x="8" y="26"/>
                  </a:moveTo>
                  <a:cubicBezTo>
                    <a:pt x="15" y="26"/>
                    <a:pt x="15" y="26"/>
                    <a:pt x="15" y="26"/>
                  </a:cubicBezTo>
                  <a:cubicBezTo>
                    <a:pt x="12" y="26"/>
                    <a:pt x="11" y="27"/>
                    <a:pt x="9" y="29"/>
                  </a:cubicBezTo>
                  <a:cubicBezTo>
                    <a:pt x="9" y="29"/>
                    <a:pt x="12" y="31"/>
                    <a:pt x="13" y="31"/>
                  </a:cubicBezTo>
                  <a:cubicBezTo>
                    <a:pt x="17" y="31"/>
                    <a:pt x="17" y="26"/>
                    <a:pt x="22" y="26"/>
                  </a:cubicBezTo>
                  <a:cubicBezTo>
                    <a:pt x="24" y="26"/>
                    <a:pt x="24" y="26"/>
                    <a:pt x="26" y="27"/>
                  </a:cubicBezTo>
                  <a:cubicBezTo>
                    <a:pt x="20" y="28"/>
                    <a:pt x="15" y="28"/>
                    <a:pt x="12" y="34"/>
                  </a:cubicBezTo>
                  <a:cubicBezTo>
                    <a:pt x="14" y="33"/>
                    <a:pt x="19" y="34"/>
                    <a:pt x="23" y="34"/>
                  </a:cubicBezTo>
                  <a:cubicBezTo>
                    <a:pt x="20" y="34"/>
                    <a:pt x="18" y="35"/>
                    <a:pt x="17" y="36"/>
                  </a:cubicBezTo>
                  <a:cubicBezTo>
                    <a:pt x="18" y="38"/>
                    <a:pt x="25" y="41"/>
                    <a:pt x="29" y="41"/>
                  </a:cubicBezTo>
                  <a:cubicBezTo>
                    <a:pt x="31" y="41"/>
                    <a:pt x="33" y="38"/>
                    <a:pt x="34" y="38"/>
                  </a:cubicBezTo>
                  <a:cubicBezTo>
                    <a:pt x="37" y="38"/>
                    <a:pt x="37" y="38"/>
                    <a:pt x="37" y="38"/>
                  </a:cubicBezTo>
                  <a:cubicBezTo>
                    <a:pt x="36" y="42"/>
                    <a:pt x="42" y="43"/>
                    <a:pt x="46" y="43"/>
                  </a:cubicBezTo>
                  <a:cubicBezTo>
                    <a:pt x="48" y="43"/>
                    <a:pt x="49" y="41"/>
                    <a:pt x="51" y="41"/>
                  </a:cubicBezTo>
                  <a:cubicBezTo>
                    <a:pt x="53" y="41"/>
                    <a:pt x="54" y="42"/>
                    <a:pt x="57" y="43"/>
                  </a:cubicBezTo>
                  <a:cubicBezTo>
                    <a:pt x="56" y="46"/>
                    <a:pt x="55" y="44"/>
                    <a:pt x="55" y="45"/>
                  </a:cubicBezTo>
                  <a:cubicBezTo>
                    <a:pt x="55" y="47"/>
                    <a:pt x="63" y="52"/>
                    <a:pt x="64" y="53"/>
                  </a:cubicBezTo>
                  <a:cubicBezTo>
                    <a:pt x="57" y="53"/>
                    <a:pt x="55" y="47"/>
                    <a:pt x="50" y="45"/>
                  </a:cubicBezTo>
                  <a:cubicBezTo>
                    <a:pt x="45" y="44"/>
                    <a:pt x="40" y="45"/>
                    <a:pt x="38" y="45"/>
                  </a:cubicBezTo>
                  <a:cubicBezTo>
                    <a:pt x="37" y="45"/>
                    <a:pt x="35" y="44"/>
                    <a:pt x="34" y="45"/>
                  </a:cubicBezTo>
                  <a:cubicBezTo>
                    <a:pt x="35" y="47"/>
                    <a:pt x="35" y="48"/>
                    <a:pt x="38" y="48"/>
                  </a:cubicBezTo>
                  <a:cubicBezTo>
                    <a:pt x="35" y="48"/>
                    <a:pt x="32" y="47"/>
                    <a:pt x="32" y="49"/>
                  </a:cubicBezTo>
                  <a:cubicBezTo>
                    <a:pt x="32" y="54"/>
                    <a:pt x="47" y="54"/>
                    <a:pt x="47" y="61"/>
                  </a:cubicBezTo>
                  <a:cubicBezTo>
                    <a:pt x="47" y="67"/>
                    <a:pt x="42" y="65"/>
                    <a:pt x="36" y="67"/>
                  </a:cubicBezTo>
                  <a:cubicBezTo>
                    <a:pt x="32" y="68"/>
                    <a:pt x="30" y="71"/>
                    <a:pt x="30" y="74"/>
                  </a:cubicBezTo>
                  <a:cubicBezTo>
                    <a:pt x="30" y="78"/>
                    <a:pt x="30" y="78"/>
                    <a:pt x="30" y="78"/>
                  </a:cubicBezTo>
                  <a:cubicBezTo>
                    <a:pt x="32" y="78"/>
                    <a:pt x="32" y="78"/>
                    <a:pt x="32" y="78"/>
                  </a:cubicBezTo>
                  <a:cubicBezTo>
                    <a:pt x="32" y="78"/>
                    <a:pt x="32" y="78"/>
                    <a:pt x="34" y="74"/>
                  </a:cubicBezTo>
                  <a:cubicBezTo>
                    <a:pt x="37" y="74"/>
                    <a:pt x="37" y="74"/>
                    <a:pt x="37" y="74"/>
                  </a:cubicBezTo>
                  <a:cubicBezTo>
                    <a:pt x="37" y="82"/>
                    <a:pt x="44" y="82"/>
                    <a:pt x="47" y="86"/>
                  </a:cubicBezTo>
                  <a:cubicBezTo>
                    <a:pt x="43" y="86"/>
                    <a:pt x="43" y="86"/>
                    <a:pt x="43" y="86"/>
                  </a:cubicBezTo>
                  <a:cubicBezTo>
                    <a:pt x="39" y="86"/>
                    <a:pt x="37" y="80"/>
                    <a:pt x="29" y="80"/>
                  </a:cubicBezTo>
                  <a:cubicBezTo>
                    <a:pt x="27" y="80"/>
                    <a:pt x="24" y="79"/>
                    <a:pt x="24" y="83"/>
                  </a:cubicBezTo>
                  <a:cubicBezTo>
                    <a:pt x="24" y="87"/>
                    <a:pt x="28" y="87"/>
                    <a:pt x="31" y="90"/>
                  </a:cubicBezTo>
                  <a:cubicBezTo>
                    <a:pt x="26" y="93"/>
                    <a:pt x="15" y="90"/>
                    <a:pt x="15" y="99"/>
                  </a:cubicBezTo>
                  <a:cubicBezTo>
                    <a:pt x="15" y="99"/>
                    <a:pt x="15" y="100"/>
                    <a:pt x="17" y="100"/>
                  </a:cubicBezTo>
                  <a:cubicBezTo>
                    <a:pt x="18" y="100"/>
                    <a:pt x="19" y="99"/>
                    <a:pt x="20" y="98"/>
                  </a:cubicBezTo>
                  <a:cubicBezTo>
                    <a:pt x="27" y="101"/>
                    <a:pt x="34" y="104"/>
                    <a:pt x="41" y="104"/>
                  </a:cubicBezTo>
                  <a:cubicBezTo>
                    <a:pt x="44" y="104"/>
                    <a:pt x="46" y="102"/>
                    <a:pt x="48" y="102"/>
                  </a:cubicBezTo>
                  <a:cubicBezTo>
                    <a:pt x="54" y="102"/>
                    <a:pt x="58" y="102"/>
                    <a:pt x="65" y="102"/>
                  </a:cubicBezTo>
                  <a:cubicBezTo>
                    <a:pt x="69" y="102"/>
                    <a:pt x="67" y="105"/>
                    <a:pt x="72" y="105"/>
                  </a:cubicBezTo>
                  <a:cubicBezTo>
                    <a:pt x="78" y="105"/>
                    <a:pt x="90" y="100"/>
                    <a:pt x="90" y="96"/>
                  </a:cubicBezTo>
                  <a:cubicBezTo>
                    <a:pt x="90" y="94"/>
                    <a:pt x="88" y="94"/>
                    <a:pt x="87" y="94"/>
                  </a:cubicBezTo>
                  <a:cubicBezTo>
                    <a:pt x="85" y="94"/>
                    <a:pt x="85" y="94"/>
                    <a:pt x="81" y="94"/>
                  </a:cubicBezTo>
                  <a:cubicBezTo>
                    <a:pt x="81" y="86"/>
                    <a:pt x="91" y="92"/>
                    <a:pt x="91" y="84"/>
                  </a:cubicBezTo>
                  <a:cubicBezTo>
                    <a:pt x="91" y="83"/>
                    <a:pt x="90" y="82"/>
                    <a:pt x="89" y="82"/>
                  </a:cubicBezTo>
                  <a:cubicBezTo>
                    <a:pt x="91" y="82"/>
                    <a:pt x="91" y="82"/>
                    <a:pt x="101" y="82"/>
                  </a:cubicBezTo>
                  <a:cubicBezTo>
                    <a:pt x="105" y="78"/>
                    <a:pt x="106" y="73"/>
                    <a:pt x="111" y="71"/>
                  </a:cubicBezTo>
                  <a:cubicBezTo>
                    <a:pt x="109" y="67"/>
                    <a:pt x="107" y="67"/>
                    <a:pt x="104" y="66"/>
                  </a:cubicBezTo>
                  <a:cubicBezTo>
                    <a:pt x="109" y="66"/>
                    <a:pt x="111" y="66"/>
                    <a:pt x="111" y="62"/>
                  </a:cubicBezTo>
                  <a:cubicBezTo>
                    <a:pt x="105" y="62"/>
                    <a:pt x="105" y="62"/>
                    <a:pt x="105" y="62"/>
                  </a:cubicBezTo>
                  <a:cubicBezTo>
                    <a:pt x="108" y="58"/>
                    <a:pt x="114" y="58"/>
                    <a:pt x="119" y="56"/>
                  </a:cubicBezTo>
                  <a:cubicBezTo>
                    <a:pt x="122" y="55"/>
                    <a:pt x="127" y="57"/>
                    <a:pt x="131" y="55"/>
                  </a:cubicBezTo>
                  <a:cubicBezTo>
                    <a:pt x="137" y="50"/>
                    <a:pt x="143" y="41"/>
                    <a:pt x="152" y="38"/>
                  </a:cubicBezTo>
                  <a:cubicBezTo>
                    <a:pt x="160" y="35"/>
                    <a:pt x="173" y="32"/>
                    <a:pt x="178" y="26"/>
                  </a:cubicBezTo>
                  <a:cubicBezTo>
                    <a:pt x="172" y="26"/>
                    <a:pt x="163" y="28"/>
                    <a:pt x="161" y="26"/>
                  </a:cubicBezTo>
                  <a:cubicBezTo>
                    <a:pt x="173" y="20"/>
                    <a:pt x="184" y="24"/>
                    <a:pt x="193" y="17"/>
                  </a:cubicBezTo>
                  <a:cubicBezTo>
                    <a:pt x="195" y="16"/>
                    <a:pt x="199" y="17"/>
                    <a:pt x="199" y="14"/>
                  </a:cubicBezTo>
                  <a:cubicBezTo>
                    <a:pt x="199" y="10"/>
                    <a:pt x="187" y="11"/>
                    <a:pt x="184" y="8"/>
                  </a:cubicBezTo>
                  <a:cubicBezTo>
                    <a:pt x="183" y="7"/>
                    <a:pt x="183" y="5"/>
                    <a:pt x="180" y="4"/>
                  </a:cubicBezTo>
                  <a:cubicBezTo>
                    <a:pt x="178" y="4"/>
                    <a:pt x="178" y="3"/>
                    <a:pt x="176" y="2"/>
                  </a:cubicBezTo>
                  <a:cubicBezTo>
                    <a:pt x="160" y="7"/>
                    <a:pt x="160" y="7"/>
                    <a:pt x="160" y="7"/>
                  </a:cubicBezTo>
                  <a:cubicBezTo>
                    <a:pt x="160" y="7"/>
                    <a:pt x="161" y="6"/>
                    <a:pt x="162" y="5"/>
                  </a:cubicBezTo>
                  <a:cubicBezTo>
                    <a:pt x="157" y="1"/>
                    <a:pt x="138" y="2"/>
                    <a:pt x="132" y="2"/>
                  </a:cubicBezTo>
                  <a:cubicBezTo>
                    <a:pt x="130" y="2"/>
                    <a:pt x="129" y="2"/>
                    <a:pt x="126" y="2"/>
                  </a:cubicBezTo>
                  <a:cubicBezTo>
                    <a:pt x="124" y="2"/>
                    <a:pt x="123" y="0"/>
                    <a:pt x="119" y="0"/>
                  </a:cubicBezTo>
                  <a:cubicBezTo>
                    <a:pt x="116" y="0"/>
                    <a:pt x="115" y="4"/>
                    <a:pt x="112" y="4"/>
                  </a:cubicBezTo>
                  <a:cubicBezTo>
                    <a:pt x="109" y="4"/>
                    <a:pt x="107" y="1"/>
                    <a:pt x="103" y="1"/>
                  </a:cubicBezTo>
                  <a:cubicBezTo>
                    <a:pt x="102" y="1"/>
                    <a:pt x="101" y="2"/>
                    <a:pt x="101" y="2"/>
                  </a:cubicBezTo>
                  <a:cubicBezTo>
                    <a:pt x="89" y="2"/>
                    <a:pt x="86" y="2"/>
                    <a:pt x="75" y="2"/>
                  </a:cubicBezTo>
                  <a:cubicBezTo>
                    <a:pt x="72" y="2"/>
                    <a:pt x="71" y="3"/>
                    <a:pt x="69" y="5"/>
                  </a:cubicBezTo>
                  <a:cubicBezTo>
                    <a:pt x="66" y="8"/>
                    <a:pt x="69" y="6"/>
                    <a:pt x="65" y="6"/>
                  </a:cubicBezTo>
                  <a:cubicBezTo>
                    <a:pt x="58" y="6"/>
                    <a:pt x="56" y="10"/>
                    <a:pt x="54" y="16"/>
                  </a:cubicBezTo>
                  <a:cubicBezTo>
                    <a:pt x="51" y="15"/>
                    <a:pt x="43" y="11"/>
                    <a:pt x="38" y="11"/>
                  </a:cubicBezTo>
                  <a:cubicBezTo>
                    <a:pt x="34" y="11"/>
                    <a:pt x="37" y="16"/>
                    <a:pt x="29" y="16"/>
                  </a:cubicBezTo>
                  <a:cubicBezTo>
                    <a:pt x="29" y="17"/>
                    <a:pt x="28" y="18"/>
                    <a:pt x="27" y="18"/>
                  </a:cubicBezTo>
                  <a:cubicBezTo>
                    <a:pt x="27" y="18"/>
                    <a:pt x="25" y="18"/>
                    <a:pt x="22" y="18"/>
                  </a:cubicBezTo>
                  <a:cubicBezTo>
                    <a:pt x="16" y="18"/>
                    <a:pt x="1" y="22"/>
                    <a:pt x="0" y="26"/>
                  </a:cubicBezTo>
                  <a:cubicBezTo>
                    <a:pt x="1" y="26"/>
                    <a:pt x="4" y="26"/>
                    <a:pt x="5" y="26"/>
                  </a:cubicBezTo>
                  <a:cubicBezTo>
                    <a:pt x="5" y="26"/>
                    <a:pt x="7" y="26"/>
                    <a:pt x="8" y="26"/>
                  </a:cubicBezTo>
                  <a:close/>
                  <a:moveTo>
                    <a:pt x="76" y="38"/>
                  </a:moveTo>
                  <a:cubicBezTo>
                    <a:pt x="79" y="38"/>
                    <a:pt x="79" y="38"/>
                    <a:pt x="79" y="38"/>
                  </a:cubicBezTo>
                  <a:cubicBezTo>
                    <a:pt x="76" y="42"/>
                    <a:pt x="73" y="42"/>
                    <a:pt x="68" y="42"/>
                  </a:cubicBezTo>
                  <a:cubicBezTo>
                    <a:pt x="68" y="42"/>
                    <a:pt x="68" y="42"/>
                    <a:pt x="68" y="42"/>
                  </a:cubicBezTo>
                  <a:cubicBezTo>
                    <a:pt x="71" y="41"/>
                    <a:pt x="73" y="40"/>
                    <a:pt x="76" y="38"/>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62" name="Freeform 144"/>
            <p:cNvSpPr>
              <a:spLocks noEditPoints="1"/>
            </p:cNvSpPr>
            <p:nvPr/>
          </p:nvSpPr>
          <p:spPr bwMode="auto">
            <a:xfrm>
              <a:off x="2818107" y="1815560"/>
              <a:ext cx="1279920" cy="972483"/>
            </a:xfrm>
            <a:custGeom>
              <a:avLst/>
              <a:gdLst>
                <a:gd name="T0" fmla="*/ 307 w 389"/>
                <a:gd name="T1" fmla="*/ 178 h 295"/>
                <a:gd name="T2" fmla="*/ 326 w 389"/>
                <a:gd name="T3" fmla="*/ 183 h 295"/>
                <a:gd name="T4" fmla="*/ 310 w 389"/>
                <a:gd name="T5" fmla="*/ 152 h 295"/>
                <a:gd name="T6" fmla="*/ 328 w 389"/>
                <a:gd name="T7" fmla="*/ 157 h 295"/>
                <a:gd name="T8" fmla="*/ 326 w 389"/>
                <a:gd name="T9" fmla="*/ 152 h 295"/>
                <a:gd name="T10" fmla="*/ 346 w 389"/>
                <a:gd name="T11" fmla="*/ 133 h 295"/>
                <a:gd name="T12" fmla="*/ 344 w 389"/>
                <a:gd name="T13" fmla="*/ 121 h 295"/>
                <a:gd name="T14" fmla="*/ 338 w 389"/>
                <a:gd name="T15" fmla="*/ 104 h 295"/>
                <a:gd name="T16" fmla="*/ 348 w 389"/>
                <a:gd name="T17" fmla="*/ 91 h 295"/>
                <a:gd name="T18" fmla="*/ 336 w 389"/>
                <a:gd name="T19" fmla="*/ 77 h 295"/>
                <a:gd name="T20" fmla="*/ 356 w 389"/>
                <a:gd name="T21" fmla="*/ 58 h 295"/>
                <a:gd name="T22" fmla="*/ 361 w 389"/>
                <a:gd name="T23" fmla="*/ 48 h 295"/>
                <a:gd name="T24" fmla="*/ 376 w 389"/>
                <a:gd name="T25" fmla="*/ 25 h 295"/>
                <a:gd name="T26" fmla="*/ 352 w 389"/>
                <a:gd name="T27" fmla="*/ 33 h 295"/>
                <a:gd name="T28" fmla="*/ 310 w 389"/>
                <a:gd name="T29" fmla="*/ 52 h 295"/>
                <a:gd name="T30" fmla="*/ 293 w 389"/>
                <a:gd name="T31" fmla="*/ 38 h 295"/>
                <a:gd name="T32" fmla="*/ 306 w 389"/>
                <a:gd name="T33" fmla="*/ 24 h 295"/>
                <a:gd name="T34" fmla="*/ 275 w 389"/>
                <a:gd name="T35" fmla="*/ 0 h 295"/>
                <a:gd name="T36" fmla="*/ 202 w 389"/>
                <a:gd name="T37" fmla="*/ 6 h 295"/>
                <a:gd name="T38" fmla="*/ 183 w 389"/>
                <a:gd name="T39" fmla="*/ 7 h 295"/>
                <a:gd name="T40" fmla="*/ 159 w 389"/>
                <a:gd name="T41" fmla="*/ 18 h 295"/>
                <a:gd name="T42" fmla="*/ 141 w 389"/>
                <a:gd name="T43" fmla="*/ 20 h 295"/>
                <a:gd name="T44" fmla="*/ 134 w 389"/>
                <a:gd name="T45" fmla="*/ 28 h 295"/>
                <a:gd name="T46" fmla="*/ 122 w 389"/>
                <a:gd name="T47" fmla="*/ 28 h 295"/>
                <a:gd name="T48" fmla="*/ 75 w 389"/>
                <a:gd name="T49" fmla="*/ 30 h 295"/>
                <a:gd name="T50" fmla="*/ 37 w 389"/>
                <a:gd name="T51" fmla="*/ 52 h 295"/>
                <a:gd name="T52" fmla="*/ 44 w 389"/>
                <a:gd name="T53" fmla="*/ 72 h 295"/>
                <a:gd name="T54" fmla="*/ 0 w 389"/>
                <a:gd name="T55" fmla="*/ 86 h 295"/>
                <a:gd name="T56" fmla="*/ 22 w 389"/>
                <a:gd name="T57" fmla="*/ 100 h 295"/>
                <a:gd name="T58" fmla="*/ 18 w 389"/>
                <a:gd name="T59" fmla="*/ 104 h 295"/>
                <a:gd name="T60" fmla="*/ 37 w 389"/>
                <a:gd name="T61" fmla="*/ 117 h 295"/>
                <a:gd name="T62" fmla="*/ 42 w 389"/>
                <a:gd name="T63" fmla="*/ 113 h 295"/>
                <a:gd name="T64" fmla="*/ 63 w 389"/>
                <a:gd name="T65" fmla="*/ 112 h 295"/>
                <a:gd name="T66" fmla="*/ 116 w 389"/>
                <a:gd name="T67" fmla="*/ 159 h 295"/>
                <a:gd name="T68" fmla="*/ 123 w 389"/>
                <a:gd name="T69" fmla="*/ 168 h 295"/>
                <a:gd name="T70" fmla="*/ 124 w 389"/>
                <a:gd name="T71" fmla="*/ 181 h 295"/>
                <a:gd name="T72" fmla="*/ 137 w 389"/>
                <a:gd name="T73" fmla="*/ 206 h 295"/>
                <a:gd name="T74" fmla="*/ 122 w 389"/>
                <a:gd name="T75" fmla="*/ 220 h 295"/>
                <a:gd name="T76" fmla="*/ 124 w 389"/>
                <a:gd name="T77" fmla="*/ 231 h 295"/>
                <a:gd name="T78" fmla="*/ 143 w 389"/>
                <a:gd name="T79" fmla="*/ 252 h 295"/>
                <a:gd name="T80" fmla="*/ 154 w 389"/>
                <a:gd name="T81" fmla="*/ 281 h 295"/>
                <a:gd name="T82" fmla="*/ 182 w 389"/>
                <a:gd name="T83" fmla="*/ 295 h 295"/>
                <a:gd name="T84" fmla="*/ 198 w 389"/>
                <a:gd name="T85" fmla="*/ 281 h 295"/>
                <a:gd name="T86" fmla="*/ 206 w 389"/>
                <a:gd name="T87" fmla="*/ 251 h 295"/>
                <a:gd name="T88" fmla="*/ 225 w 389"/>
                <a:gd name="T89" fmla="*/ 236 h 295"/>
                <a:gd name="T90" fmla="*/ 232 w 389"/>
                <a:gd name="T91" fmla="*/ 236 h 295"/>
                <a:gd name="T92" fmla="*/ 262 w 389"/>
                <a:gd name="T93" fmla="*/ 212 h 295"/>
                <a:gd name="T94" fmla="*/ 301 w 389"/>
                <a:gd name="T95" fmla="*/ 203 h 295"/>
                <a:gd name="T96" fmla="*/ 39 w 389"/>
                <a:gd name="T97" fmla="*/ 96 h 295"/>
                <a:gd name="T98" fmla="*/ 42 w 389"/>
                <a:gd name="T99" fmla="*/ 9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295">
                  <a:moveTo>
                    <a:pt x="327" y="188"/>
                  </a:moveTo>
                  <a:cubicBezTo>
                    <a:pt x="322" y="187"/>
                    <a:pt x="302" y="188"/>
                    <a:pt x="302" y="181"/>
                  </a:cubicBezTo>
                  <a:cubicBezTo>
                    <a:pt x="303" y="181"/>
                    <a:pt x="307" y="180"/>
                    <a:pt x="307" y="178"/>
                  </a:cubicBezTo>
                  <a:cubicBezTo>
                    <a:pt x="307" y="176"/>
                    <a:pt x="305" y="175"/>
                    <a:pt x="305" y="172"/>
                  </a:cubicBezTo>
                  <a:cubicBezTo>
                    <a:pt x="306" y="173"/>
                    <a:pt x="307" y="172"/>
                    <a:pt x="308" y="172"/>
                  </a:cubicBezTo>
                  <a:cubicBezTo>
                    <a:pt x="317" y="172"/>
                    <a:pt x="315" y="183"/>
                    <a:pt x="326" y="183"/>
                  </a:cubicBezTo>
                  <a:cubicBezTo>
                    <a:pt x="328" y="183"/>
                    <a:pt x="332" y="183"/>
                    <a:pt x="332" y="181"/>
                  </a:cubicBezTo>
                  <a:cubicBezTo>
                    <a:pt x="332" y="168"/>
                    <a:pt x="318" y="164"/>
                    <a:pt x="310" y="156"/>
                  </a:cubicBezTo>
                  <a:cubicBezTo>
                    <a:pt x="310" y="152"/>
                    <a:pt x="310" y="152"/>
                    <a:pt x="310" y="152"/>
                  </a:cubicBezTo>
                  <a:cubicBezTo>
                    <a:pt x="310" y="152"/>
                    <a:pt x="311" y="153"/>
                    <a:pt x="313" y="152"/>
                  </a:cubicBezTo>
                  <a:cubicBezTo>
                    <a:pt x="314" y="157"/>
                    <a:pt x="321" y="163"/>
                    <a:pt x="325" y="163"/>
                  </a:cubicBezTo>
                  <a:cubicBezTo>
                    <a:pt x="328" y="163"/>
                    <a:pt x="328" y="160"/>
                    <a:pt x="328" y="157"/>
                  </a:cubicBezTo>
                  <a:cubicBezTo>
                    <a:pt x="328" y="151"/>
                    <a:pt x="318" y="152"/>
                    <a:pt x="316" y="148"/>
                  </a:cubicBezTo>
                  <a:cubicBezTo>
                    <a:pt x="319" y="148"/>
                    <a:pt x="319" y="148"/>
                    <a:pt x="319" y="148"/>
                  </a:cubicBezTo>
                  <a:cubicBezTo>
                    <a:pt x="321" y="148"/>
                    <a:pt x="323" y="151"/>
                    <a:pt x="326" y="152"/>
                  </a:cubicBezTo>
                  <a:cubicBezTo>
                    <a:pt x="328" y="147"/>
                    <a:pt x="337" y="150"/>
                    <a:pt x="338" y="143"/>
                  </a:cubicBezTo>
                  <a:cubicBezTo>
                    <a:pt x="337" y="143"/>
                    <a:pt x="336" y="141"/>
                    <a:pt x="336" y="140"/>
                  </a:cubicBezTo>
                  <a:cubicBezTo>
                    <a:pt x="340" y="139"/>
                    <a:pt x="345" y="137"/>
                    <a:pt x="346" y="133"/>
                  </a:cubicBezTo>
                  <a:cubicBezTo>
                    <a:pt x="343" y="132"/>
                    <a:pt x="337" y="133"/>
                    <a:pt x="337" y="129"/>
                  </a:cubicBezTo>
                  <a:cubicBezTo>
                    <a:pt x="337" y="126"/>
                    <a:pt x="341" y="126"/>
                    <a:pt x="344" y="126"/>
                  </a:cubicBezTo>
                  <a:cubicBezTo>
                    <a:pt x="343" y="124"/>
                    <a:pt x="344" y="123"/>
                    <a:pt x="344" y="121"/>
                  </a:cubicBezTo>
                  <a:cubicBezTo>
                    <a:pt x="344" y="117"/>
                    <a:pt x="341" y="116"/>
                    <a:pt x="341" y="111"/>
                  </a:cubicBezTo>
                  <a:cubicBezTo>
                    <a:pt x="338" y="111"/>
                    <a:pt x="334" y="111"/>
                    <a:pt x="334" y="107"/>
                  </a:cubicBezTo>
                  <a:cubicBezTo>
                    <a:pt x="334" y="106"/>
                    <a:pt x="336" y="104"/>
                    <a:pt x="338" y="104"/>
                  </a:cubicBezTo>
                  <a:cubicBezTo>
                    <a:pt x="342" y="104"/>
                    <a:pt x="354" y="106"/>
                    <a:pt x="354" y="100"/>
                  </a:cubicBezTo>
                  <a:cubicBezTo>
                    <a:pt x="354" y="95"/>
                    <a:pt x="345" y="96"/>
                    <a:pt x="344" y="92"/>
                  </a:cubicBezTo>
                  <a:cubicBezTo>
                    <a:pt x="346" y="92"/>
                    <a:pt x="347" y="92"/>
                    <a:pt x="348" y="91"/>
                  </a:cubicBezTo>
                  <a:cubicBezTo>
                    <a:pt x="346" y="89"/>
                    <a:pt x="343" y="87"/>
                    <a:pt x="339" y="87"/>
                  </a:cubicBezTo>
                  <a:cubicBezTo>
                    <a:pt x="337" y="87"/>
                    <a:pt x="335" y="88"/>
                    <a:pt x="333" y="87"/>
                  </a:cubicBezTo>
                  <a:cubicBezTo>
                    <a:pt x="334" y="84"/>
                    <a:pt x="334" y="79"/>
                    <a:pt x="336" y="77"/>
                  </a:cubicBezTo>
                  <a:cubicBezTo>
                    <a:pt x="341" y="74"/>
                    <a:pt x="345" y="72"/>
                    <a:pt x="345" y="67"/>
                  </a:cubicBezTo>
                  <a:cubicBezTo>
                    <a:pt x="345" y="67"/>
                    <a:pt x="346" y="67"/>
                    <a:pt x="345" y="64"/>
                  </a:cubicBezTo>
                  <a:cubicBezTo>
                    <a:pt x="350" y="63"/>
                    <a:pt x="356" y="62"/>
                    <a:pt x="356" y="58"/>
                  </a:cubicBezTo>
                  <a:cubicBezTo>
                    <a:pt x="356" y="56"/>
                    <a:pt x="357" y="59"/>
                    <a:pt x="356" y="55"/>
                  </a:cubicBezTo>
                  <a:cubicBezTo>
                    <a:pt x="360" y="54"/>
                    <a:pt x="366" y="54"/>
                    <a:pt x="366" y="48"/>
                  </a:cubicBezTo>
                  <a:cubicBezTo>
                    <a:pt x="364" y="50"/>
                    <a:pt x="364" y="50"/>
                    <a:pt x="361" y="48"/>
                  </a:cubicBezTo>
                  <a:cubicBezTo>
                    <a:pt x="371" y="48"/>
                    <a:pt x="376" y="42"/>
                    <a:pt x="384" y="39"/>
                  </a:cubicBezTo>
                  <a:cubicBezTo>
                    <a:pt x="385" y="39"/>
                    <a:pt x="389" y="37"/>
                    <a:pt x="389" y="34"/>
                  </a:cubicBezTo>
                  <a:cubicBezTo>
                    <a:pt x="389" y="31"/>
                    <a:pt x="379" y="25"/>
                    <a:pt x="376" y="25"/>
                  </a:cubicBezTo>
                  <a:cubicBezTo>
                    <a:pt x="373" y="25"/>
                    <a:pt x="372" y="28"/>
                    <a:pt x="371" y="28"/>
                  </a:cubicBezTo>
                  <a:cubicBezTo>
                    <a:pt x="360" y="28"/>
                    <a:pt x="360" y="28"/>
                    <a:pt x="360" y="28"/>
                  </a:cubicBezTo>
                  <a:cubicBezTo>
                    <a:pt x="357" y="32"/>
                    <a:pt x="356" y="31"/>
                    <a:pt x="352" y="33"/>
                  </a:cubicBezTo>
                  <a:cubicBezTo>
                    <a:pt x="351" y="33"/>
                    <a:pt x="347" y="32"/>
                    <a:pt x="347" y="32"/>
                  </a:cubicBezTo>
                  <a:cubicBezTo>
                    <a:pt x="347" y="32"/>
                    <a:pt x="337" y="32"/>
                    <a:pt x="331" y="32"/>
                  </a:cubicBezTo>
                  <a:cubicBezTo>
                    <a:pt x="328" y="36"/>
                    <a:pt x="316" y="50"/>
                    <a:pt x="310" y="52"/>
                  </a:cubicBezTo>
                  <a:cubicBezTo>
                    <a:pt x="311" y="49"/>
                    <a:pt x="326" y="34"/>
                    <a:pt x="326" y="32"/>
                  </a:cubicBezTo>
                  <a:cubicBezTo>
                    <a:pt x="326" y="29"/>
                    <a:pt x="324" y="25"/>
                    <a:pt x="320" y="25"/>
                  </a:cubicBezTo>
                  <a:cubicBezTo>
                    <a:pt x="313" y="25"/>
                    <a:pt x="299" y="38"/>
                    <a:pt x="293" y="38"/>
                  </a:cubicBezTo>
                  <a:cubicBezTo>
                    <a:pt x="292" y="38"/>
                    <a:pt x="302" y="29"/>
                    <a:pt x="302" y="27"/>
                  </a:cubicBezTo>
                  <a:cubicBezTo>
                    <a:pt x="298" y="25"/>
                    <a:pt x="260" y="30"/>
                    <a:pt x="256" y="27"/>
                  </a:cubicBezTo>
                  <a:cubicBezTo>
                    <a:pt x="306" y="24"/>
                    <a:pt x="306" y="24"/>
                    <a:pt x="306" y="24"/>
                  </a:cubicBezTo>
                  <a:cubicBezTo>
                    <a:pt x="312" y="22"/>
                    <a:pt x="327" y="23"/>
                    <a:pt x="328" y="15"/>
                  </a:cubicBezTo>
                  <a:cubicBezTo>
                    <a:pt x="323" y="14"/>
                    <a:pt x="315" y="16"/>
                    <a:pt x="309" y="13"/>
                  </a:cubicBezTo>
                  <a:cubicBezTo>
                    <a:pt x="298" y="9"/>
                    <a:pt x="288" y="0"/>
                    <a:pt x="275" y="0"/>
                  </a:cubicBezTo>
                  <a:cubicBezTo>
                    <a:pt x="263" y="0"/>
                    <a:pt x="255" y="0"/>
                    <a:pt x="242" y="0"/>
                  </a:cubicBezTo>
                  <a:cubicBezTo>
                    <a:pt x="230" y="0"/>
                    <a:pt x="222" y="6"/>
                    <a:pt x="211" y="6"/>
                  </a:cubicBezTo>
                  <a:cubicBezTo>
                    <a:pt x="207" y="6"/>
                    <a:pt x="206" y="6"/>
                    <a:pt x="202" y="6"/>
                  </a:cubicBezTo>
                  <a:cubicBezTo>
                    <a:pt x="202" y="8"/>
                    <a:pt x="202" y="8"/>
                    <a:pt x="202" y="8"/>
                  </a:cubicBezTo>
                  <a:cubicBezTo>
                    <a:pt x="197" y="8"/>
                    <a:pt x="197" y="8"/>
                    <a:pt x="197" y="8"/>
                  </a:cubicBezTo>
                  <a:cubicBezTo>
                    <a:pt x="192" y="8"/>
                    <a:pt x="188" y="7"/>
                    <a:pt x="183" y="7"/>
                  </a:cubicBezTo>
                  <a:cubicBezTo>
                    <a:pt x="175" y="7"/>
                    <a:pt x="170" y="9"/>
                    <a:pt x="164" y="12"/>
                  </a:cubicBezTo>
                  <a:cubicBezTo>
                    <a:pt x="165" y="13"/>
                    <a:pt x="167" y="14"/>
                    <a:pt x="168" y="15"/>
                  </a:cubicBezTo>
                  <a:cubicBezTo>
                    <a:pt x="166" y="16"/>
                    <a:pt x="159" y="15"/>
                    <a:pt x="159" y="18"/>
                  </a:cubicBezTo>
                  <a:cubicBezTo>
                    <a:pt x="159" y="23"/>
                    <a:pt x="168" y="24"/>
                    <a:pt x="172" y="28"/>
                  </a:cubicBezTo>
                  <a:cubicBezTo>
                    <a:pt x="162" y="28"/>
                    <a:pt x="162" y="28"/>
                    <a:pt x="162" y="28"/>
                  </a:cubicBezTo>
                  <a:cubicBezTo>
                    <a:pt x="156" y="24"/>
                    <a:pt x="151" y="20"/>
                    <a:pt x="141" y="20"/>
                  </a:cubicBezTo>
                  <a:cubicBezTo>
                    <a:pt x="139" y="20"/>
                    <a:pt x="136" y="20"/>
                    <a:pt x="136" y="23"/>
                  </a:cubicBezTo>
                  <a:cubicBezTo>
                    <a:pt x="136" y="25"/>
                    <a:pt x="137" y="24"/>
                    <a:pt x="138" y="28"/>
                  </a:cubicBezTo>
                  <a:cubicBezTo>
                    <a:pt x="138" y="28"/>
                    <a:pt x="135" y="28"/>
                    <a:pt x="134" y="28"/>
                  </a:cubicBezTo>
                  <a:cubicBezTo>
                    <a:pt x="130" y="24"/>
                    <a:pt x="126" y="26"/>
                    <a:pt x="123" y="22"/>
                  </a:cubicBezTo>
                  <a:cubicBezTo>
                    <a:pt x="121" y="24"/>
                    <a:pt x="121" y="24"/>
                    <a:pt x="121" y="24"/>
                  </a:cubicBezTo>
                  <a:cubicBezTo>
                    <a:pt x="121" y="25"/>
                    <a:pt x="122" y="27"/>
                    <a:pt x="122" y="28"/>
                  </a:cubicBezTo>
                  <a:cubicBezTo>
                    <a:pt x="118" y="28"/>
                    <a:pt x="117" y="21"/>
                    <a:pt x="113" y="21"/>
                  </a:cubicBezTo>
                  <a:cubicBezTo>
                    <a:pt x="107" y="21"/>
                    <a:pt x="102" y="25"/>
                    <a:pt x="96" y="27"/>
                  </a:cubicBezTo>
                  <a:cubicBezTo>
                    <a:pt x="87" y="27"/>
                    <a:pt x="84" y="29"/>
                    <a:pt x="75" y="30"/>
                  </a:cubicBezTo>
                  <a:cubicBezTo>
                    <a:pt x="67" y="31"/>
                    <a:pt x="73" y="41"/>
                    <a:pt x="66" y="41"/>
                  </a:cubicBezTo>
                  <a:cubicBezTo>
                    <a:pt x="63" y="41"/>
                    <a:pt x="61" y="41"/>
                    <a:pt x="60" y="40"/>
                  </a:cubicBezTo>
                  <a:cubicBezTo>
                    <a:pt x="55" y="44"/>
                    <a:pt x="45" y="50"/>
                    <a:pt x="37" y="52"/>
                  </a:cubicBezTo>
                  <a:cubicBezTo>
                    <a:pt x="36" y="52"/>
                    <a:pt x="33" y="53"/>
                    <a:pt x="33" y="55"/>
                  </a:cubicBezTo>
                  <a:cubicBezTo>
                    <a:pt x="33" y="60"/>
                    <a:pt x="46" y="59"/>
                    <a:pt x="50" y="60"/>
                  </a:cubicBezTo>
                  <a:cubicBezTo>
                    <a:pt x="50" y="66"/>
                    <a:pt x="47" y="70"/>
                    <a:pt x="44" y="72"/>
                  </a:cubicBezTo>
                  <a:cubicBezTo>
                    <a:pt x="39" y="75"/>
                    <a:pt x="30" y="71"/>
                    <a:pt x="24" y="74"/>
                  </a:cubicBezTo>
                  <a:cubicBezTo>
                    <a:pt x="20" y="75"/>
                    <a:pt x="17" y="77"/>
                    <a:pt x="13" y="79"/>
                  </a:cubicBezTo>
                  <a:cubicBezTo>
                    <a:pt x="8" y="80"/>
                    <a:pt x="0" y="79"/>
                    <a:pt x="0" y="86"/>
                  </a:cubicBezTo>
                  <a:cubicBezTo>
                    <a:pt x="0" y="89"/>
                    <a:pt x="22" y="96"/>
                    <a:pt x="23" y="96"/>
                  </a:cubicBezTo>
                  <a:cubicBezTo>
                    <a:pt x="24" y="96"/>
                    <a:pt x="25" y="96"/>
                    <a:pt x="27" y="96"/>
                  </a:cubicBezTo>
                  <a:cubicBezTo>
                    <a:pt x="25" y="100"/>
                    <a:pt x="25" y="100"/>
                    <a:pt x="22" y="100"/>
                  </a:cubicBezTo>
                  <a:cubicBezTo>
                    <a:pt x="21" y="100"/>
                    <a:pt x="19" y="100"/>
                    <a:pt x="17" y="100"/>
                  </a:cubicBezTo>
                  <a:cubicBezTo>
                    <a:pt x="15" y="100"/>
                    <a:pt x="10" y="101"/>
                    <a:pt x="10" y="104"/>
                  </a:cubicBezTo>
                  <a:cubicBezTo>
                    <a:pt x="14" y="106"/>
                    <a:pt x="13" y="104"/>
                    <a:pt x="18" y="104"/>
                  </a:cubicBezTo>
                  <a:cubicBezTo>
                    <a:pt x="21" y="104"/>
                    <a:pt x="23" y="106"/>
                    <a:pt x="27" y="108"/>
                  </a:cubicBezTo>
                  <a:cubicBezTo>
                    <a:pt x="26" y="110"/>
                    <a:pt x="25" y="110"/>
                    <a:pt x="22" y="111"/>
                  </a:cubicBezTo>
                  <a:cubicBezTo>
                    <a:pt x="25" y="115"/>
                    <a:pt x="32" y="117"/>
                    <a:pt x="37" y="117"/>
                  </a:cubicBezTo>
                  <a:cubicBezTo>
                    <a:pt x="39" y="117"/>
                    <a:pt x="39" y="117"/>
                    <a:pt x="40" y="116"/>
                  </a:cubicBezTo>
                  <a:cubicBezTo>
                    <a:pt x="39" y="116"/>
                    <a:pt x="39" y="115"/>
                    <a:pt x="38" y="114"/>
                  </a:cubicBezTo>
                  <a:cubicBezTo>
                    <a:pt x="39" y="114"/>
                    <a:pt x="40" y="113"/>
                    <a:pt x="42" y="113"/>
                  </a:cubicBezTo>
                  <a:cubicBezTo>
                    <a:pt x="45" y="113"/>
                    <a:pt x="47" y="115"/>
                    <a:pt x="49" y="115"/>
                  </a:cubicBezTo>
                  <a:cubicBezTo>
                    <a:pt x="52" y="115"/>
                    <a:pt x="54" y="112"/>
                    <a:pt x="56" y="112"/>
                  </a:cubicBezTo>
                  <a:cubicBezTo>
                    <a:pt x="59" y="112"/>
                    <a:pt x="59" y="112"/>
                    <a:pt x="63" y="112"/>
                  </a:cubicBezTo>
                  <a:cubicBezTo>
                    <a:pt x="89" y="112"/>
                    <a:pt x="106" y="132"/>
                    <a:pt x="110" y="151"/>
                  </a:cubicBezTo>
                  <a:cubicBezTo>
                    <a:pt x="110" y="155"/>
                    <a:pt x="110" y="155"/>
                    <a:pt x="110" y="155"/>
                  </a:cubicBezTo>
                  <a:cubicBezTo>
                    <a:pt x="114" y="155"/>
                    <a:pt x="116" y="155"/>
                    <a:pt x="116" y="159"/>
                  </a:cubicBezTo>
                  <a:cubicBezTo>
                    <a:pt x="116" y="164"/>
                    <a:pt x="111" y="163"/>
                    <a:pt x="111" y="168"/>
                  </a:cubicBezTo>
                  <a:cubicBezTo>
                    <a:pt x="111" y="172"/>
                    <a:pt x="113" y="172"/>
                    <a:pt x="118" y="172"/>
                  </a:cubicBezTo>
                  <a:cubicBezTo>
                    <a:pt x="121" y="172"/>
                    <a:pt x="121" y="168"/>
                    <a:pt x="123" y="168"/>
                  </a:cubicBezTo>
                  <a:cubicBezTo>
                    <a:pt x="131" y="168"/>
                    <a:pt x="133" y="179"/>
                    <a:pt x="140" y="181"/>
                  </a:cubicBezTo>
                  <a:cubicBezTo>
                    <a:pt x="140" y="183"/>
                    <a:pt x="140" y="185"/>
                    <a:pt x="138" y="185"/>
                  </a:cubicBezTo>
                  <a:cubicBezTo>
                    <a:pt x="132" y="185"/>
                    <a:pt x="129" y="181"/>
                    <a:pt x="124" y="181"/>
                  </a:cubicBezTo>
                  <a:cubicBezTo>
                    <a:pt x="122" y="181"/>
                    <a:pt x="122" y="180"/>
                    <a:pt x="120" y="181"/>
                  </a:cubicBezTo>
                  <a:cubicBezTo>
                    <a:pt x="121" y="188"/>
                    <a:pt x="137" y="189"/>
                    <a:pt x="144" y="191"/>
                  </a:cubicBezTo>
                  <a:cubicBezTo>
                    <a:pt x="142" y="197"/>
                    <a:pt x="138" y="200"/>
                    <a:pt x="137" y="206"/>
                  </a:cubicBezTo>
                  <a:cubicBezTo>
                    <a:pt x="134" y="205"/>
                    <a:pt x="134" y="205"/>
                    <a:pt x="130" y="207"/>
                  </a:cubicBezTo>
                  <a:cubicBezTo>
                    <a:pt x="130" y="207"/>
                    <a:pt x="130" y="207"/>
                    <a:pt x="130" y="207"/>
                  </a:cubicBezTo>
                  <a:cubicBezTo>
                    <a:pt x="126" y="211"/>
                    <a:pt x="126" y="215"/>
                    <a:pt x="122" y="220"/>
                  </a:cubicBezTo>
                  <a:cubicBezTo>
                    <a:pt x="122" y="225"/>
                    <a:pt x="122" y="225"/>
                    <a:pt x="122" y="225"/>
                  </a:cubicBezTo>
                  <a:cubicBezTo>
                    <a:pt x="122" y="224"/>
                    <a:pt x="125" y="224"/>
                    <a:pt x="127" y="225"/>
                  </a:cubicBezTo>
                  <a:cubicBezTo>
                    <a:pt x="126" y="227"/>
                    <a:pt x="124" y="228"/>
                    <a:pt x="124" y="231"/>
                  </a:cubicBezTo>
                  <a:cubicBezTo>
                    <a:pt x="124" y="237"/>
                    <a:pt x="131" y="239"/>
                    <a:pt x="132" y="244"/>
                  </a:cubicBezTo>
                  <a:cubicBezTo>
                    <a:pt x="133" y="246"/>
                    <a:pt x="133" y="250"/>
                    <a:pt x="134" y="251"/>
                  </a:cubicBezTo>
                  <a:cubicBezTo>
                    <a:pt x="138" y="253"/>
                    <a:pt x="139" y="247"/>
                    <a:pt x="143" y="252"/>
                  </a:cubicBezTo>
                  <a:cubicBezTo>
                    <a:pt x="141" y="253"/>
                    <a:pt x="139" y="253"/>
                    <a:pt x="139" y="256"/>
                  </a:cubicBezTo>
                  <a:cubicBezTo>
                    <a:pt x="139" y="263"/>
                    <a:pt x="148" y="273"/>
                    <a:pt x="152" y="276"/>
                  </a:cubicBezTo>
                  <a:cubicBezTo>
                    <a:pt x="153" y="277"/>
                    <a:pt x="153" y="280"/>
                    <a:pt x="154" y="281"/>
                  </a:cubicBezTo>
                  <a:cubicBezTo>
                    <a:pt x="158" y="284"/>
                    <a:pt x="160" y="282"/>
                    <a:pt x="161" y="287"/>
                  </a:cubicBezTo>
                  <a:cubicBezTo>
                    <a:pt x="164" y="287"/>
                    <a:pt x="168" y="284"/>
                    <a:pt x="171" y="284"/>
                  </a:cubicBezTo>
                  <a:cubicBezTo>
                    <a:pt x="177" y="284"/>
                    <a:pt x="176" y="295"/>
                    <a:pt x="182" y="295"/>
                  </a:cubicBezTo>
                  <a:cubicBezTo>
                    <a:pt x="183" y="295"/>
                    <a:pt x="184" y="293"/>
                    <a:pt x="186" y="293"/>
                  </a:cubicBezTo>
                  <a:cubicBezTo>
                    <a:pt x="187" y="294"/>
                    <a:pt x="187" y="295"/>
                    <a:pt x="189" y="295"/>
                  </a:cubicBezTo>
                  <a:cubicBezTo>
                    <a:pt x="195" y="295"/>
                    <a:pt x="192" y="283"/>
                    <a:pt x="198" y="281"/>
                  </a:cubicBezTo>
                  <a:cubicBezTo>
                    <a:pt x="197" y="278"/>
                    <a:pt x="198" y="273"/>
                    <a:pt x="198" y="268"/>
                  </a:cubicBezTo>
                  <a:cubicBezTo>
                    <a:pt x="198" y="262"/>
                    <a:pt x="208" y="264"/>
                    <a:pt x="208" y="257"/>
                  </a:cubicBezTo>
                  <a:cubicBezTo>
                    <a:pt x="208" y="254"/>
                    <a:pt x="206" y="253"/>
                    <a:pt x="206" y="251"/>
                  </a:cubicBezTo>
                  <a:cubicBezTo>
                    <a:pt x="206" y="250"/>
                    <a:pt x="207" y="250"/>
                    <a:pt x="207" y="249"/>
                  </a:cubicBezTo>
                  <a:cubicBezTo>
                    <a:pt x="207" y="248"/>
                    <a:pt x="207" y="247"/>
                    <a:pt x="207" y="246"/>
                  </a:cubicBezTo>
                  <a:cubicBezTo>
                    <a:pt x="207" y="239"/>
                    <a:pt x="220" y="241"/>
                    <a:pt x="225" y="236"/>
                  </a:cubicBezTo>
                  <a:cubicBezTo>
                    <a:pt x="227" y="234"/>
                    <a:pt x="226" y="232"/>
                    <a:pt x="230" y="231"/>
                  </a:cubicBezTo>
                  <a:cubicBezTo>
                    <a:pt x="230" y="236"/>
                    <a:pt x="230" y="236"/>
                    <a:pt x="230" y="236"/>
                  </a:cubicBezTo>
                  <a:cubicBezTo>
                    <a:pt x="232" y="236"/>
                    <a:pt x="232" y="236"/>
                    <a:pt x="232" y="236"/>
                  </a:cubicBezTo>
                  <a:cubicBezTo>
                    <a:pt x="236" y="232"/>
                    <a:pt x="244" y="233"/>
                    <a:pt x="249" y="229"/>
                  </a:cubicBezTo>
                  <a:cubicBezTo>
                    <a:pt x="252" y="225"/>
                    <a:pt x="252" y="221"/>
                    <a:pt x="257" y="217"/>
                  </a:cubicBezTo>
                  <a:cubicBezTo>
                    <a:pt x="262" y="212"/>
                    <a:pt x="262" y="212"/>
                    <a:pt x="262" y="212"/>
                  </a:cubicBezTo>
                  <a:cubicBezTo>
                    <a:pt x="262" y="211"/>
                    <a:pt x="265" y="212"/>
                    <a:pt x="267" y="208"/>
                  </a:cubicBezTo>
                  <a:cubicBezTo>
                    <a:pt x="277" y="208"/>
                    <a:pt x="277" y="208"/>
                    <a:pt x="277" y="208"/>
                  </a:cubicBezTo>
                  <a:cubicBezTo>
                    <a:pt x="286" y="204"/>
                    <a:pt x="293" y="206"/>
                    <a:pt x="301" y="203"/>
                  </a:cubicBezTo>
                  <a:cubicBezTo>
                    <a:pt x="307" y="201"/>
                    <a:pt x="310" y="195"/>
                    <a:pt x="317" y="192"/>
                  </a:cubicBezTo>
                  <a:cubicBezTo>
                    <a:pt x="321" y="191"/>
                    <a:pt x="324" y="191"/>
                    <a:pt x="327" y="188"/>
                  </a:cubicBezTo>
                  <a:close/>
                  <a:moveTo>
                    <a:pt x="39" y="96"/>
                  </a:moveTo>
                  <a:cubicBezTo>
                    <a:pt x="31" y="96"/>
                    <a:pt x="31" y="96"/>
                    <a:pt x="31" y="96"/>
                  </a:cubicBezTo>
                  <a:cubicBezTo>
                    <a:pt x="32" y="96"/>
                    <a:pt x="33" y="92"/>
                    <a:pt x="33" y="92"/>
                  </a:cubicBezTo>
                  <a:cubicBezTo>
                    <a:pt x="42" y="92"/>
                    <a:pt x="42" y="92"/>
                    <a:pt x="42" y="92"/>
                  </a:cubicBezTo>
                  <a:cubicBezTo>
                    <a:pt x="42" y="96"/>
                    <a:pt x="42" y="96"/>
                    <a:pt x="39" y="96"/>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63" name="Freeform 145"/>
            <p:cNvSpPr>
              <a:spLocks/>
            </p:cNvSpPr>
            <p:nvPr/>
          </p:nvSpPr>
          <p:spPr bwMode="auto">
            <a:xfrm>
              <a:off x="3200691" y="2427710"/>
              <a:ext cx="62605" cy="47302"/>
            </a:xfrm>
            <a:custGeom>
              <a:avLst/>
              <a:gdLst>
                <a:gd name="T0" fmla="*/ 5 w 19"/>
                <a:gd name="T1" fmla="*/ 14 h 14"/>
                <a:gd name="T2" fmla="*/ 10 w 19"/>
                <a:gd name="T3" fmla="*/ 14 h 14"/>
                <a:gd name="T4" fmla="*/ 19 w 19"/>
                <a:gd name="T5" fmla="*/ 9 h 14"/>
                <a:gd name="T6" fmla="*/ 5 w 19"/>
                <a:gd name="T7" fmla="*/ 0 h 14"/>
                <a:gd name="T8" fmla="*/ 0 w 19"/>
                <a:gd name="T9" fmla="*/ 5 h 14"/>
                <a:gd name="T10" fmla="*/ 5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5" y="14"/>
                  </a:moveTo>
                  <a:cubicBezTo>
                    <a:pt x="10" y="14"/>
                    <a:pt x="10" y="14"/>
                    <a:pt x="10" y="14"/>
                  </a:cubicBezTo>
                  <a:cubicBezTo>
                    <a:pt x="13" y="14"/>
                    <a:pt x="18" y="12"/>
                    <a:pt x="19" y="9"/>
                  </a:cubicBezTo>
                  <a:cubicBezTo>
                    <a:pt x="13" y="7"/>
                    <a:pt x="11" y="0"/>
                    <a:pt x="5" y="0"/>
                  </a:cubicBezTo>
                  <a:cubicBezTo>
                    <a:pt x="3" y="0"/>
                    <a:pt x="0" y="2"/>
                    <a:pt x="0" y="5"/>
                  </a:cubicBezTo>
                  <a:cubicBezTo>
                    <a:pt x="0" y="8"/>
                    <a:pt x="3" y="14"/>
                    <a:pt x="5" y="1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64" name="Freeform 146"/>
            <p:cNvSpPr>
              <a:spLocks/>
            </p:cNvSpPr>
            <p:nvPr/>
          </p:nvSpPr>
          <p:spPr bwMode="auto">
            <a:xfrm>
              <a:off x="3963078" y="2224587"/>
              <a:ext cx="33389" cy="12521"/>
            </a:xfrm>
            <a:custGeom>
              <a:avLst/>
              <a:gdLst>
                <a:gd name="T0" fmla="*/ 2 w 10"/>
                <a:gd name="T1" fmla="*/ 0 h 4"/>
                <a:gd name="T2" fmla="*/ 0 w 10"/>
                <a:gd name="T3" fmla="*/ 2 h 4"/>
                <a:gd name="T4" fmla="*/ 3 w 10"/>
                <a:gd name="T5" fmla="*/ 4 h 4"/>
                <a:gd name="T6" fmla="*/ 10 w 10"/>
                <a:gd name="T7" fmla="*/ 0 h 4"/>
                <a:gd name="T8" fmla="*/ 6 w 10"/>
                <a:gd name="T9" fmla="*/ 0 h 4"/>
                <a:gd name="T10" fmla="*/ 2 w 10"/>
                <a:gd name="T11" fmla="*/ 0 h 4"/>
              </a:gdLst>
              <a:ahLst/>
              <a:cxnLst>
                <a:cxn ang="0">
                  <a:pos x="T0" y="T1"/>
                </a:cxn>
                <a:cxn ang="0">
                  <a:pos x="T2" y="T3"/>
                </a:cxn>
                <a:cxn ang="0">
                  <a:pos x="T4" y="T5"/>
                </a:cxn>
                <a:cxn ang="0">
                  <a:pos x="T6" y="T7"/>
                </a:cxn>
                <a:cxn ang="0">
                  <a:pos x="T8" y="T9"/>
                </a:cxn>
                <a:cxn ang="0">
                  <a:pos x="T10" y="T11"/>
                </a:cxn>
              </a:cxnLst>
              <a:rect l="0" t="0" r="r" b="b"/>
              <a:pathLst>
                <a:path w="10" h="4">
                  <a:moveTo>
                    <a:pt x="2" y="0"/>
                  </a:moveTo>
                  <a:cubicBezTo>
                    <a:pt x="1" y="0"/>
                    <a:pt x="0" y="1"/>
                    <a:pt x="0" y="2"/>
                  </a:cubicBezTo>
                  <a:cubicBezTo>
                    <a:pt x="0" y="3"/>
                    <a:pt x="1" y="4"/>
                    <a:pt x="3" y="4"/>
                  </a:cubicBezTo>
                  <a:cubicBezTo>
                    <a:pt x="5" y="4"/>
                    <a:pt x="9" y="0"/>
                    <a:pt x="10" y="0"/>
                  </a:cubicBezTo>
                  <a:cubicBezTo>
                    <a:pt x="6" y="0"/>
                    <a:pt x="6" y="0"/>
                    <a:pt x="6" y="0"/>
                  </a:cubicBezTo>
                  <a:lnTo>
                    <a:pt x="2" y="0"/>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65" name="Freeform 147"/>
            <p:cNvSpPr>
              <a:spLocks/>
            </p:cNvSpPr>
            <p:nvPr/>
          </p:nvSpPr>
          <p:spPr bwMode="auto">
            <a:xfrm>
              <a:off x="3111653" y="3044033"/>
              <a:ext cx="134948" cy="139125"/>
            </a:xfrm>
            <a:custGeom>
              <a:avLst/>
              <a:gdLst>
                <a:gd name="T0" fmla="*/ 23 w 41"/>
                <a:gd name="T1" fmla="*/ 2 h 42"/>
                <a:gd name="T2" fmla="*/ 21 w 41"/>
                <a:gd name="T3" fmla="*/ 0 h 42"/>
                <a:gd name="T4" fmla="*/ 14 w 41"/>
                <a:gd name="T5" fmla="*/ 7 h 42"/>
                <a:gd name="T6" fmla="*/ 2 w 41"/>
                <a:gd name="T7" fmla="*/ 26 h 42"/>
                <a:gd name="T8" fmla="*/ 5 w 41"/>
                <a:gd name="T9" fmla="*/ 27 h 42"/>
                <a:gd name="T10" fmla="*/ 5 w 41"/>
                <a:gd name="T11" fmla="*/ 28 h 42"/>
                <a:gd name="T12" fmla="*/ 0 w 41"/>
                <a:gd name="T13" fmla="*/ 32 h 42"/>
                <a:gd name="T14" fmla="*/ 2 w 41"/>
                <a:gd name="T15" fmla="*/ 35 h 42"/>
                <a:gd name="T16" fmla="*/ 9 w 41"/>
                <a:gd name="T17" fmla="*/ 33 h 42"/>
                <a:gd name="T18" fmla="*/ 15 w 41"/>
                <a:gd name="T19" fmla="*/ 35 h 42"/>
                <a:gd name="T20" fmla="*/ 20 w 41"/>
                <a:gd name="T21" fmla="*/ 34 h 42"/>
                <a:gd name="T22" fmla="*/ 26 w 41"/>
                <a:gd name="T23" fmla="*/ 35 h 42"/>
                <a:gd name="T24" fmla="*/ 24 w 41"/>
                <a:gd name="T25" fmla="*/ 39 h 42"/>
                <a:gd name="T26" fmla="*/ 25 w 41"/>
                <a:gd name="T27" fmla="*/ 39 h 42"/>
                <a:gd name="T28" fmla="*/ 32 w 41"/>
                <a:gd name="T29" fmla="*/ 33 h 42"/>
                <a:gd name="T30" fmla="*/ 34 w 41"/>
                <a:gd name="T31" fmla="*/ 38 h 42"/>
                <a:gd name="T32" fmla="*/ 36 w 41"/>
                <a:gd name="T33" fmla="*/ 39 h 42"/>
                <a:gd name="T34" fmla="*/ 38 w 41"/>
                <a:gd name="T35" fmla="*/ 42 h 42"/>
                <a:gd name="T36" fmla="*/ 41 w 41"/>
                <a:gd name="T37" fmla="*/ 36 h 42"/>
                <a:gd name="T38" fmla="*/ 40 w 41"/>
                <a:gd name="T39" fmla="*/ 31 h 42"/>
                <a:gd name="T40" fmla="*/ 37 w 41"/>
                <a:gd name="T41" fmla="*/ 33 h 42"/>
                <a:gd name="T42" fmla="*/ 35 w 41"/>
                <a:gd name="T43" fmla="*/ 29 h 42"/>
                <a:gd name="T44" fmla="*/ 38 w 41"/>
                <a:gd name="T45" fmla="*/ 26 h 42"/>
                <a:gd name="T46" fmla="*/ 35 w 41"/>
                <a:gd name="T47" fmla="*/ 26 h 42"/>
                <a:gd name="T48" fmla="*/ 35 w 41"/>
                <a:gd name="T49" fmla="*/ 19 h 42"/>
                <a:gd name="T50" fmla="*/ 28 w 41"/>
                <a:gd name="T51" fmla="*/ 19 h 42"/>
                <a:gd name="T52" fmla="*/ 25 w 41"/>
                <a:gd name="T53" fmla="*/ 20 h 42"/>
                <a:gd name="T54" fmla="*/ 25 w 41"/>
                <a:gd name="T55" fmla="*/ 19 h 42"/>
                <a:gd name="T56" fmla="*/ 21 w 41"/>
                <a:gd name="T57" fmla="*/ 19 h 42"/>
                <a:gd name="T58" fmla="*/ 21 w 41"/>
                <a:gd name="T59" fmla="*/ 17 h 42"/>
                <a:gd name="T60" fmla="*/ 23 w 41"/>
                <a:gd name="T61" fmla="*/ 15 h 42"/>
                <a:gd name="T62" fmla="*/ 20 w 41"/>
                <a:gd name="T63" fmla="*/ 14 h 42"/>
                <a:gd name="T64" fmla="*/ 17 w 41"/>
                <a:gd name="T65" fmla="*/ 16 h 42"/>
                <a:gd name="T66" fmla="*/ 17 w 41"/>
                <a:gd name="T67" fmla="*/ 14 h 42"/>
                <a:gd name="T68" fmla="*/ 23 w 41"/>
                <a:gd name="T6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42">
                  <a:moveTo>
                    <a:pt x="23" y="2"/>
                  </a:moveTo>
                  <a:cubicBezTo>
                    <a:pt x="23" y="2"/>
                    <a:pt x="22" y="0"/>
                    <a:pt x="21" y="0"/>
                  </a:cubicBezTo>
                  <a:cubicBezTo>
                    <a:pt x="17" y="0"/>
                    <a:pt x="16" y="4"/>
                    <a:pt x="14" y="7"/>
                  </a:cubicBezTo>
                  <a:cubicBezTo>
                    <a:pt x="10" y="12"/>
                    <a:pt x="9" y="22"/>
                    <a:pt x="2" y="26"/>
                  </a:cubicBezTo>
                  <a:cubicBezTo>
                    <a:pt x="3" y="26"/>
                    <a:pt x="1" y="27"/>
                    <a:pt x="5" y="27"/>
                  </a:cubicBezTo>
                  <a:cubicBezTo>
                    <a:pt x="5" y="28"/>
                    <a:pt x="5" y="28"/>
                    <a:pt x="5" y="28"/>
                  </a:cubicBezTo>
                  <a:cubicBezTo>
                    <a:pt x="5" y="28"/>
                    <a:pt x="0" y="32"/>
                    <a:pt x="0" y="32"/>
                  </a:cubicBezTo>
                  <a:cubicBezTo>
                    <a:pt x="0" y="33"/>
                    <a:pt x="1" y="35"/>
                    <a:pt x="2" y="35"/>
                  </a:cubicBezTo>
                  <a:cubicBezTo>
                    <a:pt x="5" y="35"/>
                    <a:pt x="5" y="33"/>
                    <a:pt x="9" y="33"/>
                  </a:cubicBezTo>
                  <a:cubicBezTo>
                    <a:pt x="11" y="33"/>
                    <a:pt x="12" y="35"/>
                    <a:pt x="15" y="35"/>
                  </a:cubicBezTo>
                  <a:cubicBezTo>
                    <a:pt x="17" y="35"/>
                    <a:pt x="18" y="34"/>
                    <a:pt x="20" y="34"/>
                  </a:cubicBezTo>
                  <a:cubicBezTo>
                    <a:pt x="21" y="36"/>
                    <a:pt x="24" y="35"/>
                    <a:pt x="26" y="35"/>
                  </a:cubicBezTo>
                  <a:cubicBezTo>
                    <a:pt x="26" y="36"/>
                    <a:pt x="24" y="35"/>
                    <a:pt x="24" y="39"/>
                  </a:cubicBezTo>
                  <a:cubicBezTo>
                    <a:pt x="24" y="39"/>
                    <a:pt x="25" y="39"/>
                    <a:pt x="25" y="39"/>
                  </a:cubicBezTo>
                  <a:cubicBezTo>
                    <a:pt x="28" y="39"/>
                    <a:pt x="30" y="35"/>
                    <a:pt x="32" y="33"/>
                  </a:cubicBezTo>
                  <a:cubicBezTo>
                    <a:pt x="33" y="34"/>
                    <a:pt x="32" y="38"/>
                    <a:pt x="34" y="38"/>
                  </a:cubicBezTo>
                  <a:cubicBezTo>
                    <a:pt x="35" y="38"/>
                    <a:pt x="35" y="39"/>
                    <a:pt x="36" y="39"/>
                  </a:cubicBezTo>
                  <a:cubicBezTo>
                    <a:pt x="36" y="40"/>
                    <a:pt x="36" y="42"/>
                    <a:pt x="38" y="42"/>
                  </a:cubicBezTo>
                  <a:cubicBezTo>
                    <a:pt x="40" y="42"/>
                    <a:pt x="41" y="39"/>
                    <a:pt x="41" y="36"/>
                  </a:cubicBezTo>
                  <a:cubicBezTo>
                    <a:pt x="41" y="34"/>
                    <a:pt x="40" y="34"/>
                    <a:pt x="40" y="31"/>
                  </a:cubicBezTo>
                  <a:cubicBezTo>
                    <a:pt x="38" y="32"/>
                    <a:pt x="39" y="33"/>
                    <a:pt x="37" y="33"/>
                  </a:cubicBezTo>
                  <a:cubicBezTo>
                    <a:pt x="37" y="31"/>
                    <a:pt x="35" y="30"/>
                    <a:pt x="35" y="29"/>
                  </a:cubicBezTo>
                  <a:cubicBezTo>
                    <a:pt x="35" y="28"/>
                    <a:pt x="37" y="28"/>
                    <a:pt x="38" y="26"/>
                  </a:cubicBezTo>
                  <a:cubicBezTo>
                    <a:pt x="37" y="26"/>
                    <a:pt x="35" y="26"/>
                    <a:pt x="35" y="26"/>
                  </a:cubicBezTo>
                  <a:cubicBezTo>
                    <a:pt x="35" y="23"/>
                    <a:pt x="35" y="21"/>
                    <a:pt x="35" y="19"/>
                  </a:cubicBezTo>
                  <a:cubicBezTo>
                    <a:pt x="34" y="19"/>
                    <a:pt x="31" y="19"/>
                    <a:pt x="28" y="19"/>
                  </a:cubicBezTo>
                  <a:cubicBezTo>
                    <a:pt x="25" y="20"/>
                    <a:pt x="25" y="20"/>
                    <a:pt x="25" y="20"/>
                  </a:cubicBezTo>
                  <a:cubicBezTo>
                    <a:pt x="25" y="19"/>
                    <a:pt x="25" y="19"/>
                    <a:pt x="25" y="19"/>
                  </a:cubicBezTo>
                  <a:cubicBezTo>
                    <a:pt x="21" y="19"/>
                    <a:pt x="21" y="19"/>
                    <a:pt x="21" y="19"/>
                  </a:cubicBezTo>
                  <a:cubicBezTo>
                    <a:pt x="21" y="17"/>
                    <a:pt x="21" y="17"/>
                    <a:pt x="21" y="17"/>
                  </a:cubicBezTo>
                  <a:cubicBezTo>
                    <a:pt x="23" y="15"/>
                    <a:pt x="23" y="15"/>
                    <a:pt x="23" y="15"/>
                  </a:cubicBezTo>
                  <a:cubicBezTo>
                    <a:pt x="22" y="14"/>
                    <a:pt x="21" y="14"/>
                    <a:pt x="20" y="14"/>
                  </a:cubicBezTo>
                  <a:cubicBezTo>
                    <a:pt x="18" y="14"/>
                    <a:pt x="17" y="16"/>
                    <a:pt x="17" y="16"/>
                  </a:cubicBezTo>
                  <a:cubicBezTo>
                    <a:pt x="17" y="14"/>
                    <a:pt x="17" y="14"/>
                    <a:pt x="17" y="14"/>
                  </a:cubicBezTo>
                  <a:cubicBezTo>
                    <a:pt x="17" y="10"/>
                    <a:pt x="23" y="7"/>
                    <a:pt x="23" y="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66" name="Freeform 148"/>
            <p:cNvSpPr>
              <a:spLocks/>
            </p:cNvSpPr>
            <p:nvPr/>
          </p:nvSpPr>
          <p:spPr bwMode="auto">
            <a:xfrm>
              <a:off x="7274175" y="2174502"/>
              <a:ext cx="164164" cy="66780"/>
            </a:xfrm>
            <a:custGeom>
              <a:avLst/>
              <a:gdLst>
                <a:gd name="T0" fmla="*/ 11 w 50"/>
                <a:gd name="T1" fmla="*/ 20 h 20"/>
                <a:gd name="T2" fmla="*/ 16 w 50"/>
                <a:gd name="T3" fmla="*/ 16 h 20"/>
                <a:gd name="T4" fmla="*/ 20 w 50"/>
                <a:gd name="T5" fmla="*/ 18 h 20"/>
                <a:gd name="T6" fmla="*/ 25 w 50"/>
                <a:gd name="T7" fmla="*/ 17 h 20"/>
                <a:gd name="T8" fmla="*/ 30 w 50"/>
                <a:gd name="T9" fmla="*/ 15 h 20"/>
                <a:gd name="T10" fmla="*/ 34 w 50"/>
                <a:gd name="T11" fmla="*/ 17 h 20"/>
                <a:gd name="T12" fmla="*/ 39 w 50"/>
                <a:gd name="T13" fmla="*/ 15 h 20"/>
                <a:gd name="T14" fmla="*/ 46 w 50"/>
                <a:gd name="T15" fmla="*/ 15 h 20"/>
                <a:gd name="T16" fmla="*/ 50 w 50"/>
                <a:gd name="T17" fmla="*/ 8 h 20"/>
                <a:gd name="T18" fmla="*/ 27 w 50"/>
                <a:gd name="T19" fmla="*/ 1 h 20"/>
                <a:gd name="T20" fmla="*/ 24 w 50"/>
                <a:gd name="T21" fmla="*/ 8 h 20"/>
                <a:gd name="T22" fmla="*/ 10 w 50"/>
                <a:gd name="T23" fmla="*/ 0 h 20"/>
                <a:gd name="T24" fmla="*/ 0 w 50"/>
                <a:gd name="T25" fmla="*/ 9 h 20"/>
                <a:gd name="T26" fmla="*/ 11 w 50"/>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0">
                  <a:moveTo>
                    <a:pt x="11" y="20"/>
                  </a:moveTo>
                  <a:cubicBezTo>
                    <a:pt x="13" y="20"/>
                    <a:pt x="15" y="18"/>
                    <a:pt x="16" y="16"/>
                  </a:cubicBezTo>
                  <a:cubicBezTo>
                    <a:pt x="17" y="18"/>
                    <a:pt x="18" y="18"/>
                    <a:pt x="20" y="18"/>
                  </a:cubicBezTo>
                  <a:cubicBezTo>
                    <a:pt x="22" y="18"/>
                    <a:pt x="24" y="17"/>
                    <a:pt x="25" y="17"/>
                  </a:cubicBezTo>
                  <a:cubicBezTo>
                    <a:pt x="27" y="17"/>
                    <a:pt x="28" y="15"/>
                    <a:pt x="30" y="15"/>
                  </a:cubicBezTo>
                  <a:cubicBezTo>
                    <a:pt x="31" y="15"/>
                    <a:pt x="32" y="17"/>
                    <a:pt x="34" y="17"/>
                  </a:cubicBezTo>
                  <a:cubicBezTo>
                    <a:pt x="37" y="17"/>
                    <a:pt x="38" y="15"/>
                    <a:pt x="39" y="15"/>
                  </a:cubicBezTo>
                  <a:cubicBezTo>
                    <a:pt x="46" y="15"/>
                    <a:pt x="46" y="15"/>
                    <a:pt x="46" y="15"/>
                  </a:cubicBezTo>
                  <a:cubicBezTo>
                    <a:pt x="46" y="15"/>
                    <a:pt x="49" y="11"/>
                    <a:pt x="50" y="8"/>
                  </a:cubicBezTo>
                  <a:cubicBezTo>
                    <a:pt x="45" y="6"/>
                    <a:pt x="32" y="1"/>
                    <a:pt x="27" y="1"/>
                  </a:cubicBezTo>
                  <a:cubicBezTo>
                    <a:pt x="25" y="1"/>
                    <a:pt x="24" y="4"/>
                    <a:pt x="24" y="8"/>
                  </a:cubicBezTo>
                  <a:cubicBezTo>
                    <a:pt x="17" y="8"/>
                    <a:pt x="17" y="0"/>
                    <a:pt x="10" y="0"/>
                  </a:cubicBezTo>
                  <a:cubicBezTo>
                    <a:pt x="5" y="0"/>
                    <a:pt x="0" y="4"/>
                    <a:pt x="0" y="9"/>
                  </a:cubicBezTo>
                  <a:cubicBezTo>
                    <a:pt x="0" y="15"/>
                    <a:pt x="5" y="20"/>
                    <a:pt x="11"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67" name="Freeform 149"/>
            <p:cNvSpPr>
              <a:spLocks/>
            </p:cNvSpPr>
            <p:nvPr/>
          </p:nvSpPr>
          <p:spPr bwMode="auto">
            <a:xfrm>
              <a:off x="2624727" y="3002296"/>
              <a:ext cx="26433" cy="12521"/>
            </a:xfrm>
            <a:custGeom>
              <a:avLst/>
              <a:gdLst>
                <a:gd name="T0" fmla="*/ 7 w 8"/>
                <a:gd name="T1" fmla="*/ 4 h 4"/>
                <a:gd name="T2" fmla="*/ 8 w 8"/>
                <a:gd name="T3" fmla="*/ 4 h 4"/>
                <a:gd name="T4" fmla="*/ 0 w 8"/>
                <a:gd name="T5" fmla="*/ 0 h 4"/>
                <a:gd name="T6" fmla="*/ 0 w 8"/>
                <a:gd name="T7" fmla="*/ 2 h 4"/>
                <a:gd name="T8" fmla="*/ 7 w 8"/>
                <a:gd name="T9" fmla="*/ 4 h 4"/>
              </a:gdLst>
              <a:ahLst/>
              <a:cxnLst>
                <a:cxn ang="0">
                  <a:pos x="T0" y="T1"/>
                </a:cxn>
                <a:cxn ang="0">
                  <a:pos x="T2" y="T3"/>
                </a:cxn>
                <a:cxn ang="0">
                  <a:pos x="T4" y="T5"/>
                </a:cxn>
                <a:cxn ang="0">
                  <a:pos x="T6" y="T7"/>
                </a:cxn>
                <a:cxn ang="0">
                  <a:pos x="T8" y="T9"/>
                </a:cxn>
              </a:cxnLst>
              <a:rect l="0" t="0" r="r" b="b"/>
              <a:pathLst>
                <a:path w="8" h="4">
                  <a:moveTo>
                    <a:pt x="7" y="4"/>
                  </a:moveTo>
                  <a:cubicBezTo>
                    <a:pt x="7" y="4"/>
                    <a:pt x="8" y="4"/>
                    <a:pt x="8" y="4"/>
                  </a:cubicBezTo>
                  <a:cubicBezTo>
                    <a:pt x="8" y="1"/>
                    <a:pt x="4" y="0"/>
                    <a:pt x="0" y="0"/>
                  </a:cubicBezTo>
                  <a:cubicBezTo>
                    <a:pt x="0" y="1"/>
                    <a:pt x="0" y="1"/>
                    <a:pt x="0" y="2"/>
                  </a:cubicBezTo>
                  <a:cubicBezTo>
                    <a:pt x="1" y="3"/>
                    <a:pt x="5" y="4"/>
                    <a:pt x="7"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68" name="Freeform 150"/>
            <p:cNvSpPr>
              <a:spLocks/>
            </p:cNvSpPr>
            <p:nvPr/>
          </p:nvSpPr>
          <p:spPr bwMode="auto">
            <a:xfrm>
              <a:off x="1641137" y="3074641"/>
              <a:ext cx="91820" cy="58432"/>
            </a:xfrm>
            <a:custGeom>
              <a:avLst/>
              <a:gdLst>
                <a:gd name="T0" fmla="*/ 11 w 28"/>
                <a:gd name="T1" fmla="*/ 10 h 18"/>
                <a:gd name="T2" fmla="*/ 28 w 28"/>
                <a:gd name="T3" fmla="*/ 18 h 18"/>
                <a:gd name="T4" fmla="*/ 28 w 28"/>
                <a:gd name="T5" fmla="*/ 18 h 18"/>
                <a:gd name="T6" fmla="*/ 28 w 28"/>
                <a:gd name="T7" fmla="*/ 18 h 18"/>
                <a:gd name="T8" fmla="*/ 8 w 28"/>
                <a:gd name="T9" fmla="*/ 3 h 18"/>
                <a:gd name="T10" fmla="*/ 2 w 28"/>
                <a:gd name="T11" fmla="*/ 0 h 18"/>
                <a:gd name="T12" fmla="*/ 0 w 28"/>
                <a:gd name="T13" fmla="*/ 2 h 18"/>
                <a:gd name="T14" fmla="*/ 1 w 28"/>
                <a:gd name="T15" fmla="*/ 2 h 18"/>
                <a:gd name="T16" fmla="*/ 4 w 28"/>
                <a:gd name="T17" fmla="*/ 2 h 18"/>
                <a:gd name="T18" fmla="*/ 2 w 28"/>
                <a:gd name="T19" fmla="*/ 4 h 18"/>
                <a:gd name="T20" fmla="*/ 13 w 28"/>
                <a:gd name="T21" fmla="*/ 9 h 18"/>
                <a:gd name="T22" fmla="*/ 11 w 28"/>
                <a:gd name="T2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8">
                  <a:moveTo>
                    <a:pt x="11" y="10"/>
                  </a:moveTo>
                  <a:cubicBezTo>
                    <a:pt x="15" y="13"/>
                    <a:pt x="23" y="18"/>
                    <a:pt x="28" y="18"/>
                  </a:cubicBezTo>
                  <a:cubicBezTo>
                    <a:pt x="28" y="18"/>
                    <a:pt x="28" y="18"/>
                    <a:pt x="28" y="18"/>
                  </a:cubicBezTo>
                  <a:cubicBezTo>
                    <a:pt x="28" y="18"/>
                    <a:pt x="28" y="18"/>
                    <a:pt x="28" y="18"/>
                  </a:cubicBezTo>
                  <a:cubicBezTo>
                    <a:pt x="24" y="12"/>
                    <a:pt x="18" y="6"/>
                    <a:pt x="8" y="3"/>
                  </a:cubicBezTo>
                  <a:cubicBezTo>
                    <a:pt x="6" y="3"/>
                    <a:pt x="5" y="0"/>
                    <a:pt x="2" y="0"/>
                  </a:cubicBezTo>
                  <a:cubicBezTo>
                    <a:pt x="1" y="0"/>
                    <a:pt x="1" y="2"/>
                    <a:pt x="0" y="2"/>
                  </a:cubicBezTo>
                  <a:cubicBezTo>
                    <a:pt x="1" y="2"/>
                    <a:pt x="1" y="2"/>
                    <a:pt x="1" y="2"/>
                  </a:cubicBezTo>
                  <a:cubicBezTo>
                    <a:pt x="1" y="2"/>
                    <a:pt x="3" y="2"/>
                    <a:pt x="4" y="2"/>
                  </a:cubicBezTo>
                  <a:cubicBezTo>
                    <a:pt x="4" y="3"/>
                    <a:pt x="3" y="4"/>
                    <a:pt x="2" y="4"/>
                  </a:cubicBezTo>
                  <a:cubicBezTo>
                    <a:pt x="3" y="7"/>
                    <a:pt x="9" y="9"/>
                    <a:pt x="13" y="9"/>
                  </a:cubicBezTo>
                  <a:cubicBezTo>
                    <a:pt x="13" y="9"/>
                    <a:pt x="12" y="9"/>
                    <a:pt x="11" y="1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69" name="Freeform 151"/>
            <p:cNvSpPr>
              <a:spLocks/>
            </p:cNvSpPr>
            <p:nvPr/>
          </p:nvSpPr>
          <p:spPr bwMode="auto">
            <a:xfrm>
              <a:off x="1535405" y="2978644"/>
              <a:ext cx="38954" cy="52867"/>
            </a:xfrm>
            <a:custGeom>
              <a:avLst/>
              <a:gdLst>
                <a:gd name="T0" fmla="*/ 9 w 12"/>
                <a:gd name="T1" fmla="*/ 9 h 16"/>
                <a:gd name="T2" fmla="*/ 8 w 12"/>
                <a:gd name="T3" fmla="*/ 7 h 16"/>
                <a:gd name="T4" fmla="*/ 8 w 12"/>
                <a:gd name="T5" fmla="*/ 2 h 16"/>
                <a:gd name="T6" fmla="*/ 5 w 12"/>
                <a:gd name="T7" fmla="*/ 5 h 16"/>
                <a:gd name="T8" fmla="*/ 6 w 12"/>
                <a:gd name="T9" fmla="*/ 2 h 16"/>
                <a:gd name="T10" fmla="*/ 0 w 12"/>
                <a:gd name="T11" fmla="*/ 0 h 16"/>
                <a:gd name="T12" fmla="*/ 0 w 12"/>
                <a:gd name="T13" fmla="*/ 2 h 16"/>
                <a:gd name="T14" fmla="*/ 3 w 12"/>
                <a:gd name="T15" fmla="*/ 6 h 16"/>
                <a:gd name="T16" fmla="*/ 7 w 12"/>
                <a:gd name="T17" fmla="*/ 9 h 16"/>
                <a:gd name="T18" fmla="*/ 7 w 12"/>
                <a:gd name="T19" fmla="*/ 12 h 16"/>
                <a:gd name="T20" fmla="*/ 10 w 12"/>
                <a:gd name="T21" fmla="*/ 16 h 16"/>
                <a:gd name="T22" fmla="*/ 8 w 12"/>
                <a:gd name="T23" fmla="*/ 12 h 16"/>
                <a:gd name="T24" fmla="*/ 9 w 12"/>
                <a:gd name="T2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9" y="9"/>
                  </a:moveTo>
                  <a:cubicBezTo>
                    <a:pt x="9" y="8"/>
                    <a:pt x="8" y="8"/>
                    <a:pt x="8" y="7"/>
                  </a:cubicBezTo>
                  <a:cubicBezTo>
                    <a:pt x="8" y="4"/>
                    <a:pt x="8" y="3"/>
                    <a:pt x="8" y="2"/>
                  </a:cubicBezTo>
                  <a:cubicBezTo>
                    <a:pt x="8" y="3"/>
                    <a:pt x="7" y="5"/>
                    <a:pt x="5" y="5"/>
                  </a:cubicBezTo>
                  <a:cubicBezTo>
                    <a:pt x="4" y="5"/>
                    <a:pt x="6" y="2"/>
                    <a:pt x="6" y="2"/>
                  </a:cubicBezTo>
                  <a:cubicBezTo>
                    <a:pt x="4" y="2"/>
                    <a:pt x="4" y="0"/>
                    <a:pt x="0" y="0"/>
                  </a:cubicBezTo>
                  <a:cubicBezTo>
                    <a:pt x="0" y="2"/>
                    <a:pt x="0" y="2"/>
                    <a:pt x="0" y="2"/>
                  </a:cubicBezTo>
                  <a:cubicBezTo>
                    <a:pt x="4" y="3"/>
                    <a:pt x="2" y="6"/>
                    <a:pt x="3" y="6"/>
                  </a:cubicBezTo>
                  <a:cubicBezTo>
                    <a:pt x="5" y="6"/>
                    <a:pt x="5" y="9"/>
                    <a:pt x="7" y="9"/>
                  </a:cubicBezTo>
                  <a:cubicBezTo>
                    <a:pt x="7" y="10"/>
                    <a:pt x="7" y="10"/>
                    <a:pt x="7" y="12"/>
                  </a:cubicBezTo>
                  <a:cubicBezTo>
                    <a:pt x="7" y="13"/>
                    <a:pt x="8" y="16"/>
                    <a:pt x="10" y="16"/>
                  </a:cubicBezTo>
                  <a:cubicBezTo>
                    <a:pt x="12" y="16"/>
                    <a:pt x="8" y="13"/>
                    <a:pt x="8" y="12"/>
                  </a:cubicBezTo>
                  <a:cubicBezTo>
                    <a:pt x="8" y="11"/>
                    <a:pt x="9" y="10"/>
                    <a:pt x="9"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70" name="Freeform 152"/>
            <p:cNvSpPr>
              <a:spLocks/>
            </p:cNvSpPr>
            <p:nvPr/>
          </p:nvSpPr>
          <p:spPr bwMode="auto">
            <a:xfrm>
              <a:off x="1087433" y="2870127"/>
              <a:ext cx="40345" cy="26434"/>
            </a:xfrm>
            <a:custGeom>
              <a:avLst/>
              <a:gdLst>
                <a:gd name="T0" fmla="*/ 0 w 12"/>
                <a:gd name="T1" fmla="*/ 2 h 8"/>
                <a:gd name="T2" fmla="*/ 0 w 12"/>
                <a:gd name="T3" fmla="*/ 5 h 8"/>
                <a:gd name="T4" fmla="*/ 4 w 12"/>
                <a:gd name="T5" fmla="*/ 8 h 8"/>
                <a:gd name="T6" fmla="*/ 12 w 12"/>
                <a:gd name="T7" fmla="*/ 2 h 8"/>
                <a:gd name="T8" fmla="*/ 12 w 12"/>
                <a:gd name="T9" fmla="*/ 0 h 8"/>
                <a:gd name="T10" fmla="*/ 10 w 12"/>
                <a:gd name="T11" fmla="*/ 0 h 8"/>
                <a:gd name="T12" fmla="*/ 0 w 12"/>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0" y="2"/>
                  </a:moveTo>
                  <a:cubicBezTo>
                    <a:pt x="0" y="5"/>
                    <a:pt x="0" y="5"/>
                    <a:pt x="0" y="5"/>
                  </a:cubicBezTo>
                  <a:cubicBezTo>
                    <a:pt x="0" y="6"/>
                    <a:pt x="2" y="7"/>
                    <a:pt x="4" y="8"/>
                  </a:cubicBezTo>
                  <a:cubicBezTo>
                    <a:pt x="7" y="5"/>
                    <a:pt x="8" y="4"/>
                    <a:pt x="12" y="2"/>
                  </a:cubicBezTo>
                  <a:cubicBezTo>
                    <a:pt x="12" y="0"/>
                    <a:pt x="12" y="0"/>
                    <a:pt x="12" y="0"/>
                  </a:cubicBezTo>
                  <a:cubicBezTo>
                    <a:pt x="12" y="0"/>
                    <a:pt x="11" y="0"/>
                    <a:pt x="10" y="0"/>
                  </a:cubicBezTo>
                  <a:cubicBezTo>
                    <a:pt x="6" y="0"/>
                    <a:pt x="4" y="1"/>
                    <a:pt x="0" y="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71" name="Freeform 153"/>
            <p:cNvSpPr>
              <a:spLocks/>
            </p:cNvSpPr>
            <p:nvPr/>
          </p:nvSpPr>
          <p:spPr bwMode="auto">
            <a:xfrm>
              <a:off x="4628080" y="3393237"/>
              <a:ext cx="55649" cy="40346"/>
            </a:xfrm>
            <a:custGeom>
              <a:avLst/>
              <a:gdLst>
                <a:gd name="T0" fmla="*/ 17 w 17"/>
                <a:gd name="T1" fmla="*/ 2 h 12"/>
                <a:gd name="T2" fmla="*/ 10 w 17"/>
                <a:gd name="T3" fmla="*/ 3 h 12"/>
                <a:gd name="T4" fmla="*/ 0 w 17"/>
                <a:gd name="T5" fmla="*/ 3 h 12"/>
                <a:gd name="T6" fmla="*/ 0 w 17"/>
                <a:gd name="T7" fmla="*/ 4 h 12"/>
                <a:gd name="T8" fmla="*/ 3 w 17"/>
                <a:gd name="T9" fmla="*/ 5 h 12"/>
                <a:gd name="T10" fmla="*/ 13 w 17"/>
                <a:gd name="T11" fmla="*/ 11 h 12"/>
                <a:gd name="T12" fmla="*/ 15 w 17"/>
                <a:gd name="T13" fmla="*/ 12 h 12"/>
                <a:gd name="T14" fmla="*/ 16 w 17"/>
                <a:gd name="T15" fmla="*/ 11 h 12"/>
                <a:gd name="T16" fmla="*/ 15 w 17"/>
                <a:gd name="T17" fmla="*/ 7 h 12"/>
                <a:gd name="T18" fmla="*/ 16 w 17"/>
                <a:gd name="T19" fmla="*/ 4 h 12"/>
                <a:gd name="T20" fmla="*/ 17 w 17"/>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2">
                  <a:moveTo>
                    <a:pt x="17" y="2"/>
                  </a:moveTo>
                  <a:cubicBezTo>
                    <a:pt x="14" y="1"/>
                    <a:pt x="13" y="3"/>
                    <a:pt x="10" y="3"/>
                  </a:cubicBezTo>
                  <a:cubicBezTo>
                    <a:pt x="7" y="3"/>
                    <a:pt x="4" y="0"/>
                    <a:pt x="0" y="3"/>
                  </a:cubicBezTo>
                  <a:cubicBezTo>
                    <a:pt x="0" y="4"/>
                    <a:pt x="0" y="4"/>
                    <a:pt x="0" y="4"/>
                  </a:cubicBezTo>
                  <a:cubicBezTo>
                    <a:pt x="0" y="5"/>
                    <a:pt x="2" y="5"/>
                    <a:pt x="3" y="5"/>
                  </a:cubicBezTo>
                  <a:cubicBezTo>
                    <a:pt x="7" y="6"/>
                    <a:pt x="9" y="10"/>
                    <a:pt x="13" y="11"/>
                  </a:cubicBezTo>
                  <a:cubicBezTo>
                    <a:pt x="13" y="12"/>
                    <a:pt x="14" y="12"/>
                    <a:pt x="15" y="12"/>
                  </a:cubicBezTo>
                  <a:cubicBezTo>
                    <a:pt x="16" y="12"/>
                    <a:pt x="16" y="11"/>
                    <a:pt x="16" y="11"/>
                  </a:cubicBezTo>
                  <a:cubicBezTo>
                    <a:pt x="16" y="9"/>
                    <a:pt x="15" y="8"/>
                    <a:pt x="15" y="7"/>
                  </a:cubicBezTo>
                  <a:cubicBezTo>
                    <a:pt x="15" y="6"/>
                    <a:pt x="16" y="4"/>
                    <a:pt x="16" y="4"/>
                  </a:cubicBezTo>
                  <a:lnTo>
                    <a:pt x="17" y="2"/>
                  </a:ln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72" name="Freeform 154"/>
            <p:cNvSpPr>
              <a:spLocks/>
            </p:cNvSpPr>
            <p:nvPr/>
          </p:nvSpPr>
          <p:spPr bwMode="auto">
            <a:xfrm>
              <a:off x="4545998" y="3277763"/>
              <a:ext cx="19477" cy="40346"/>
            </a:xfrm>
            <a:custGeom>
              <a:avLst/>
              <a:gdLst>
                <a:gd name="T0" fmla="*/ 4 w 6"/>
                <a:gd name="T1" fmla="*/ 12 h 12"/>
                <a:gd name="T2" fmla="*/ 6 w 6"/>
                <a:gd name="T3" fmla="*/ 2 h 12"/>
                <a:gd name="T4" fmla="*/ 5 w 6"/>
                <a:gd name="T5" fmla="*/ 0 h 12"/>
                <a:gd name="T6" fmla="*/ 1 w 6"/>
                <a:gd name="T7" fmla="*/ 2 h 12"/>
                <a:gd name="T8" fmla="*/ 0 w 6"/>
                <a:gd name="T9" fmla="*/ 3 h 12"/>
                <a:gd name="T10" fmla="*/ 4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4" y="12"/>
                  </a:moveTo>
                  <a:cubicBezTo>
                    <a:pt x="5" y="10"/>
                    <a:pt x="5" y="5"/>
                    <a:pt x="6" y="2"/>
                  </a:cubicBezTo>
                  <a:cubicBezTo>
                    <a:pt x="5" y="2"/>
                    <a:pt x="5" y="1"/>
                    <a:pt x="5" y="0"/>
                  </a:cubicBezTo>
                  <a:cubicBezTo>
                    <a:pt x="4" y="0"/>
                    <a:pt x="3" y="2"/>
                    <a:pt x="1" y="2"/>
                  </a:cubicBezTo>
                  <a:cubicBezTo>
                    <a:pt x="1" y="2"/>
                    <a:pt x="0" y="3"/>
                    <a:pt x="0" y="3"/>
                  </a:cubicBezTo>
                  <a:cubicBezTo>
                    <a:pt x="1" y="4"/>
                    <a:pt x="2" y="11"/>
                    <a:pt x="4" y="1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73" name="Freeform 155"/>
            <p:cNvSpPr>
              <a:spLocks/>
            </p:cNvSpPr>
            <p:nvPr/>
          </p:nvSpPr>
          <p:spPr bwMode="auto">
            <a:xfrm>
              <a:off x="4539042" y="3320892"/>
              <a:ext cx="33389" cy="57041"/>
            </a:xfrm>
            <a:custGeom>
              <a:avLst/>
              <a:gdLst>
                <a:gd name="T0" fmla="*/ 2 w 10"/>
                <a:gd name="T1" fmla="*/ 8 h 17"/>
                <a:gd name="T2" fmla="*/ 1 w 10"/>
                <a:gd name="T3" fmla="*/ 12 h 17"/>
                <a:gd name="T4" fmla="*/ 3 w 10"/>
                <a:gd name="T5" fmla="*/ 17 h 17"/>
                <a:gd name="T6" fmla="*/ 9 w 10"/>
                <a:gd name="T7" fmla="*/ 11 h 17"/>
                <a:gd name="T8" fmla="*/ 8 w 10"/>
                <a:gd name="T9" fmla="*/ 1 h 17"/>
                <a:gd name="T10" fmla="*/ 5 w 10"/>
                <a:gd name="T11" fmla="*/ 0 h 17"/>
                <a:gd name="T12" fmla="*/ 0 w 10"/>
                <a:gd name="T13" fmla="*/ 3 h 17"/>
                <a:gd name="T14" fmla="*/ 2 w 10"/>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2" y="8"/>
                  </a:moveTo>
                  <a:cubicBezTo>
                    <a:pt x="2" y="9"/>
                    <a:pt x="1" y="11"/>
                    <a:pt x="1" y="12"/>
                  </a:cubicBezTo>
                  <a:cubicBezTo>
                    <a:pt x="1" y="14"/>
                    <a:pt x="1" y="17"/>
                    <a:pt x="3" y="17"/>
                  </a:cubicBezTo>
                  <a:cubicBezTo>
                    <a:pt x="5" y="17"/>
                    <a:pt x="9" y="14"/>
                    <a:pt x="9" y="11"/>
                  </a:cubicBezTo>
                  <a:cubicBezTo>
                    <a:pt x="9" y="7"/>
                    <a:pt x="10" y="5"/>
                    <a:pt x="8" y="1"/>
                  </a:cubicBezTo>
                  <a:cubicBezTo>
                    <a:pt x="7" y="1"/>
                    <a:pt x="7" y="0"/>
                    <a:pt x="5" y="0"/>
                  </a:cubicBezTo>
                  <a:cubicBezTo>
                    <a:pt x="3" y="0"/>
                    <a:pt x="3" y="2"/>
                    <a:pt x="0" y="3"/>
                  </a:cubicBezTo>
                  <a:cubicBezTo>
                    <a:pt x="0" y="5"/>
                    <a:pt x="2" y="6"/>
                    <a:pt x="2" y="8"/>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74" name="Freeform 156"/>
            <p:cNvSpPr>
              <a:spLocks/>
            </p:cNvSpPr>
            <p:nvPr/>
          </p:nvSpPr>
          <p:spPr bwMode="auto">
            <a:xfrm>
              <a:off x="4420789" y="3354282"/>
              <a:ext cx="13912" cy="12521"/>
            </a:xfrm>
            <a:custGeom>
              <a:avLst/>
              <a:gdLst>
                <a:gd name="T0" fmla="*/ 4 w 4"/>
                <a:gd name="T1" fmla="*/ 3 h 4"/>
                <a:gd name="T2" fmla="*/ 3 w 4"/>
                <a:gd name="T3" fmla="*/ 0 h 4"/>
                <a:gd name="T4" fmla="*/ 0 w 4"/>
                <a:gd name="T5" fmla="*/ 2 h 4"/>
                <a:gd name="T6" fmla="*/ 3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4" y="2"/>
                    <a:pt x="3" y="1"/>
                    <a:pt x="3" y="0"/>
                  </a:cubicBezTo>
                  <a:cubicBezTo>
                    <a:pt x="2" y="1"/>
                    <a:pt x="1" y="1"/>
                    <a:pt x="0" y="2"/>
                  </a:cubicBezTo>
                  <a:cubicBezTo>
                    <a:pt x="0" y="2"/>
                    <a:pt x="2" y="4"/>
                    <a:pt x="3" y="4"/>
                  </a:cubicBezTo>
                  <a:cubicBezTo>
                    <a:pt x="3" y="4"/>
                    <a:pt x="4" y="3"/>
                    <a:pt x="4" y="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75" name="Freeform 157"/>
            <p:cNvSpPr>
              <a:spLocks/>
            </p:cNvSpPr>
            <p:nvPr/>
          </p:nvSpPr>
          <p:spPr bwMode="auto">
            <a:xfrm>
              <a:off x="4575214" y="2925777"/>
              <a:ext cx="20868" cy="23651"/>
            </a:xfrm>
            <a:custGeom>
              <a:avLst/>
              <a:gdLst>
                <a:gd name="T0" fmla="*/ 6 w 6"/>
                <a:gd name="T1" fmla="*/ 4 h 7"/>
                <a:gd name="T2" fmla="*/ 4 w 6"/>
                <a:gd name="T3" fmla="*/ 0 h 7"/>
                <a:gd name="T4" fmla="*/ 0 w 6"/>
                <a:gd name="T5" fmla="*/ 0 h 7"/>
                <a:gd name="T6" fmla="*/ 0 w 6"/>
                <a:gd name="T7" fmla="*/ 2 h 7"/>
                <a:gd name="T8" fmla="*/ 5 w 6"/>
                <a:gd name="T9" fmla="*/ 5 h 7"/>
                <a:gd name="T10" fmla="*/ 5 w 6"/>
                <a:gd name="T11" fmla="*/ 7 h 7"/>
                <a:gd name="T12" fmla="*/ 6 w 6"/>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4"/>
                  </a:moveTo>
                  <a:cubicBezTo>
                    <a:pt x="6" y="2"/>
                    <a:pt x="4" y="3"/>
                    <a:pt x="4" y="0"/>
                  </a:cubicBezTo>
                  <a:cubicBezTo>
                    <a:pt x="0" y="0"/>
                    <a:pt x="0" y="0"/>
                    <a:pt x="0" y="0"/>
                  </a:cubicBezTo>
                  <a:cubicBezTo>
                    <a:pt x="0" y="1"/>
                    <a:pt x="0" y="2"/>
                    <a:pt x="0" y="2"/>
                  </a:cubicBezTo>
                  <a:cubicBezTo>
                    <a:pt x="0" y="4"/>
                    <a:pt x="2" y="5"/>
                    <a:pt x="5" y="5"/>
                  </a:cubicBezTo>
                  <a:cubicBezTo>
                    <a:pt x="5" y="6"/>
                    <a:pt x="5" y="6"/>
                    <a:pt x="5" y="7"/>
                  </a:cubicBezTo>
                  <a:cubicBezTo>
                    <a:pt x="5" y="6"/>
                    <a:pt x="6" y="6"/>
                    <a:pt x="6"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76" name="Freeform 158"/>
            <p:cNvSpPr>
              <a:spLocks/>
            </p:cNvSpPr>
            <p:nvPr/>
          </p:nvSpPr>
          <p:spPr bwMode="auto">
            <a:xfrm>
              <a:off x="4598864" y="2902126"/>
              <a:ext cx="33389" cy="50085"/>
            </a:xfrm>
            <a:custGeom>
              <a:avLst/>
              <a:gdLst>
                <a:gd name="T0" fmla="*/ 1 w 10"/>
                <a:gd name="T1" fmla="*/ 14 h 15"/>
                <a:gd name="T2" fmla="*/ 1 w 10"/>
                <a:gd name="T3" fmla="*/ 13 h 15"/>
                <a:gd name="T4" fmla="*/ 0 w 10"/>
                <a:gd name="T5" fmla="*/ 14 h 15"/>
                <a:gd name="T6" fmla="*/ 3 w 10"/>
                <a:gd name="T7" fmla="*/ 15 h 15"/>
                <a:gd name="T8" fmla="*/ 10 w 10"/>
                <a:gd name="T9" fmla="*/ 6 h 15"/>
                <a:gd name="T10" fmla="*/ 4 w 10"/>
                <a:gd name="T11" fmla="*/ 0 h 15"/>
                <a:gd name="T12" fmla="*/ 0 w 10"/>
                <a:gd name="T13" fmla="*/ 7 h 15"/>
                <a:gd name="T14" fmla="*/ 4 w 10"/>
                <a:gd name="T15" fmla="*/ 11 h 15"/>
                <a:gd name="T16" fmla="*/ 1 w 10"/>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 y="14"/>
                  </a:moveTo>
                  <a:cubicBezTo>
                    <a:pt x="1" y="13"/>
                    <a:pt x="1" y="13"/>
                    <a:pt x="1" y="13"/>
                  </a:cubicBezTo>
                  <a:cubicBezTo>
                    <a:pt x="1" y="13"/>
                    <a:pt x="0" y="14"/>
                    <a:pt x="0" y="14"/>
                  </a:cubicBezTo>
                  <a:cubicBezTo>
                    <a:pt x="0" y="14"/>
                    <a:pt x="1" y="15"/>
                    <a:pt x="3" y="15"/>
                  </a:cubicBezTo>
                  <a:cubicBezTo>
                    <a:pt x="8" y="15"/>
                    <a:pt x="6" y="7"/>
                    <a:pt x="10" y="6"/>
                  </a:cubicBezTo>
                  <a:cubicBezTo>
                    <a:pt x="9" y="2"/>
                    <a:pt x="9" y="0"/>
                    <a:pt x="4" y="0"/>
                  </a:cubicBezTo>
                  <a:cubicBezTo>
                    <a:pt x="2" y="0"/>
                    <a:pt x="0" y="6"/>
                    <a:pt x="0" y="7"/>
                  </a:cubicBezTo>
                  <a:cubicBezTo>
                    <a:pt x="0" y="9"/>
                    <a:pt x="2" y="10"/>
                    <a:pt x="4" y="11"/>
                  </a:cubicBezTo>
                  <a:cubicBezTo>
                    <a:pt x="4" y="12"/>
                    <a:pt x="3" y="14"/>
                    <a:pt x="1" y="1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77" name="Freeform 159"/>
            <p:cNvSpPr>
              <a:spLocks/>
            </p:cNvSpPr>
            <p:nvPr/>
          </p:nvSpPr>
          <p:spPr bwMode="auto">
            <a:xfrm>
              <a:off x="4743551" y="2850650"/>
              <a:ext cx="19477" cy="26434"/>
            </a:xfrm>
            <a:custGeom>
              <a:avLst/>
              <a:gdLst>
                <a:gd name="T0" fmla="*/ 6 w 6"/>
                <a:gd name="T1" fmla="*/ 0 h 8"/>
                <a:gd name="T2" fmla="*/ 1 w 6"/>
                <a:gd name="T3" fmla="*/ 5 h 8"/>
                <a:gd name="T4" fmla="*/ 1 w 6"/>
                <a:gd name="T5" fmla="*/ 8 h 8"/>
                <a:gd name="T6" fmla="*/ 4 w 6"/>
                <a:gd name="T7" fmla="*/ 3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2" y="0"/>
                    <a:pt x="1" y="4"/>
                    <a:pt x="1" y="5"/>
                  </a:cubicBezTo>
                  <a:cubicBezTo>
                    <a:pt x="1" y="7"/>
                    <a:pt x="0" y="8"/>
                    <a:pt x="1" y="8"/>
                  </a:cubicBezTo>
                  <a:cubicBezTo>
                    <a:pt x="2" y="6"/>
                    <a:pt x="4" y="5"/>
                    <a:pt x="4" y="3"/>
                  </a:cubicBezTo>
                  <a:cubicBezTo>
                    <a:pt x="4" y="2"/>
                    <a:pt x="6" y="1"/>
                    <a:pt x="6"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78" name="Freeform 160"/>
            <p:cNvSpPr>
              <a:spLocks/>
            </p:cNvSpPr>
            <p:nvPr/>
          </p:nvSpPr>
          <p:spPr bwMode="auto">
            <a:xfrm>
              <a:off x="4822850" y="2810303"/>
              <a:ext cx="22259" cy="36172"/>
            </a:xfrm>
            <a:custGeom>
              <a:avLst/>
              <a:gdLst>
                <a:gd name="T0" fmla="*/ 2 w 7"/>
                <a:gd name="T1" fmla="*/ 11 h 11"/>
                <a:gd name="T2" fmla="*/ 5 w 7"/>
                <a:gd name="T3" fmla="*/ 8 h 11"/>
                <a:gd name="T4" fmla="*/ 5 w 7"/>
                <a:gd name="T5" fmla="*/ 6 h 11"/>
                <a:gd name="T6" fmla="*/ 7 w 7"/>
                <a:gd name="T7" fmla="*/ 3 h 11"/>
                <a:gd name="T8" fmla="*/ 5 w 7"/>
                <a:gd name="T9" fmla="*/ 0 h 11"/>
                <a:gd name="T10" fmla="*/ 3 w 7"/>
                <a:gd name="T11" fmla="*/ 3 h 11"/>
                <a:gd name="T12" fmla="*/ 5 w 7"/>
                <a:gd name="T13" fmla="*/ 5 h 11"/>
                <a:gd name="T14" fmla="*/ 0 w 7"/>
                <a:gd name="T15" fmla="*/ 7 h 11"/>
                <a:gd name="T16" fmla="*/ 2 w 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11"/>
                  </a:moveTo>
                  <a:cubicBezTo>
                    <a:pt x="3" y="11"/>
                    <a:pt x="5" y="9"/>
                    <a:pt x="5" y="8"/>
                  </a:cubicBezTo>
                  <a:cubicBezTo>
                    <a:pt x="5" y="8"/>
                    <a:pt x="5" y="7"/>
                    <a:pt x="5" y="6"/>
                  </a:cubicBezTo>
                  <a:cubicBezTo>
                    <a:pt x="5" y="5"/>
                    <a:pt x="7" y="4"/>
                    <a:pt x="7" y="3"/>
                  </a:cubicBezTo>
                  <a:cubicBezTo>
                    <a:pt x="7" y="2"/>
                    <a:pt x="6" y="2"/>
                    <a:pt x="5" y="0"/>
                  </a:cubicBezTo>
                  <a:cubicBezTo>
                    <a:pt x="5" y="0"/>
                    <a:pt x="3" y="2"/>
                    <a:pt x="3" y="3"/>
                  </a:cubicBezTo>
                  <a:cubicBezTo>
                    <a:pt x="3" y="4"/>
                    <a:pt x="4" y="5"/>
                    <a:pt x="5" y="5"/>
                  </a:cubicBezTo>
                  <a:cubicBezTo>
                    <a:pt x="3" y="6"/>
                    <a:pt x="2" y="7"/>
                    <a:pt x="0" y="7"/>
                  </a:cubicBezTo>
                  <a:cubicBezTo>
                    <a:pt x="0" y="9"/>
                    <a:pt x="0" y="11"/>
                    <a:pt x="2" y="11"/>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79" name="Freeform 161"/>
            <p:cNvSpPr>
              <a:spLocks/>
            </p:cNvSpPr>
            <p:nvPr/>
          </p:nvSpPr>
          <p:spPr bwMode="auto">
            <a:xfrm>
              <a:off x="4868761" y="3462799"/>
              <a:ext cx="45910" cy="13912"/>
            </a:xfrm>
            <a:custGeom>
              <a:avLst/>
              <a:gdLst>
                <a:gd name="T0" fmla="*/ 14 w 14"/>
                <a:gd name="T1" fmla="*/ 3 h 4"/>
                <a:gd name="T2" fmla="*/ 0 w 14"/>
                <a:gd name="T3" fmla="*/ 1 h 4"/>
                <a:gd name="T4" fmla="*/ 9 w 14"/>
                <a:gd name="T5" fmla="*/ 3 h 4"/>
                <a:gd name="T6" fmla="*/ 14 w 14"/>
                <a:gd name="T7" fmla="*/ 3 h 4"/>
              </a:gdLst>
              <a:ahLst/>
              <a:cxnLst>
                <a:cxn ang="0">
                  <a:pos x="T0" y="T1"/>
                </a:cxn>
                <a:cxn ang="0">
                  <a:pos x="T2" y="T3"/>
                </a:cxn>
                <a:cxn ang="0">
                  <a:pos x="T4" y="T5"/>
                </a:cxn>
                <a:cxn ang="0">
                  <a:pos x="T6" y="T7"/>
                </a:cxn>
              </a:cxnLst>
              <a:rect l="0" t="0" r="r" b="b"/>
              <a:pathLst>
                <a:path w="14" h="4">
                  <a:moveTo>
                    <a:pt x="14" y="3"/>
                  </a:moveTo>
                  <a:cubicBezTo>
                    <a:pt x="11" y="2"/>
                    <a:pt x="5" y="0"/>
                    <a:pt x="0" y="1"/>
                  </a:cubicBezTo>
                  <a:cubicBezTo>
                    <a:pt x="3" y="3"/>
                    <a:pt x="7" y="3"/>
                    <a:pt x="9" y="3"/>
                  </a:cubicBezTo>
                  <a:cubicBezTo>
                    <a:pt x="10" y="3"/>
                    <a:pt x="12" y="4"/>
                    <a:pt x="14" y="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80" name="Freeform 162"/>
            <p:cNvSpPr>
              <a:spLocks/>
            </p:cNvSpPr>
            <p:nvPr/>
          </p:nvSpPr>
          <p:spPr bwMode="auto">
            <a:xfrm>
              <a:off x="5049619" y="3460017"/>
              <a:ext cx="43128" cy="19477"/>
            </a:xfrm>
            <a:custGeom>
              <a:avLst/>
              <a:gdLst>
                <a:gd name="T0" fmla="*/ 13 w 13"/>
                <a:gd name="T1" fmla="*/ 0 h 6"/>
                <a:gd name="T2" fmla="*/ 0 w 13"/>
                <a:gd name="T3" fmla="*/ 4 h 6"/>
                <a:gd name="T4" fmla="*/ 1 w 13"/>
                <a:gd name="T5" fmla="*/ 5 h 6"/>
                <a:gd name="T6" fmla="*/ 3 w 13"/>
                <a:gd name="T7" fmla="*/ 6 h 6"/>
                <a:gd name="T8" fmla="*/ 10 w 13"/>
                <a:gd name="T9" fmla="*/ 4 h 6"/>
                <a:gd name="T10" fmla="*/ 10 w 13"/>
                <a:gd name="T11" fmla="*/ 2 h 6"/>
                <a:gd name="T12" fmla="*/ 13 w 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13" y="0"/>
                  </a:moveTo>
                  <a:cubicBezTo>
                    <a:pt x="9" y="0"/>
                    <a:pt x="3" y="3"/>
                    <a:pt x="0" y="4"/>
                  </a:cubicBezTo>
                  <a:cubicBezTo>
                    <a:pt x="0" y="5"/>
                    <a:pt x="0" y="5"/>
                    <a:pt x="1" y="5"/>
                  </a:cubicBezTo>
                  <a:cubicBezTo>
                    <a:pt x="1" y="6"/>
                    <a:pt x="2" y="6"/>
                    <a:pt x="3" y="6"/>
                  </a:cubicBezTo>
                  <a:cubicBezTo>
                    <a:pt x="5" y="6"/>
                    <a:pt x="9" y="5"/>
                    <a:pt x="10" y="4"/>
                  </a:cubicBezTo>
                  <a:cubicBezTo>
                    <a:pt x="10" y="3"/>
                    <a:pt x="9" y="2"/>
                    <a:pt x="10" y="2"/>
                  </a:cubicBezTo>
                  <a:cubicBezTo>
                    <a:pt x="11" y="1"/>
                    <a:pt x="13" y="2"/>
                    <a:pt x="13"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81" name="Freeform 163"/>
            <p:cNvSpPr>
              <a:spLocks/>
            </p:cNvSpPr>
            <p:nvPr/>
          </p:nvSpPr>
          <p:spPr bwMode="auto">
            <a:xfrm>
              <a:off x="5490635" y="3983126"/>
              <a:ext cx="23651" cy="9739"/>
            </a:xfrm>
            <a:custGeom>
              <a:avLst/>
              <a:gdLst>
                <a:gd name="T0" fmla="*/ 3 w 7"/>
                <a:gd name="T1" fmla="*/ 3 h 3"/>
                <a:gd name="T2" fmla="*/ 7 w 7"/>
                <a:gd name="T3" fmla="*/ 0 h 3"/>
                <a:gd name="T4" fmla="*/ 0 w 7"/>
                <a:gd name="T5" fmla="*/ 2 h 3"/>
                <a:gd name="T6" fmla="*/ 3 w 7"/>
                <a:gd name="T7" fmla="*/ 3 h 3"/>
              </a:gdLst>
              <a:ahLst/>
              <a:cxnLst>
                <a:cxn ang="0">
                  <a:pos x="T0" y="T1"/>
                </a:cxn>
                <a:cxn ang="0">
                  <a:pos x="T2" y="T3"/>
                </a:cxn>
                <a:cxn ang="0">
                  <a:pos x="T4" y="T5"/>
                </a:cxn>
                <a:cxn ang="0">
                  <a:pos x="T6" y="T7"/>
                </a:cxn>
              </a:cxnLst>
              <a:rect l="0" t="0" r="r" b="b"/>
              <a:pathLst>
                <a:path w="7" h="3">
                  <a:moveTo>
                    <a:pt x="3" y="3"/>
                  </a:moveTo>
                  <a:cubicBezTo>
                    <a:pt x="5" y="3"/>
                    <a:pt x="6" y="1"/>
                    <a:pt x="7" y="0"/>
                  </a:cubicBezTo>
                  <a:cubicBezTo>
                    <a:pt x="4" y="0"/>
                    <a:pt x="2" y="1"/>
                    <a:pt x="0" y="2"/>
                  </a:cubicBezTo>
                  <a:cubicBezTo>
                    <a:pt x="0" y="3"/>
                    <a:pt x="2" y="3"/>
                    <a:pt x="3" y="3"/>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82" name="Freeform 164"/>
            <p:cNvSpPr>
              <a:spLocks/>
            </p:cNvSpPr>
            <p:nvPr/>
          </p:nvSpPr>
          <p:spPr bwMode="auto">
            <a:xfrm>
              <a:off x="5375164" y="2454143"/>
              <a:ext cx="43128" cy="33390"/>
            </a:xfrm>
            <a:custGeom>
              <a:avLst/>
              <a:gdLst>
                <a:gd name="T0" fmla="*/ 3 w 13"/>
                <a:gd name="T1" fmla="*/ 2 h 10"/>
                <a:gd name="T2" fmla="*/ 0 w 13"/>
                <a:gd name="T3" fmla="*/ 7 h 10"/>
                <a:gd name="T4" fmla="*/ 4 w 13"/>
                <a:gd name="T5" fmla="*/ 10 h 10"/>
                <a:gd name="T6" fmla="*/ 13 w 13"/>
                <a:gd name="T7" fmla="*/ 6 h 10"/>
                <a:gd name="T8" fmla="*/ 13 w 13"/>
                <a:gd name="T9" fmla="*/ 3 h 10"/>
                <a:gd name="T10" fmla="*/ 6 w 13"/>
                <a:gd name="T11" fmla="*/ 0 h 10"/>
                <a:gd name="T12" fmla="*/ 3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3" y="2"/>
                  </a:moveTo>
                  <a:cubicBezTo>
                    <a:pt x="3" y="2"/>
                    <a:pt x="0" y="6"/>
                    <a:pt x="0" y="7"/>
                  </a:cubicBezTo>
                  <a:cubicBezTo>
                    <a:pt x="0" y="9"/>
                    <a:pt x="1" y="10"/>
                    <a:pt x="4" y="10"/>
                  </a:cubicBezTo>
                  <a:cubicBezTo>
                    <a:pt x="8" y="10"/>
                    <a:pt x="9" y="8"/>
                    <a:pt x="13" y="6"/>
                  </a:cubicBezTo>
                  <a:cubicBezTo>
                    <a:pt x="13" y="3"/>
                    <a:pt x="13" y="3"/>
                    <a:pt x="13" y="3"/>
                  </a:cubicBezTo>
                  <a:cubicBezTo>
                    <a:pt x="9" y="3"/>
                    <a:pt x="9" y="0"/>
                    <a:pt x="6" y="0"/>
                  </a:cubicBezTo>
                  <a:cubicBezTo>
                    <a:pt x="4" y="0"/>
                    <a:pt x="4" y="2"/>
                    <a:pt x="3" y="2"/>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83" name="Freeform 165"/>
            <p:cNvSpPr>
              <a:spLocks/>
            </p:cNvSpPr>
            <p:nvPr/>
          </p:nvSpPr>
          <p:spPr bwMode="auto">
            <a:xfrm>
              <a:off x="5599150" y="2415188"/>
              <a:ext cx="36172" cy="36172"/>
            </a:xfrm>
            <a:custGeom>
              <a:avLst/>
              <a:gdLst>
                <a:gd name="T0" fmla="*/ 0 w 11"/>
                <a:gd name="T1" fmla="*/ 4 h 11"/>
                <a:gd name="T2" fmla="*/ 8 w 11"/>
                <a:gd name="T3" fmla="*/ 10 h 11"/>
                <a:gd name="T4" fmla="*/ 11 w 11"/>
                <a:gd name="T5" fmla="*/ 9 h 11"/>
                <a:gd name="T6" fmla="*/ 0 w 11"/>
                <a:gd name="T7" fmla="*/ 4 h 11"/>
              </a:gdLst>
              <a:ahLst/>
              <a:cxnLst>
                <a:cxn ang="0">
                  <a:pos x="T0" y="T1"/>
                </a:cxn>
                <a:cxn ang="0">
                  <a:pos x="T2" y="T3"/>
                </a:cxn>
                <a:cxn ang="0">
                  <a:pos x="T4" y="T5"/>
                </a:cxn>
                <a:cxn ang="0">
                  <a:pos x="T6" y="T7"/>
                </a:cxn>
              </a:cxnLst>
              <a:rect l="0" t="0" r="r" b="b"/>
              <a:pathLst>
                <a:path w="11" h="11">
                  <a:moveTo>
                    <a:pt x="0" y="4"/>
                  </a:moveTo>
                  <a:cubicBezTo>
                    <a:pt x="0" y="7"/>
                    <a:pt x="5" y="10"/>
                    <a:pt x="8" y="10"/>
                  </a:cubicBezTo>
                  <a:cubicBezTo>
                    <a:pt x="8" y="10"/>
                    <a:pt x="11" y="11"/>
                    <a:pt x="11" y="9"/>
                  </a:cubicBezTo>
                  <a:cubicBezTo>
                    <a:pt x="11" y="4"/>
                    <a:pt x="0" y="0"/>
                    <a:pt x="0"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84" name="Freeform 166"/>
            <p:cNvSpPr>
              <a:spLocks/>
            </p:cNvSpPr>
            <p:nvPr/>
          </p:nvSpPr>
          <p:spPr bwMode="auto">
            <a:xfrm>
              <a:off x="5839830" y="2296932"/>
              <a:ext cx="31998" cy="19477"/>
            </a:xfrm>
            <a:custGeom>
              <a:avLst/>
              <a:gdLst>
                <a:gd name="T0" fmla="*/ 4 w 10"/>
                <a:gd name="T1" fmla="*/ 0 h 6"/>
                <a:gd name="T2" fmla="*/ 0 w 10"/>
                <a:gd name="T3" fmla="*/ 4 h 6"/>
                <a:gd name="T4" fmla="*/ 0 w 10"/>
                <a:gd name="T5" fmla="*/ 6 h 6"/>
                <a:gd name="T6" fmla="*/ 10 w 10"/>
                <a:gd name="T7" fmla="*/ 4 h 6"/>
                <a:gd name="T8" fmla="*/ 4 w 10"/>
                <a:gd name="T9" fmla="*/ 0 h 6"/>
              </a:gdLst>
              <a:ahLst/>
              <a:cxnLst>
                <a:cxn ang="0">
                  <a:pos x="T0" y="T1"/>
                </a:cxn>
                <a:cxn ang="0">
                  <a:pos x="T2" y="T3"/>
                </a:cxn>
                <a:cxn ang="0">
                  <a:pos x="T4" y="T5"/>
                </a:cxn>
                <a:cxn ang="0">
                  <a:pos x="T6" y="T7"/>
                </a:cxn>
                <a:cxn ang="0">
                  <a:pos x="T8" y="T9"/>
                </a:cxn>
              </a:cxnLst>
              <a:rect l="0" t="0" r="r" b="b"/>
              <a:pathLst>
                <a:path w="10" h="6">
                  <a:moveTo>
                    <a:pt x="4" y="0"/>
                  </a:moveTo>
                  <a:cubicBezTo>
                    <a:pt x="2" y="0"/>
                    <a:pt x="0" y="2"/>
                    <a:pt x="0" y="4"/>
                  </a:cubicBezTo>
                  <a:cubicBezTo>
                    <a:pt x="0" y="5"/>
                    <a:pt x="0" y="6"/>
                    <a:pt x="0" y="6"/>
                  </a:cubicBezTo>
                  <a:cubicBezTo>
                    <a:pt x="4" y="6"/>
                    <a:pt x="9" y="5"/>
                    <a:pt x="10" y="4"/>
                  </a:cubicBezTo>
                  <a:cubicBezTo>
                    <a:pt x="8" y="2"/>
                    <a:pt x="7" y="0"/>
                    <a:pt x="4"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85" name="Freeform 167"/>
            <p:cNvSpPr>
              <a:spLocks/>
            </p:cNvSpPr>
            <p:nvPr/>
          </p:nvSpPr>
          <p:spPr bwMode="auto">
            <a:xfrm>
              <a:off x="7339562" y="2273281"/>
              <a:ext cx="69561" cy="30607"/>
            </a:xfrm>
            <a:custGeom>
              <a:avLst/>
              <a:gdLst>
                <a:gd name="T0" fmla="*/ 14 w 21"/>
                <a:gd name="T1" fmla="*/ 9 h 9"/>
                <a:gd name="T2" fmla="*/ 21 w 21"/>
                <a:gd name="T3" fmla="*/ 9 h 9"/>
                <a:gd name="T4" fmla="*/ 10 w 21"/>
                <a:gd name="T5" fmla="*/ 0 h 9"/>
                <a:gd name="T6" fmla="*/ 0 w 21"/>
                <a:gd name="T7" fmla="*/ 7 h 9"/>
                <a:gd name="T8" fmla="*/ 1 w 21"/>
                <a:gd name="T9" fmla="*/ 6 h 9"/>
                <a:gd name="T10" fmla="*/ 14 w 21"/>
                <a:gd name="T11" fmla="*/ 9 h 9"/>
              </a:gdLst>
              <a:ahLst/>
              <a:cxnLst>
                <a:cxn ang="0">
                  <a:pos x="T0" y="T1"/>
                </a:cxn>
                <a:cxn ang="0">
                  <a:pos x="T2" y="T3"/>
                </a:cxn>
                <a:cxn ang="0">
                  <a:pos x="T4" y="T5"/>
                </a:cxn>
                <a:cxn ang="0">
                  <a:pos x="T6" y="T7"/>
                </a:cxn>
                <a:cxn ang="0">
                  <a:pos x="T8" y="T9"/>
                </a:cxn>
                <a:cxn ang="0">
                  <a:pos x="T10" y="T11"/>
                </a:cxn>
              </a:cxnLst>
              <a:rect l="0" t="0" r="r" b="b"/>
              <a:pathLst>
                <a:path w="21" h="9">
                  <a:moveTo>
                    <a:pt x="14" y="9"/>
                  </a:moveTo>
                  <a:cubicBezTo>
                    <a:pt x="21" y="9"/>
                    <a:pt x="21" y="9"/>
                    <a:pt x="21" y="9"/>
                  </a:cubicBezTo>
                  <a:cubicBezTo>
                    <a:pt x="21" y="5"/>
                    <a:pt x="16" y="0"/>
                    <a:pt x="10" y="0"/>
                  </a:cubicBezTo>
                  <a:cubicBezTo>
                    <a:pt x="5" y="0"/>
                    <a:pt x="2" y="3"/>
                    <a:pt x="0" y="7"/>
                  </a:cubicBezTo>
                  <a:cubicBezTo>
                    <a:pt x="1" y="6"/>
                    <a:pt x="1" y="6"/>
                    <a:pt x="1" y="6"/>
                  </a:cubicBezTo>
                  <a:cubicBezTo>
                    <a:pt x="5" y="7"/>
                    <a:pt x="10" y="5"/>
                    <a:pt x="14"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86" name="Freeform 168"/>
            <p:cNvSpPr>
              <a:spLocks/>
            </p:cNvSpPr>
            <p:nvPr/>
          </p:nvSpPr>
          <p:spPr bwMode="auto">
            <a:xfrm>
              <a:off x="7471728" y="2203719"/>
              <a:ext cx="94603" cy="33390"/>
            </a:xfrm>
            <a:custGeom>
              <a:avLst/>
              <a:gdLst>
                <a:gd name="T0" fmla="*/ 19 w 29"/>
                <a:gd name="T1" fmla="*/ 10 h 10"/>
                <a:gd name="T2" fmla="*/ 29 w 29"/>
                <a:gd name="T3" fmla="*/ 7 h 10"/>
                <a:gd name="T4" fmla="*/ 27 w 29"/>
                <a:gd name="T5" fmla="*/ 4 h 10"/>
                <a:gd name="T6" fmla="*/ 0 w 29"/>
                <a:gd name="T7" fmla="*/ 0 h 10"/>
                <a:gd name="T8" fmla="*/ 3 w 29"/>
                <a:gd name="T9" fmla="*/ 2 h 10"/>
                <a:gd name="T10" fmla="*/ 19 w 29"/>
                <a:gd name="T11" fmla="*/ 10 h 10"/>
              </a:gdLst>
              <a:ahLst/>
              <a:cxnLst>
                <a:cxn ang="0">
                  <a:pos x="T0" y="T1"/>
                </a:cxn>
                <a:cxn ang="0">
                  <a:pos x="T2" y="T3"/>
                </a:cxn>
                <a:cxn ang="0">
                  <a:pos x="T4" y="T5"/>
                </a:cxn>
                <a:cxn ang="0">
                  <a:pos x="T6" y="T7"/>
                </a:cxn>
                <a:cxn ang="0">
                  <a:pos x="T8" y="T9"/>
                </a:cxn>
                <a:cxn ang="0">
                  <a:pos x="T10" y="T11"/>
                </a:cxn>
              </a:cxnLst>
              <a:rect l="0" t="0" r="r" b="b"/>
              <a:pathLst>
                <a:path w="29" h="10">
                  <a:moveTo>
                    <a:pt x="19" y="10"/>
                  </a:moveTo>
                  <a:cubicBezTo>
                    <a:pt x="23" y="10"/>
                    <a:pt x="29" y="9"/>
                    <a:pt x="29" y="7"/>
                  </a:cubicBezTo>
                  <a:cubicBezTo>
                    <a:pt x="29" y="5"/>
                    <a:pt x="28" y="4"/>
                    <a:pt x="27" y="4"/>
                  </a:cubicBezTo>
                  <a:cubicBezTo>
                    <a:pt x="26" y="4"/>
                    <a:pt x="2" y="1"/>
                    <a:pt x="0" y="0"/>
                  </a:cubicBezTo>
                  <a:cubicBezTo>
                    <a:pt x="3" y="2"/>
                    <a:pt x="3" y="2"/>
                    <a:pt x="3" y="2"/>
                  </a:cubicBezTo>
                  <a:cubicBezTo>
                    <a:pt x="3" y="7"/>
                    <a:pt x="13" y="10"/>
                    <a:pt x="19" y="1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87" name="Freeform 169"/>
            <p:cNvSpPr>
              <a:spLocks/>
            </p:cNvSpPr>
            <p:nvPr/>
          </p:nvSpPr>
          <p:spPr bwMode="auto">
            <a:xfrm>
              <a:off x="7336780" y="2251021"/>
              <a:ext cx="19477" cy="22260"/>
            </a:xfrm>
            <a:custGeom>
              <a:avLst/>
              <a:gdLst>
                <a:gd name="T0" fmla="*/ 6 w 6"/>
                <a:gd name="T1" fmla="*/ 4 h 7"/>
                <a:gd name="T2" fmla="*/ 0 w 6"/>
                <a:gd name="T3" fmla="*/ 4 h 7"/>
                <a:gd name="T4" fmla="*/ 3 w 6"/>
                <a:gd name="T5" fmla="*/ 7 h 7"/>
                <a:gd name="T6" fmla="*/ 6 w 6"/>
                <a:gd name="T7" fmla="*/ 4 h 7"/>
              </a:gdLst>
              <a:ahLst/>
              <a:cxnLst>
                <a:cxn ang="0">
                  <a:pos x="T0" y="T1"/>
                </a:cxn>
                <a:cxn ang="0">
                  <a:pos x="T2" y="T3"/>
                </a:cxn>
                <a:cxn ang="0">
                  <a:pos x="T4" y="T5"/>
                </a:cxn>
                <a:cxn ang="0">
                  <a:pos x="T6" y="T7"/>
                </a:cxn>
              </a:cxnLst>
              <a:rect l="0" t="0" r="r" b="b"/>
              <a:pathLst>
                <a:path w="6" h="7">
                  <a:moveTo>
                    <a:pt x="6" y="4"/>
                  </a:moveTo>
                  <a:cubicBezTo>
                    <a:pt x="6" y="1"/>
                    <a:pt x="0" y="0"/>
                    <a:pt x="0" y="4"/>
                  </a:cubicBezTo>
                  <a:cubicBezTo>
                    <a:pt x="0" y="6"/>
                    <a:pt x="0" y="7"/>
                    <a:pt x="3" y="7"/>
                  </a:cubicBezTo>
                  <a:cubicBezTo>
                    <a:pt x="4" y="7"/>
                    <a:pt x="6" y="6"/>
                    <a:pt x="6" y="4"/>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88" name="Freeform 170"/>
            <p:cNvSpPr>
              <a:spLocks/>
            </p:cNvSpPr>
            <p:nvPr/>
          </p:nvSpPr>
          <p:spPr bwMode="auto">
            <a:xfrm>
              <a:off x="2998965" y="3089944"/>
              <a:ext cx="52866" cy="26434"/>
            </a:xfrm>
            <a:custGeom>
              <a:avLst/>
              <a:gdLst>
                <a:gd name="T0" fmla="*/ 16 w 16"/>
                <a:gd name="T1" fmla="*/ 7 h 8"/>
                <a:gd name="T2" fmla="*/ 0 w 16"/>
                <a:gd name="T3" fmla="*/ 1 h 8"/>
                <a:gd name="T4" fmla="*/ 13 w 16"/>
                <a:gd name="T5" fmla="*/ 8 h 8"/>
                <a:gd name="T6" fmla="*/ 16 w 16"/>
                <a:gd name="T7" fmla="*/ 7 h 8"/>
              </a:gdLst>
              <a:ahLst/>
              <a:cxnLst>
                <a:cxn ang="0">
                  <a:pos x="T0" y="T1"/>
                </a:cxn>
                <a:cxn ang="0">
                  <a:pos x="T2" y="T3"/>
                </a:cxn>
                <a:cxn ang="0">
                  <a:pos x="T4" y="T5"/>
                </a:cxn>
                <a:cxn ang="0">
                  <a:pos x="T6" y="T7"/>
                </a:cxn>
              </a:cxnLst>
              <a:rect l="0" t="0" r="r" b="b"/>
              <a:pathLst>
                <a:path w="16" h="8">
                  <a:moveTo>
                    <a:pt x="16" y="7"/>
                  </a:moveTo>
                  <a:cubicBezTo>
                    <a:pt x="11" y="4"/>
                    <a:pt x="7" y="0"/>
                    <a:pt x="0" y="1"/>
                  </a:cubicBezTo>
                  <a:cubicBezTo>
                    <a:pt x="3" y="3"/>
                    <a:pt x="9" y="8"/>
                    <a:pt x="13" y="8"/>
                  </a:cubicBezTo>
                  <a:cubicBezTo>
                    <a:pt x="15" y="8"/>
                    <a:pt x="16" y="8"/>
                    <a:pt x="16" y="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89" name="Freeform 171"/>
            <p:cNvSpPr>
              <a:spLocks/>
            </p:cNvSpPr>
            <p:nvPr/>
          </p:nvSpPr>
          <p:spPr bwMode="auto">
            <a:xfrm>
              <a:off x="3003139" y="3176202"/>
              <a:ext cx="45910" cy="23651"/>
            </a:xfrm>
            <a:custGeom>
              <a:avLst/>
              <a:gdLst>
                <a:gd name="T0" fmla="*/ 1 w 14"/>
                <a:gd name="T1" fmla="*/ 0 h 7"/>
                <a:gd name="T2" fmla="*/ 0 w 14"/>
                <a:gd name="T3" fmla="*/ 1 h 7"/>
                <a:gd name="T4" fmla="*/ 11 w 14"/>
                <a:gd name="T5" fmla="*/ 7 h 7"/>
                <a:gd name="T6" fmla="*/ 14 w 14"/>
                <a:gd name="T7" fmla="*/ 5 h 7"/>
                <a:gd name="T8" fmla="*/ 14 w 14"/>
                <a:gd name="T9" fmla="*/ 3 h 7"/>
                <a:gd name="T10" fmla="*/ 6 w 14"/>
                <a:gd name="T11" fmla="*/ 3 h 7"/>
                <a:gd name="T12" fmla="*/ 1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 y="0"/>
                  </a:moveTo>
                  <a:cubicBezTo>
                    <a:pt x="1" y="0"/>
                    <a:pt x="0" y="1"/>
                    <a:pt x="0" y="1"/>
                  </a:cubicBezTo>
                  <a:cubicBezTo>
                    <a:pt x="0" y="3"/>
                    <a:pt x="9" y="7"/>
                    <a:pt x="11" y="7"/>
                  </a:cubicBezTo>
                  <a:cubicBezTo>
                    <a:pt x="11" y="7"/>
                    <a:pt x="14" y="6"/>
                    <a:pt x="14" y="5"/>
                  </a:cubicBezTo>
                  <a:cubicBezTo>
                    <a:pt x="14" y="4"/>
                    <a:pt x="14" y="3"/>
                    <a:pt x="14" y="3"/>
                  </a:cubicBezTo>
                  <a:cubicBezTo>
                    <a:pt x="6" y="3"/>
                    <a:pt x="6" y="3"/>
                    <a:pt x="6" y="3"/>
                  </a:cubicBezTo>
                  <a:cubicBezTo>
                    <a:pt x="4" y="3"/>
                    <a:pt x="2" y="2"/>
                    <a:pt x="1"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90" name="Freeform 172"/>
            <p:cNvSpPr>
              <a:spLocks/>
            </p:cNvSpPr>
            <p:nvPr/>
          </p:nvSpPr>
          <p:spPr bwMode="auto">
            <a:xfrm>
              <a:off x="3061570" y="3176202"/>
              <a:ext cx="26433" cy="33390"/>
            </a:xfrm>
            <a:custGeom>
              <a:avLst/>
              <a:gdLst>
                <a:gd name="T0" fmla="*/ 8 w 8"/>
                <a:gd name="T1" fmla="*/ 7 h 10"/>
                <a:gd name="T2" fmla="*/ 8 w 8"/>
                <a:gd name="T3" fmla="*/ 6 h 10"/>
                <a:gd name="T4" fmla="*/ 7 w 8"/>
                <a:gd name="T5" fmla="*/ 2 h 10"/>
                <a:gd name="T6" fmla="*/ 6 w 8"/>
                <a:gd name="T7" fmla="*/ 0 h 10"/>
                <a:gd name="T8" fmla="*/ 0 w 8"/>
                <a:gd name="T9" fmla="*/ 8 h 10"/>
                <a:gd name="T10" fmla="*/ 4 w 8"/>
                <a:gd name="T11" fmla="*/ 10 h 10"/>
                <a:gd name="T12" fmla="*/ 8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8" y="7"/>
                  </a:moveTo>
                  <a:cubicBezTo>
                    <a:pt x="8" y="7"/>
                    <a:pt x="8" y="6"/>
                    <a:pt x="8" y="6"/>
                  </a:cubicBezTo>
                  <a:cubicBezTo>
                    <a:pt x="4" y="6"/>
                    <a:pt x="7" y="4"/>
                    <a:pt x="7" y="2"/>
                  </a:cubicBezTo>
                  <a:cubicBezTo>
                    <a:pt x="7" y="1"/>
                    <a:pt x="6" y="1"/>
                    <a:pt x="6" y="0"/>
                  </a:cubicBezTo>
                  <a:cubicBezTo>
                    <a:pt x="3" y="1"/>
                    <a:pt x="0" y="6"/>
                    <a:pt x="0" y="8"/>
                  </a:cubicBezTo>
                  <a:cubicBezTo>
                    <a:pt x="0" y="9"/>
                    <a:pt x="1" y="10"/>
                    <a:pt x="4" y="10"/>
                  </a:cubicBezTo>
                  <a:cubicBezTo>
                    <a:pt x="6" y="10"/>
                    <a:pt x="8" y="9"/>
                    <a:pt x="8" y="7"/>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sp>
          <p:nvSpPr>
            <p:cNvPr id="591" name="Freeform 173"/>
            <p:cNvSpPr>
              <a:spLocks/>
            </p:cNvSpPr>
            <p:nvPr/>
          </p:nvSpPr>
          <p:spPr bwMode="auto">
            <a:xfrm>
              <a:off x="817537" y="2788043"/>
              <a:ext cx="33389" cy="15304"/>
            </a:xfrm>
            <a:custGeom>
              <a:avLst/>
              <a:gdLst>
                <a:gd name="T0" fmla="*/ 7 w 10"/>
                <a:gd name="T1" fmla="*/ 0 h 5"/>
                <a:gd name="T2" fmla="*/ 3 w 10"/>
                <a:gd name="T3" fmla="*/ 1 h 5"/>
                <a:gd name="T4" fmla="*/ 0 w 10"/>
                <a:gd name="T5" fmla="*/ 1 h 5"/>
                <a:gd name="T6" fmla="*/ 3 w 10"/>
                <a:gd name="T7" fmla="*/ 5 h 5"/>
                <a:gd name="T8" fmla="*/ 10 w 10"/>
                <a:gd name="T9" fmla="*/ 5 h 5"/>
                <a:gd name="T10" fmla="*/ 7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7" y="0"/>
                  </a:moveTo>
                  <a:cubicBezTo>
                    <a:pt x="5" y="0"/>
                    <a:pt x="4" y="1"/>
                    <a:pt x="3" y="1"/>
                  </a:cubicBezTo>
                  <a:cubicBezTo>
                    <a:pt x="0" y="1"/>
                    <a:pt x="0" y="1"/>
                    <a:pt x="0" y="1"/>
                  </a:cubicBezTo>
                  <a:cubicBezTo>
                    <a:pt x="0" y="1"/>
                    <a:pt x="2" y="5"/>
                    <a:pt x="3" y="5"/>
                  </a:cubicBezTo>
                  <a:cubicBezTo>
                    <a:pt x="10" y="5"/>
                    <a:pt x="10" y="5"/>
                    <a:pt x="10" y="5"/>
                  </a:cubicBezTo>
                  <a:cubicBezTo>
                    <a:pt x="10" y="1"/>
                    <a:pt x="9" y="0"/>
                    <a:pt x="7" y="0"/>
                  </a:cubicBezTo>
                  <a:close/>
                </a:path>
              </a:pathLst>
            </a:custGeom>
            <a:grpFill/>
            <a:ln>
              <a:noFill/>
            </a:ln>
          </p:spPr>
          <p:txBody>
            <a:bodyPr vert="horz" wrap="square" lIns="91440" tIns="45720" rIns="91440" bIns="45720" numCol="1" anchor="t" anchorCtr="0" compatLnSpc="1">
              <a:prstTxWarp prst="textNoShape">
                <a:avLst/>
              </a:prstTxWarp>
            </a:bodyPr>
            <a:lstStyle/>
            <a:p>
              <a:pPr defTabSz="913652"/>
              <a:endParaRPr lang="bg-BG" sz="2400">
                <a:solidFill>
                  <a:srgbClr val="000000"/>
                </a:solidFill>
              </a:endParaRPr>
            </a:p>
          </p:txBody>
        </p:sp>
      </p:grpSp>
      <p:sp>
        <p:nvSpPr>
          <p:cNvPr id="592" name="Rectangle 591"/>
          <p:cNvSpPr/>
          <p:nvPr userDrawn="1"/>
        </p:nvSpPr>
        <p:spPr>
          <a:xfrm>
            <a:off x="10652761" y="5849607"/>
            <a:ext cx="1346835" cy="307690"/>
          </a:xfrm>
          <a:prstGeom prst="rect">
            <a:avLst/>
          </a:prstGeom>
        </p:spPr>
        <p:txBody>
          <a:bodyPr wrap="square" lIns="121835" tIns="60917" rIns="121835" bIns="60917">
            <a:spAutoFit/>
          </a:bodyPr>
          <a:lstStyle/>
          <a:p>
            <a:pPr algn="r" defTabSz="913652"/>
            <a:r>
              <a:rPr lang="en-US" sz="1200" b="1" dirty="0">
                <a:solidFill>
                  <a:srgbClr val="000000">
                    <a:lumMod val="75000"/>
                    <a:lumOff val="25000"/>
                  </a:srgbClr>
                </a:solidFill>
                <a:ea typeface="Nexa Bold" charset="0"/>
                <a:cs typeface="Arial" panose="020B0604020202020204" pitchFamily="34" charset="0"/>
              </a:rPr>
              <a:t>August 2016</a:t>
            </a:r>
          </a:p>
        </p:txBody>
      </p:sp>
      <p:pic>
        <p:nvPicPr>
          <p:cNvPr id="214" name="Picture 2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sp>
        <p:nvSpPr>
          <p:cNvPr id="248" name="Hexagon 247"/>
          <p:cNvSpPr/>
          <p:nvPr userDrawn="1"/>
        </p:nvSpPr>
        <p:spPr>
          <a:xfrm>
            <a:off x="5949216" y="2502087"/>
            <a:ext cx="1695349" cy="1461967"/>
          </a:xfrm>
          <a:prstGeom prst="hexagon">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360" tIns="45711" rIns="91360" bIns="45711" anchor="ctr"/>
          <a:lstStyle/>
          <a:p>
            <a:pPr algn="ctr" defTabSz="913652"/>
            <a:endParaRPr lang="en-US" altLang="en-US" sz="1067" dirty="0">
              <a:solidFill>
                <a:srgbClr val="FFFFFF"/>
              </a:solidFill>
              <a:ea typeface="MS PGothic" panose="020B0600070205080204" pitchFamily="34" charset="-128"/>
            </a:endParaRPr>
          </a:p>
        </p:txBody>
      </p:sp>
      <p:sp>
        <p:nvSpPr>
          <p:cNvPr id="249" name="Hexagon 248"/>
          <p:cNvSpPr/>
          <p:nvPr userDrawn="1"/>
        </p:nvSpPr>
        <p:spPr>
          <a:xfrm>
            <a:off x="334852" y="2502087"/>
            <a:ext cx="1695349" cy="1461967"/>
          </a:xfrm>
          <a:prstGeom prst="hexagon">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60" tIns="45711" rIns="91360" bIns="45711" anchor="ctr"/>
          <a:lstStyle/>
          <a:p>
            <a:pPr algn="ctr" defTabSz="913652"/>
            <a:endParaRPr lang="en-US" altLang="en-US" sz="1067" dirty="0">
              <a:solidFill>
                <a:srgbClr val="FFFFFF"/>
              </a:solidFill>
              <a:ea typeface="MS PGothic" panose="020B0600070205080204" pitchFamily="34" charset="-128"/>
            </a:endParaRPr>
          </a:p>
        </p:txBody>
      </p:sp>
      <p:sp>
        <p:nvSpPr>
          <p:cNvPr id="250" name="Rectangle 55"/>
          <p:cNvSpPr>
            <a:spLocks noChangeArrowheads="1"/>
          </p:cNvSpPr>
          <p:nvPr userDrawn="1"/>
        </p:nvSpPr>
        <p:spPr bwMode="auto">
          <a:xfrm>
            <a:off x="650233" y="3377182"/>
            <a:ext cx="1107339" cy="42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lnSpc>
                <a:spcPct val="130000"/>
              </a:lnSpc>
            </a:pPr>
            <a:r>
              <a:rPr lang="en-US" altLang="en-US" sz="1200" dirty="0">
                <a:solidFill>
                  <a:prstClr val="white"/>
                </a:solidFill>
                <a:latin typeface="Arial"/>
                <a:cs typeface="Open Sans" panose="020B0606030504020204" pitchFamily="34" charset="0"/>
              </a:rPr>
              <a:t>1935</a:t>
            </a:r>
          </a:p>
        </p:txBody>
      </p:sp>
      <p:sp>
        <p:nvSpPr>
          <p:cNvPr id="251" name="Rectangle 58"/>
          <p:cNvSpPr>
            <a:spLocks noChangeArrowheads="1"/>
          </p:cNvSpPr>
          <p:nvPr userDrawn="1"/>
        </p:nvSpPr>
        <p:spPr bwMode="auto">
          <a:xfrm>
            <a:off x="611982" y="3052952"/>
            <a:ext cx="1176912" cy="50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lnSpc>
                <a:spcPct val="130000"/>
              </a:lnSpc>
            </a:pPr>
            <a:r>
              <a:rPr lang="en-US" altLang="en-US" sz="1600" dirty="0">
                <a:solidFill>
                  <a:prstClr val="white"/>
                </a:solidFill>
                <a:latin typeface="Arial"/>
                <a:cs typeface="Open Sans" panose="020B0606030504020204" pitchFamily="34" charset="0"/>
              </a:rPr>
              <a:t>Founded</a:t>
            </a:r>
          </a:p>
        </p:txBody>
      </p:sp>
      <p:sp>
        <p:nvSpPr>
          <p:cNvPr id="252" name="Hexagon 251"/>
          <p:cNvSpPr/>
          <p:nvPr userDrawn="1"/>
        </p:nvSpPr>
        <p:spPr>
          <a:xfrm>
            <a:off x="4549745" y="3264565"/>
            <a:ext cx="1696051" cy="1462667"/>
          </a:xfrm>
          <a:prstGeom prst="hexagon">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360" tIns="45711" rIns="91360" bIns="45711" anchor="ctr"/>
          <a:lstStyle/>
          <a:p>
            <a:pPr algn="ctr" defTabSz="913652"/>
            <a:endParaRPr lang="en-US" altLang="en-US" sz="1067" dirty="0">
              <a:solidFill>
                <a:srgbClr val="FFFFFF"/>
              </a:solidFill>
              <a:ea typeface="MS PGothic" panose="020B0600070205080204" pitchFamily="34" charset="-128"/>
            </a:endParaRPr>
          </a:p>
        </p:txBody>
      </p:sp>
      <p:sp>
        <p:nvSpPr>
          <p:cNvPr id="253" name="Hexagon 252"/>
          <p:cNvSpPr/>
          <p:nvPr userDrawn="1"/>
        </p:nvSpPr>
        <p:spPr>
          <a:xfrm>
            <a:off x="1742733" y="3264565"/>
            <a:ext cx="1696051" cy="1462667"/>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60" tIns="45711" rIns="91360" bIns="45711" anchor="ctr"/>
          <a:lstStyle/>
          <a:p>
            <a:pPr algn="ctr" defTabSz="913652"/>
            <a:endParaRPr lang="en-US" altLang="en-US" sz="1067" dirty="0">
              <a:solidFill>
                <a:srgbClr val="FFFFFF"/>
              </a:solidFill>
              <a:ea typeface="MS PGothic" panose="020B0600070205080204" pitchFamily="34" charset="-128"/>
            </a:endParaRPr>
          </a:p>
        </p:txBody>
      </p:sp>
      <p:sp>
        <p:nvSpPr>
          <p:cNvPr id="254" name="Hexagon 253"/>
          <p:cNvSpPr/>
          <p:nvPr userDrawn="1"/>
        </p:nvSpPr>
        <p:spPr>
          <a:xfrm>
            <a:off x="3140920" y="2502087"/>
            <a:ext cx="1696051" cy="1461967"/>
          </a:xfrm>
          <a:prstGeom prst="hexagon">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360" tIns="45711" rIns="91360" bIns="45711" anchor="ctr"/>
          <a:lstStyle/>
          <a:p>
            <a:pPr algn="ctr" defTabSz="913652"/>
            <a:endParaRPr lang="en-US" altLang="en-US" sz="1067" dirty="0">
              <a:solidFill>
                <a:srgbClr val="FFFFFF"/>
              </a:solidFill>
              <a:ea typeface="MS PGothic" panose="020B0600070205080204" pitchFamily="34" charset="-128"/>
            </a:endParaRPr>
          </a:p>
        </p:txBody>
      </p:sp>
      <p:sp>
        <p:nvSpPr>
          <p:cNvPr id="255" name="Rectangle 59"/>
          <p:cNvSpPr>
            <a:spLocks noChangeArrowheads="1"/>
          </p:cNvSpPr>
          <p:nvPr userDrawn="1"/>
        </p:nvSpPr>
        <p:spPr bwMode="auto">
          <a:xfrm>
            <a:off x="1975599" y="4105362"/>
            <a:ext cx="1211999" cy="5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r>
              <a:rPr lang="en-US" altLang="en-US" sz="1200" dirty="0">
                <a:solidFill>
                  <a:prstClr val="white"/>
                </a:solidFill>
                <a:latin typeface="Arial"/>
                <a:cs typeface="Open Sans" panose="020B0606030504020204" pitchFamily="34" charset="0"/>
              </a:rPr>
              <a:t>Centennial, CO, USA</a:t>
            </a:r>
          </a:p>
        </p:txBody>
      </p:sp>
      <p:sp>
        <p:nvSpPr>
          <p:cNvPr id="256" name="Rectangle 64"/>
          <p:cNvSpPr>
            <a:spLocks noChangeArrowheads="1"/>
          </p:cNvSpPr>
          <p:nvPr userDrawn="1"/>
        </p:nvSpPr>
        <p:spPr bwMode="auto">
          <a:xfrm>
            <a:off x="1767928" y="3780432"/>
            <a:ext cx="1611325" cy="50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lnSpc>
                <a:spcPct val="130000"/>
              </a:lnSpc>
            </a:pPr>
            <a:r>
              <a:rPr lang="en-US" altLang="en-US" sz="1600" dirty="0">
                <a:solidFill>
                  <a:prstClr val="white"/>
                </a:solidFill>
                <a:latin typeface="Arial"/>
                <a:cs typeface="Open Sans" panose="020B0606030504020204" pitchFamily="34" charset="0"/>
              </a:rPr>
              <a:t>Headquarters</a:t>
            </a:r>
          </a:p>
        </p:txBody>
      </p:sp>
      <p:sp>
        <p:nvSpPr>
          <p:cNvPr id="257" name="Rectangle 66"/>
          <p:cNvSpPr>
            <a:spLocks noChangeArrowheads="1"/>
          </p:cNvSpPr>
          <p:nvPr userDrawn="1"/>
        </p:nvSpPr>
        <p:spPr bwMode="auto">
          <a:xfrm>
            <a:off x="3336777" y="3349149"/>
            <a:ext cx="1278995" cy="5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r>
              <a:rPr lang="en-US" altLang="en-US" sz="1200" dirty="0">
                <a:solidFill>
                  <a:prstClr val="white"/>
                </a:solidFill>
                <a:latin typeface="Arial"/>
                <a:cs typeface="Open Sans" panose="020B0606030504020204" pitchFamily="34" charset="0"/>
              </a:rPr>
              <a:t>460+ Serving 85 Countries </a:t>
            </a:r>
          </a:p>
        </p:txBody>
      </p:sp>
      <p:sp>
        <p:nvSpPr>
          <p:cNvPr id="258" name="Rectangle 67"/>
          <p:cNvSpPr>
            <a:spLocks noChangeArrowheads="1"/>
          </p:cNvSpPr>
          <p:nvPr userDrawn="1"/>
        </p:nvSpPr>
        <p:spPr bwMode="auto">
          <a:xfrm>
            <a:off x="3378645" y="3024919"/>
            <a:ext cx="1245841" cy="50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lnSpc>
                <a:spcPct val="130000"/>
              </a:lnSpc>
            </a:pPr>
            <a:r>
              <a:rPr lang="en-US" altLang="en-US" sz="1600" dirty="0">
                <a:solidFill>
                  <a:prstClr val="white"/>
                </a:solidFill>
                <a:latin typeface="Arial"/>
                <a:cs typeface="Open Sans" panose="020B0606030504020204" pitchFamily="34" charset="0"/>
              </a:rPr>
              <a:t>Locations</a:t>
            </a:r>
          </a:p>
        </p:txBody>
      </p:sp>
      <p:sp>
        <p:nvSpPr>
          <p:cNvPr id="259" name="Rectangle 68"/>
          <p:cNvSpPr>
            <a:spLocks noChangeArrowheads="1"/>
          </p:cNvSpPr>
          <p:nvPr userDrawn="1"/>
        </p:nvSpPr>
        <p:spPr bwMode="auto">
          <a:xfrm>
            <a:off x="4827281" y="4078772"/>
            <a:ext cx="1107339" cy="36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r>
              <a:rPr lang="en-US" altLang="en-US" sz="1200" dirty="0">
                <a:solidFill>
                  <a:prstClr val="white"/>
                </a:solidFill>
                <a:latin typeface="Arial"/>
                <a:cs typeface="Open Sans" panose="020B0606030504020204" pitchFamily="34" charset="0"/>
              </a:rPr>
              <a:t>18,500</a:t>
            </a:r>
          </a:p>
        </p:txBody>
      </p:sp>
      <p:sp>
        <p:nvSpPr>
          <p:cNvPr id="260" name="Rectangle 69"/>
          <p:cNvSpPr>
            <a:spLocks noChangeArrowheads="1"/>
          </p:cNvSpPr>
          <p:nvPr userDrawn="1"/>
        </p:nvSpPr>
        <p:spPr bwMode="auto">
          <a:xfrm>
            <a:off x="4706065" y="3754484"/>
            <a:ext cx="1382097" cy="50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lnSpc>
                <a:spcPct val="130000"/>
              </a:lnSpc>
            </a:pPr>
            <a:r>
              <a:rPr lang="en-US" altLang="en-US" sz="1600" dirty="0">
                <a:solidFill>
                  <a:prstClr val="white"/>
                </a:solidFill>
                <a:latin typeface="Arial"/>
                <a:cs typeface="Open Sans" panose="020B0606030504020204" pitchFamily="34" charset="0"/>
              </a:rPr>
              <a:t>Employees</a:t>
            </a:r>
          </a:p>
        </p:txBody>
      </p:sp>
      <p:sp>
        <p:nvSpPr>
          <p:cNvPr id="261" name="Rectangle 70"/>
          <p:cNvSpPr>
            <a:spLocks noChangeArrowheads="1"/>
          </p:cNvSpPr>
          <p:nvPr userDrawn="1"/>
        </p:nvSpPr>
        <p:spPr bwMode="auto">
          <a:xfrm>
            <a:off x="6247073" y="3331631"/>
            <a:ext cx="1107339" cy="36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r>
              <a:rPr lang="en-US" altLang="en-US" sz="1200" dirty="0">
                <a:solidFill>
                  <a:prstClr val="white"/>
                </a:solidFill>
                <a:latin typeface="Arial"/>
                <a:cs typeface="Open Sans" panose="020B0606030504020204" pitchFamily="34" charset="0"/>
              </a:rPr>
              <a:t>100,000+</a:t>
            </a:r>
          </a:p>
        </p:txBody>
      </p:sp>
      <p:sp>
        <p:nvSpPr>
          <p:cNvPr id="262" name="Rectangle 71"/>
          <p:cNvSpPr>
            <a:spLocks noChangeArrowheads="1"/>
          </p:cNvSpPr>
          <p:nvPr userDrawn="1"/>
        </p:nvSpPr>
        <p:spPr bwMode="auto">
          <a:xfrm>
            <a:off x="6136236" y="3006696"/>
            <a:ext cx="1361258" cy="50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lnSpc>
                <a:spcPct val="130000"/>
              </a:lnSpc>
            </a:pPr>
            <a:r>
              <a:rPr lang="en-US" altLang="en-US" sz="1600" dirty="0">
                <a:solidFill>
                  <a:prstClr val="white"/>
                </a:solidFill>
                <a:latin typeface="Arial"/>
                <a:cs typeface="Open Sans" panose="020B0606030504020204" pitchFamily="34" charset="0"/>
              </a:rPr>
              <a:t>Customers</a:t>
            </a:r>
          </a:p>
        </p:txBody>
      </p:sp>
      <p:sp>
        <p:nvSpPr>
          <p:cNvPr id="263" name="Hexagon 262"/>
          <p:cNvSpPr/>
          <p:nvPr userDrawn="1"/>
        </p:nvSpPr>
        <p:spPr>
          <a:xfrm>
            <a:off x="10175681" y="3271225"/>
            <a:ext cx="1696051" cy="1462667"/>
          </a:xfrm>
          <a:prstGeom prst="hexagon">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60" tIns="45711" rIns="91360" bIns="45711" anchor="ctr"/>
          <a:lstStyle/>
          <a:p>
            <a:pPr algn="ctr" defTabSz="913652"/>
            <a:endParaRPr lang="en-US" altLang="en-US" sz="1067" dirty="0">
              <a:solidFill>
                <a:srgbClr val="FFFFFF"/>
              </a:solidFill>
              <a:ea typeface="MS PGothic" panose="020B0600070205080204" pitchFamily="34" charset="-128"/>
            </a:endParaRPr>
          </a:p>
        </p:txBody>
      </p:sp>
      <p:sp>
        <p:nvSpPr>
          <p:cNvPr id="264" name="Hexagon 263"/>
          <p:cNvSpPr/>
          <p:nvPr userDrawn="1"/>
        </p:nvSpPr>
        <p:spPr>
          <a:xfrm>
            <a:off x="7358037" y="3271225"/>
            <a:ext cx="1696051" cy="1462667"/>
          </a:xfrm>
          <a:prstGeom prst="hexagon">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360" tIns="45711" rIns="91360" bIns="45711" anchor="ctr"/>
          <a:lstStyle/>
          <a:p>
            <a:pPr algn="ctr" defTabSz="913652"/>
            <a:endParaRPr lang="en-US" altLang="en-US" sz="1067" dirty="0">
              <a:solidFill>
                <a:srgbClr val="FFFFFF"/>
              </a:solidFill>
              <a:ea typeface="MS PGothic" panose="020B0600070205080204" pitchFamily="34" charset="-128"/>
            </a:endParaRPr>
          </a:p>
        </p:txBody>
      </p:sp>
      <p:sp>
        <p:nvSpPr>
          <p:cNvPr id="265" name="Hexagon 264"/>
          <p:cNvSpPr/>
          <p:nvPr userDrawn="1"/>
        </p:nvSpPr>
        <p:spPr>
          <a:xfrm>
            <a:off x="8766861" y="2508745"/>
            <a:ext cx="1696051" cy="1461967"/>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60" tIns="45711" rIns="91360" bIns="45711" anchor="ctr"/>
          <a:lstStyle/>
          <a:p>
            <a:pPr algn="ctr" defTabSz="913652"/>
            <a:endParaRPr lang="en-US" altLang="en-US" sz="1067" dirty="0">
              <a:solidFill>
                <a:srgbClr val="FFFFFF"/>
              </a:solidFill>
              <a:ea typeface="MS PGothic" panose="020B0600070205080204" pitchFamily="34" charset="-128"/>
            </a:endParaRPr>
          </a:p>
        </p:txBody>
      </p:sp>
      <p:sp>
        <p:nvSpPr>
          <p:cNvPr id="266" name="Rectangle 59"/>
          <p:cNvSpPr>
            <a:spLocks noChangeArrowheads="1"/>
          </p:cNvSpPr>
          <p:nvPr userDrawn="1"/>
        </p:nvSpPr>
        <p:spPr bwMode="auto">
          <a:xfrm>
            <a:off x="7487203" y="4112063"/>
            <a:ext cx="1449776" cy="36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r>
              <a:rPr lang="en-US" altLang="en-US" sz="1200" dirty="0">
                <a:solidFill>
                  <a:prstClr val="white"/>
                </a:solidFill>
                <a:latin typeface="Arial"/>
                <a:cs typeface="Open Sans" panose="020B0606030504020204" pitchFamily="34" charset="0"/>
              </a:rPr>
              <a:t>Ranked 119</a:t>
            </a:r>
          </a:p>
        </p:txBody>
      </p:sp>
      <p:sp>
        <p:nvSpPr>
          <p:cNvPr id="267" name="Rectangle 64"/>
          <p:cNvSpPr>
            <a:spLocks noChangeArrowheads="1"/>
          </p:cNvSpPr>
          <p:nvPr userDrawn="1"/>
        </p:nvSpPr>
        <p:spPr bwMode="auto">
          <a:xfrm>
            <a:off x="7451361" y="3787089"/>
            <a:ext cx="1475071" cy="50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lnSpc>
                <a:spcPct val="130000"/>
              </a:lnSpc>
            </a:pPr>
            <a:r>
              <a:rPr lang="en-US" altLang="en-US" sz="1600" dirty="0">
                <a:solidFill>
                  <a:prstClr val="white"/>
                </a:solidFill>
                <a:latin typeface="Arial"/>
                <a:cs typeface="Open Sans" panose="020B0606030504020204" pitchFamily="34" charset="0"/>
              </a:rPr>
              <a:t>Fortune 500</a:t>
            </a:r>
          </a:p>
        </p:txBody>
      </p:sp>
      <p:sp>
        <p:nvSpPr>
          <p:cNvPr id="268" name="Rectangle 66"/>
          <p:cNvSpPr>
            <a:spLocks noChangeArrowheads="1"/>
          </p:cNvSpPr>
          <p:nvPr userDrawn="1"/>
        </p:nvSpPr>
        <p:spPr bwMode="auto">
          <a:xfrm>
            <a:off x="9057709" y="3355807"/>
            <a:ext cx="1107339" cy="36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r>
              <a:rPr lang="en-US" altLang="en-US" sz="1200" dirty="0">
                <a:solidFill>
                  <a:prstClr val="white"/>
                </a:solidFill>
                <a:latin typeface="Arial"/>
                <a:cs typeface="Open Sans" panose="020B0606030504020204" pitchFamily="34" charset="0"/>
              </a:rPr>
              <a:t>$23.3 B</a:t>
            </a:r>
          </a:p>
        </p:txBody>
      </p:sp>
      <p:sp>
        <p:nvSpPr>
          <p:cNvPr id="269" name="Rectangle 67"/>
          <p:cNvSpPr>
            <a:spLocks noChangeArrowheads="1"/>
          </p:cNvSpPr>
          <p:nvPr userDrawn="1"/>
        </p:nvSpPr>
        <p:spPr bwMode="auto">
          <a:xfrm>
            <a:off x="8930887" y="3031576"/>
            <a:ext cx="1393317" cy="50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lnSpc>
                <a:spcPct val="130000"/>
              </a:lnSpc>
            </a:pPr>
            <a:r>
              <a:rPr lang="en-US" altLang="en-US" sz="1600" dirty="0">
                <a:solidFill>
                  <a:prstClr val="white"/>
                </a:solidFill>
                <a:latin typeface="Arial"/>
                <a:cs typeface="Open Sans" panose="020B0606030504020204" pitchFamily="34" charset="0"/>
              </a:rPr>
              <a:t>2015 Sales</a:t>
            </a:r>
          </a:p>
        </p:txBody>
      </p:sp>
      <p:sp>
        <p:nvSpPr>
          <p:cNvPr id="270" name="Rectangle 68"/>
          <p:cNvSpPr>
            <a:spLocks noChangeArrowheads="1"/>
          </p:cNvSpPr>
          <p:nvPr userDrawn="1"/>
        </p:nvSpPr>
        <p:spPr bwMode="auto">
          <a:xfrm>
            <a:off x="10305097" y="4085431"/>
            <a:ext cx="1422415" cy="36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r>
              <a:rPr lang="en-US" altLang="en-US" sz="1200" dirty="0">
                <a:solidFill>
                  <a:prstClr val="white"/>
                </a:solidFill>
                <a:latin typeface="Arial"/>
                <a:cs typeface="Open Sans" panose="020B0606030504020204" pitchFamily="34" charset="0"/>
              </a:rPr>
              <a:t>ARW (NYSE)</a:t>
            </a:r>
          </a:p>
        </p:txBody>
      </p:sp>
      <p:sp>
        <p:nvSpPr>
          <p:cNvPr id="271" name="Rectangle 69"/>
          <p:cNvSpPr>
            <a:spLocks noChangeArrowheads="1"/>
          </p:cNvSpPr>
          <p:nvPr userDrawn="1"/>
        </p:nvSpPr>
        <p:spPr bwMode="auto">
          <a:xfrm>
            <a:off x="10198685" y="3761116"/>
            <a:ext cx="1648644" cy="50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2715" tIns="91359" rIns="182715" bIns="91359">
            <a:spAutoFit/>
          </a:bodyPr>
          <a:lstStyle>
            <a:lvl1pPr>
              <a:defRPr sz="3600">
                <a:solidFill>
                  <a:schemeClr val="tx1"/>
                </a:solidFill>
                <a:latin typeface="Lato Light" panose="020F0502020204030203" pitchFamily="34" charset="0"/>
                <a:ea typeface="MS PGothic" panose="020B0600070205080204" pitchFamily="34" charset="-128"/>
              </a:defRPr>
            </a:lvl1pPr>
            <a:lvl2pPr marL="742950" indent="-285750">
              <a:defRPr sz="3600">
                <a:solidFill>
                  <a:schemeClr val="tx1"/>
                </a:solidFill>
                <a:latin typeface="Lato Light" panose="020F0502020204030203" pitchFamily="34" charset="0"/>
                <a:ea typeface="MS PGothic" panose="020B0600070205080204" pitchFamily="34" charset="-128"/>
              </a:defRPr>
            </a:lvl2pPr>
            <a:lvl3pPr marL="1143000" indent="-228600">
              <a:defRPr sz="3600">
                <a:solidFill>
                  <a:schemeClr val="tx1"/>
                </a:solidFill>
                <a:latin typeface="Lato Light" panose="020F0502020204030203" pitchFamily="34" charset="0"/>
                <a:ea typeface="MS PGothic" panose="020B0600070205080204" pitchFamily="34" charset="-128"/>
              </a:defRPr>
            </a:lvl3pPr>
            <a:lvl4pPr marL="1600200" indent="-228600">
              <a:defRPr sz="3600">
                <a:solidFill>
                  <a:schemeClr val="tx1"/>
                </a:solidFill>
                <a:latin typeface="Lato Light" panose="020F0502020204030203" pitchFamily="34" charset="0"/>
                <a:ea typeface="MS PGothic" panose="020B0600070205080204" pitchFamily="34" charset="-128"/>
              </a:defRPr>
            </a:lvl4pPr>
            <a:lvl5pPr marL="2057400" indent="-228600">
              <a:defRPr sz="3600">
                <a:solidFill>
                  <a:schemeClr val="tx1"/>
                </a:solidFill>
                <a:latin typeface="Lato Light" panose="020F0502020204030203" pitchFamily="34"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panose="020F0502020204030203" pitchFamily="34" charset="0"/>
                <a:ea typeface="MS PGothic" panose="020B0600070205080204" pitchFamily="34" charset="-128"/>
              </a:defRPr>
            </a:lvl9pPr>
          </a:lstStyle>
          <a:p>
            <a:pPr algn="ctr" defTabSz="913652">
              <a:lnSpc>
                <a:spcPct val="130000"/>
              </a:lnSpc>
            </a:pPr>
            <a:r>
              <a:rPr lang="en-US" altLang="en-US" sz="1600" dirty="0">
                <a:solidFill>
                  <a:prstClr val="white"/>
                </a:solidFill>
                <a:latin typeface="Arial"/>
                <a:cs typeface="Open Sans" panose="020B0606030504020204" pitchFamily="34" charset="0"/>
              </a:rPr>
              <a:t>Ticket Symbol</a:t>
            </a:r>
          </a:p>
        </p:txBody>
      </p:sp>
      <p:sp>
        <p:nvSpPr>
          <p:cNvPr id="272" name="Freeform 127"/>
          <p:cNvSpPr>
            <a:spLocks noChangeArrowheads="1"/>
          </p:cNvSpPr>
          <p:nvPr userDrawn="1"/>
        </p:nvSpPr>
        <p:spPr bwMode="auto">
          <a:xfrm>
            <a:off x="2452645" y="3460717"/>
            <a:ext cx="266259" cy="357603"/>
          </a:xfrm>
          <a:custGeom>
            <a:avLst/>
            <a:gdLst>
              <a:gd name="T0" fmla="*/ 2147483647 w 453"/>
              <a:gd name="T1" fmla="*/ 2147483647 h 609"/>
              <a:gd name="T2" fmla="*/ 2147483647 w 453"/>
              <a:gd name="T3" fmla="*/ 2147483647 h 609"/>
              <a:gd name="T4" fmla="*/ 0 w 453"/>
              <a:gd name="T5" fmla="*/ 2147483647 h 609"/>
              <a:gd name="T6" fmla="*/ 2147483647 w 453"/>
              <a:gd name="T7" fmla="*/ 0 h 609"/>
              <a:gd name="T8" fmla="*/ 2147483647 w 453"/>
              <a:gd name="T9" fmla="*/ 2147483647 h 609"/>
              <a:gd name="T10" fmla="*/ 2147483647 w 453"/>
              <a:gd name="T11" fmla="*/ 2147483647 h 609"/>
              <a:gd name="T12" fmla="*/ 2147483647 w 453"/>
              <a:gd name="T13" fmla="*/ 2147483647 h 609"/>
              <a:gd name="T14" fmla="*/ 2147483647 w 453"/>
              <a:gd name="T15" fmla="*/ 2147483647 h 609"/>
              <a:gd name="T16" fmla="*/ 2147483647 w 453"/>
              <a:gd name="T17" fmla="*/ 2147483647 h 609"/>
              <a:gd name="T18" fmla="*/ 2147483647 w 453"/>
              <a:gd name="T19" fmla="*/ 2147483647 h 609"/>
              <a:gd name="T20" fmla="*/ 2147483647 w 453"/>
              <a:gd name="T21" fmla="*/ 2147483647 h 609"/>
              <a:gd name="T22" fmla="*/ 2147483647 w 453"/>
              <a:gd name="T23" fmla="*/ 2147483647 h 6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3" h="609">
                <a:moveTo>
                  <a:pt x="226" y="608"/>
                </a:moveTo>
                <a:lnTo>
                  <a:pt x="226" y="608"/>
                </a:lnTo>
                <a:cubicBezTo>
                  <a:pt x="226" y="608"/>
                  <a:pt x="0" y="354"/>
                  <a:pt x="0" y="226"/>
                </a:cubicBezTo>
                <a:cubicBezTo>
                  <a:pt x="0" y="106"/>
                  <a:pt x="106" y="0"/>
                  <a:pt x="226" y="0"/>
                </a:cubicBezTo>
                <a:cubicBezTo>
                  <a:pt x="354" y="0"/>
                  <a:pt x="452" y="106"/>
                  <a:pt x="452" y="226"/>
                </a:cubicBezTo>
                <a:cubicBezTo>
                  <a:pt x="452" y="354"/>
                  <a:pt x="226" y="608"/>
                  <a:pt x="226" y="608"/>
                </a:cubicBezTo>
                <a:close/>
                <a:moveTo>
                  <a:pt x="226" y="78"/>
                </a:moveTo>
                <a:lnTo>
                  <a:pt x="226" y="78"/>
                </a:lnTo>
                <a:cubicBezTo>
                  <a:pt x="149" y="78"/>
                  <a:pt x="78" y="149"/>
                  <a:pt x="78" y="226"/>
                </a:cubicBezTo>
                <a:cubicBezTo>
                  <a:pt x="78" y="311"/>
                  <a:pt x="149" y="382"/>
                  <a:pt x="226" y="382"/>
                </a:cubicBezTo>
                <a:cubicBezTo>
                  <a:pt x="311" y="382"/>
                  <a:pt x="382" y="311"/>
                  <a:pt x="382" y="226"/>
                </a:cubicBezTo>
                <a:cubicBezTo>
                  <a:pt x="382" y="149"/>
                  <a:pt x="311" y="78"/>
                  <a:pt x="226" y="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835" tIns="60917" rIns="121835" bIns="60917" anchor="ctr"/>
          <a:lstStyle/>
          <a:p>
            <a:pPr defTabSz="913652"/>
            <a:endParaRPr lang="en-US" sz="2400" dirty="0">
              <a:solidFill>
                <a:srgbClr val="000000"/>
              </a:solidFill>
            </a:endParaRPr>
          </a:p>
        </p:txBody>
      </p:sp>
      <p:sp>
        <p:nvSpPr>
          <p:cNvPr id="273" name="Freeform 121"/>
          <p:cNvSpPr>
            <a:spLocks noChangeArrowheads="1"/>
          </p:cNvSpPr>
          <p:nvPr userDrawn="1"/>
        </p:nvSpPr>
        <p:spPr bwMode="auto">
          <a:xfrm>
            <a:off x="3801173" y="2678496"/>
            <a:ext cx="350203" cy="353081"/>
          </a:xfrm>
          <a:custGeom>
            <a:avLst/>
            <a:gdLst>
              <a:gd name="T0" fmla="*/ 2147483647 w 602"/>
              <a:gd name="T1" fmla="*/ 2147483647 h 609"/>
              <a:gd name="T2" fmla="*/ 2147483647 w 602"/>
              <a:gd name="T3" fmla="*/ 2147483647 h 609"/>
              <a:gd name="T4" fmla="*/ 2147483647 w 602"/>
              <a:gd name="T5" fmla="*/ 2147483647 h 609"/>
              <a:gd name="T6" fmla="*/ 2147483647 w 602"/>
              <a:gd name="T7" fmla="*/ 2147483647 h 609"/>
              <a:gd name="T8" fmla="*/ 2147483647 w 602"/>
              <a:gd name="T9" fmla="*/ 2147483647 h 609"/>
              <a:gd name="T10" fmla="*/ 2147483647 w 602"/>
              <a:gd name="T11" fmla="*/ 2147483647 h 609"/>
              <a:gd name="T12" fmla="*/ 2147483647 w 602"/>
              <a:gd name="T13" fmla="*/ 2147483647 h 609"/>
              <a:gd name="T14" fmla="*/ 2147483647 w 602"/>
              <a:gd name="T15" fmla="*/ 2147483647 h 609"/>
              <a:gd name="T16" fmla="*/ 2147483647 w 602"/>
              <a:gd name="T17" fmla="*/ 2147483647 h 609"/>
              <a:gd name="T18" fmla="*/ 2147483647 w 602"/>
              <a:gd name="T19" fmla="*/ 2147483647 h 609"/>
              <a:gd name="T20" fmla="*/ 2147483647 w 602"/>
              <a:gd name="T21" fmla="*/ 2147483647 h 609"/>
              <a:gd name="T22" fmla="*/ 2147483647 w 602"/>
              <a:gd name="T23" fmla="*/ 2147483647 h 609"/>
              <a:gd name="T24" fmla="*/ 2147483647 w 602"/>
              <a:gd name="T25" fmla="*/ 2147483647 h 609"/>
              <a:gd name="T26" fmla="*/ 2147483647 w 602"/>
              <a:gd name="T27" fmla="*/ 2147483647 h 609"/>
              <a:gd name="T28" fmla="*/ 2147483647 w 602"/>
              <a:gd name="T29" fmla="*/ 2147483647 h 609"/>
              <a:gd name="T30" fmla="*/ 2147483647 w 602"/>
              <a:gd name="T31" fmla="*/ 2147483647 h 609"/>
              <a:gd name="T32" fmla="*/ 2147483647 w 602"/>
              <a:gd name="T33" fmla="*/ 2147483647 h 609"/>
              <a:gd name="T34" fmla="*/ 2147483647 w 602"/>
              <a:gd name="T35" fmla="*/ 2147483647 h 609"/>
              <a:gd name="T36" fmla="*/ 2147483647 w 602"/>
              <a:gd name="T37" fmla="*/ 2147483647 h 609"/>
              <a:gd name="T38" fmla="*/ 2147483647 w 602"/>
              <a:gd name="T39" fmla="*/ 2147483647 h 609"/>
              <a:gd name="T40" fmla="*/ 2147483647 w 602"/>
              <a:gd name="T41" fmla="*/ 2147483647 h 609"/>
              <a:gd name="T42" fmla="*/ 2147483647 w 602"/>
              <a:gd name="T43" fmla="*/ 2147483647 h 609"/>
              <a:gd name="T44" fmla="*/ 2147483647 w 602"/>
              <a:gd name="T45" fmla="*/ 2147483647 h 609"/>
              <a:gd name="T46" fmla="*/ 2147483647 w 602"/>
              <a:gd name="T47" fmla="*/ 2147483647 h 609"/>
              <a:gd name="T48" fmla="*/ 2147483647 w 602"/>
              <a:gd name="T49" fmla="*/ 2147483647 h 609"/>
              <a:gd name="T50" fmla="*/ 2147483647 w 602"/>
              <a:gd name="T51" fmla="*/ 2147483647 h 609"/>
              <a:gd name="T52" fmla="*/ 2147483647 w 602"/>
              <a:gd name="T53" fmla="*/ 2147483647 h 609"/>
              <a:gd name="T54" fmla="*/ 2147483647 w 602"/>
              <a:gd name="T55" fmla="*/ 2147483647 h 609"/>
              <a:gd name="T56" fmla="*/ 2147483647 w 602"/>
              <a:gd name="T57" fmla="*/ 2147483647 h 609"/>
              <a:gd name="T58" fmla="*/ 2147483647 w 602"/>
              <a:gd name="T59" fmla="*/ 2147483647 h 609"/>
              <a:gd name="T60" fmla="*/ 2147483647 w 602"/>
              <a:gd name="T61" fmla="*/ 2147483647 h 609"/>
              <a:gd name="T62" fmla="*/ 2147483647 w 602"/>
              <a:gd name="T63" fmla="*/ 2147483647 h 609"/>
              <a:gd name="T64" fmla="*/ 2147483647 w 602"/>
              <a:gd name="T65" fmla="*/ 2147483647 h 609"/>
              <a:gd name="T66" fmla="*/ 2147483647 w 602"/>
              <a:gd name="T67" fmla="*/ 2147483647 h 609"/>
              <a:gd name="T68" fmla="*/ 2147483647 w 602"/>
              <a:gd name="T69" fmla="*/ 2147483647 h 609"/>
              <a:gd name="T70" fmla="*/ 2147483647 w 602"/>
              <a:gd name="T71" fmla="*/ 2147483647 h 609"/>
              <a:gd name="T72" fmla="*/ 2147483647 w 602"/>
              <a:gd name="T73" fmla="*/ 2147483647 h 609"/>
              <a:gd name="T74" fmla="*/ 2147483647 w 602"/>
              <a:gd name="T75" fmla="*/ 2147483647 h 609"/>
              <a:gd name="T76" fmla="*/ 2147483647 w 602"/>
              <a:gd name="T77" fmla="*/ 2147483647 h 609"/>
              <a:gd name="T78" fmla="*/ 2147483647 w 602"/>
              <a:gd name="T79" fmla="*/ 2147483647 h 609"/>
              <a:gd name="T80" fmla="*/ 2147483647 w 602"/>
              <a:gd name="T81" fmla="*/ 2147483647 h 609"/>
              <a:gd name="T82" fmla="*/ 2147483647 w 602"/>
              <a:gd name="T83" fmla="*/ 2147483647 h 609"/>
              <a:gd name="T84" fmla="*/ 2147483647 w 602"/>
              <a:gd name="T85" fmla="*/ 2147483647 h 609"/>
              <a:gd name="T86" fmla="*/ 2147483647 w 602"/>
              <a:gd name="T87" fmla="*/ 2147483647 h 609"/>
              <a:gd name="T88" fmla="*/ 2147483647 w 602"/>
              <a:gd name="T89" fmla="*/ 2147483647 h 609"/>
              <a:gd name="T90" fmla="*/ 2147483647 w 602"/>
              <a:gd name="T91" fmla="*/ 2147483647 h 609"/>
              <a:gd name="T92" fmla="*/ 2147483647 w 602"/>
              <a:gd name="T93" fmla="*/ 2147483647 h 609"/>
              <a:gd name="T94" fmla="*/ 2147483647 w 602"/>
              <a:gd name="T95" fmla="*/ 2147483647 h 609"/>
              <a:gd name="T96" fmla="*/ 2147483647 w 602"/>
              <a:gd name="T97" fmla="*/ 2147483647 h 609"/>
              <a:gd name="T98" fmla="*/ 2147483647 w 602"/>
              <a:gd name="T99" fmla="*/ 2147483647 h 609"/>
              <a:gd name="T100" fmla="*/ 2147483647 w 602"/>
              <a:gd name="T101" fmla="*/ 2147483647 h 609"/>
              <a:gd name="T102" fmla="*/ 2147483647 w 602"/>
              <a:gd name="T103" fmla="*/ 2147483647 h 609"/>
              <a:gd name="T104" fmla="*/ 2147483647 w 602"/>
              <a:gd name="T105" fmla="*/ 2147483647 h 609"/>
              <a:gd name="T106" fmla="*/ 2147483647 w 602"/>
              <a:gd name="T107" fmla="*/ 2147483647 h 609"/>
              <a:gd name="T108" fmla="*/ 2147483647 w 602"/>
              <a:gd name="T109" fmla="*/ 2147483647 h 609"/>
              <a:gd name="T110" fmla="*/ 2147483647 w 602"/>
              <a:gd name="T111" fmla="*/ 2147483647 h 609"/>
              <a:gd name="T112" fmla="*/ 2147483647 w 602"/>
              <a:gd name="T113" fmla="*/ 2147483647 h 609"/>
              <a:gd name="T114" fmla="*/ 2147483647 w 602"/>
              <a:gd name="T115" fmla="*/ 2147483647 h 609"/>
              <a:gd name="T116" fmla="*/ 2147483647 w 602"/>
              <a:gd name="T117" fmla="*/ 2147483647 h 609"/>
              <a:gd name="T118" fmla="*/ 2147483647 w 602"/>
              <a:gd name="T119" fmla="*/ 2147483647 h 609"/>
              <a:gd name="T120" fmla="*/ 2147483647 w 602"/>
              <a:gd name="T121" fmla="*/ 2147483647 h 609"/>
              <a:gd name="T122" fmla="*/ 2147483647 w 602"/>
              <a:gd name="T123" fmla="*/ 2147483647 h 609"/>
              <a:gd name="T124" fmla="*/ 2147483647 w 602"/>
              <a:gd name="T125" fmla="*/ 2147483647 h 6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2" h="609">
                <a:moveTo>
                  <a:pt x="297" y="608"/>
                </a:moveTo>
                <a:lnTo>
                  <a:pt x="297" y="608"/>
                </a:lnTo>
                <a:cubicBezTo>
                  <a:pt x="134" y="608"/>
                  <a:pt x="0" y="474"/>
                  <a:pt x="0" y="304"/>
                </a:cubicBezTo>
                <a:cubicBezTo>
                  <a:pt x="0" y="134"/>
                  <a:pt x="134" y="0"/>
                  <a:pt x="297" y="0"/>
                </a:cubicBezTo>
                <a:cubicBezTo>
                  <a:pt x="466" y="0"/>
                  <a:pt x="601" y="134"/>
                  <a:pt x="601" y="304"/>
                </a:cubicBezTo>
                <a:cubicBezTo>
                  <a:pt x="601" y="474"/>
                  <a:pt x="466" y="608"/>
                  <a:pt x="297" y="608"/>
                </a:cubicBezTo>
                <a:close/>
                <a:moveTo>
                  <a:pt x="466" y="127"/>
                </a:moveTo>
                <a:lnTo>
                  <a:pt x="466" y="127"/>
                </a:lnTo>
                <a:cubicBezTo>
                  <a:pt x="466" y="127"/>
                  <a:pt x="466" y="127"/>
                  <a:pt x="466" y="120"/>
                </a:cubicBezTo>
                <a:lnTo>
                  <a:pt x="459" y="120"/>
                </a:lnTo>
                <a:cubicBezTo>
                  <a:pt x="459" y="120"/>
                  <a:pt x="459" y="120"/>
                  <a:pt x="459" y="127"/>
                </a:cubicBezTo>
                <a:cubicBezTo>
                  <a:pt x="459" y="127"/>
                  <a:pt x="459" y="127"/>
                  <a:pt x="466" y="127"/>
                </a:cubicBezTo>
                <a:cubicBezTo>
                  <a:pt x="466" y="134"/>
                  <a:pt x="466" y="134"/>
                  <a:pt x="459" y="134"/>
                </a:cubicBezTo>
                <a:cubicBezTo>
                  <a:pt x="459" y="141"/>
                  <a:pt x="459" y="141"/>
                  <a:pt x="459" y="141"/>
                </a:cubicBezTo>
                <a:lnTo>
                  <a:pt x="452" y="141"/>
                </a:lnTo>
                <a:cubicBezTo>
                  <a:pt x="452" y="141"/>
                  <a:pt x="452" y="141"/>
                  <a:pt x="459" y="141"/>
                </a:cubicBezTo>
                <a:cubicBezTo>
                  <a:pt x="459" y="141"/>
                  <a:pt x="459" y="141"/>
                  <a:pt x="466" y="141"/>
                </a:cubicBezTo>
                <a:cubicBezTo>
                  <a:pt x="466" y="134"/>
                  <a:pt x="466" y="134"/>
                  <a:pt x="466" y="134"/>
                </a:cubicBezTo>
                <a:cubicBezTo>
                  <a:pt x="466" y="127"/>
                  <a:pt x="466" y="127"/>
                  <a:pt x="474" y="127"/>
                </a:cubicBezTo>
                <a:lnTo>
                  <a:pt x="466" y="127"/>
                </a:lnTo>
                <a:close/>
                <a:moveTo>
                  <a:pt x="474" y="134"/>
                </a:moveTo>
                <a:lnTo>
                  <a:pt x="474" y="134"/>
                </a:lnTo>
                <a:close/>
                <a:moveTo>
                  <a:pt x="544" y="339"/>
                </a:moveTo>
                <a:lnTo>
                  <a:pt x="544" y="339"/>
                </a:lnTo>
                <a:cubicBezTo>
                  <a:pt x="544" y="332"/>
                  <a:pt x="544" y="325"/>
                  <a:pt x="544" y="325"/>
                </a:cubicBezTo>
                <a:cubicBezTo>
                  <a:pt x="544" y="318"/>
                  <a:pt x="544" y="325"/>
                  <a:pt x="537" y="325"/>
                </a:cubicBezTo>
                <a:cubicBezTo>
                  <a:pt x="537" y="318"/>
                  <a:pt x="537" y="318"/>
                  <a:pt x="537" y="318"/>
                </a:cubicBezTo>
                <a:cubicBezTo>
                  <a:pt x="537" y="318"/>
                  <a:pt x="537" y="318"/>
                  <a:pt x="537" y="325"/>
                </a:cubicBezTo>
                <a:cubicBezTo>
                  <a:pt x="537" y="325"/>
                  <a:pt x="530" y="332"/>
                  <a:pt x="537" y="332"/>
                </a:cubicBezTo>
                <a:cubicBezTo>
                  <a:pt x="537" y="339"/>
                  <a:pt x="537" y="339"/>
                  <a:pt x="544" y="339"/>
                </a:cubicBezTo>
                <a:close/>
                <a:moveTo>
                  <a:pt x="64" y="361"/>
                </a:moveTo>
                <a:lnTo>
                  <a:pt x="64" y="361"/>
                </a:lnTo>
                <a:cubicBezTo>
                  <a:pt x="71" y="361"/>
                  <a:pt x="71" y="361"/>
                  <a:pt x="71" y="361"/>
                </a:cubicBezTo>
                <a:cubicBezTo>
                  <a:pt x="71" y="354"/>
                  <a:pt x="71" y="354"/>
                  <a:pt x="71" y="354"/>
                </a:cubicBezTo>
                <a:cubicBezTo>
                  <a:pt x="71" y="354"/>
                  <a:pt x="71" y="354"/>
                  <a:pt x="64" y="354"/>
                </a:cubicBezTo>
                <a:lnTo>
                  <a:pt x="64" y="361"/>
                </a:lnTo>
                <a:cubicBezTo>
                  <a:pt x="64" y="354"/>
                  <a:pt x="64" y="354"/>
                  <a:pt x="64" y="354"/>
                </a:cubicBezTo>
                <a:cubicBezTo>
                  <a:pt x="64" y="354"/>
                  <a:pt x="64" y="354"/>
                  <a:pt x="57" y="354"/>
                </a:cubicBezTo>
                <a:cubicBezTo>
                  <a:pt x="64" y="361"/>
                  <a:pt x="64" y="361"/>
                  <a:pt x="64" y="361"/>
                </a:cubicBezTo>
                <a:close/>
                <a:moveTo>
                  <a:pt x="71" y="269"/>
                </a:moveTo>
                <a:lnTo>
                  <a:pt x="71" y="269"/>
                </a:lnTo>
                <a:close/>
                <a:moveTo>
                  <a:pt x="71" y="226"/>
                </a:moveTo>
                <a:lnTo>
                  <a:pt x="71" y="226"/>
                </a:lnTo>
                <a:lnTo>
                  <a:pt x="71" y="219"/>
                </a:lnTo>
                <a:lnTo>
                  <a:pt x="71" y="226"/>
                </a:lnTo>
                <a:close/>
                <a:moveTo>
                  <a:pt x="134" y="127"/>
                </a:moveTo>
                <a:lnTo>
                  <a:pt x="134" y="127"/>
                </a:lnTo>
                <a:cubicBezTo>
                  <a:pt x="134" y="127"/>
                  <a:pt x="134" y="127"/>
                  <a:pt x="127" y="127"/>
                </a:cubicBezTo>
                <a:cubicBezTo>
                  <a:pt x="134" y="127"/>
                  <a:pt x="134" y="127"/>
                  <a:pt x="134" y="127"/>
                </a:cubicBezTo>
                <a:close/>
                <a:moveTo>
                  <a:pt x="127" y="134"/>
                </a:moveTo>
                <a:lnTo>
                  <a:pt x="127" y="134"/>
                </a:lnTo>
                <a:close/>
                <a:moveTo>
                  <a:pt x="191" y="85"/>
                </a:moveTo>
                <a:lnTo>
                  <a:pt x="191" y="85"/>
                </a:lnTo>
                <a:lnTo>
                  <a:pt x="198" y="85"/>
                </a:lnTo>
                <a:lnTo>
                  <a:pt x="191" y="85"/>
                </a:lnTo>
                <a:cubicBezTo>
                  <a:pt x="198" y="85"/>
                  <a:pt x="198" y="85"/>
                  <a:pt x="198" y="85"/>
                </a:cubicBezTo>
                <a:lnTo>
                  <a:pt x="198" y="92"/>
                </a:lnTo>
                <a:lnTo>
                  <a:pt x="198" y="85"/>
                </a:lnTo>
                <a:cubicBezTo>
                  <a:pt x="191" y="85"/>
                  <a:pt x="191" y="92"/>
                  <a:pt x="191" y="92"/>
                </a:cubicBezTo>
                <a:cubicBezTo>
                  <a:pt x="191" y="92"/>
                  <a:pt x="191" y="92"/>
                  <a:pt x="191" y="85"/>
                </a:cubicBezTo>
                <a:cubicBezTo>
                  <a:pt x="191" y="92"/>
                  <a:pt x="191" y="92"/>
                  <a:pt x="191" y="92"/>
                </a:cubicBezTo>
                <a:cubicBezTo>
                  <a:pt x="191" y="92"/>
                  <a:pt x="191" y="92"/>
                  <a:pt x="198" y="92"/>
                </a:cubicBezTo>
                <a:lnTo>
                  <a:pt x="191" y="92"/>
                </a:lnTo>
                <a:lnTo>
                  <a:pt x="198" y="92"/>
                </a:lnTo>
                <a:lnTo>
                  <a:pt x="191" y="92"/>
                </a:lnTo>
                <a:cubicBezTo>
                  <a:pt x="198" y="92"/>
                  <a:pt x="198" y="92"/>
                  <a:pt x="198" y="92"/>
                </a:cubicBezTo>
                <a:cubicBezTo>
                  <a:pt x="198" y="92"/>
                  <a:pt x="205" y="99"/>
                  <a:pt x="198" y="99"/>
                </a:cubicBezTo>
                <a:lnTo>
                  <a:pt x="191" y="99"/>
                </a:lnTo>
                <a:lnTo>
                  <a:pt x="198" y="99"/>
                </a:lnTo>
                <a:cubicBezTo>
                  <a:pt x="191" y="99"/>
                  <a:pt x="191" y="99"/>
                  <a:pt x="191" y="99"/>
                </a:cubicBezTo>
                <a:cubicBezTo>
                  <a:pt x="191" y="106"/>
                  <a:pt x="184" y="106"/>
                  <a:pt x="191" y="106"/>
                </a:cubicBezTo>
                <a:cubicBezTo>
                  <a:pt x="191" y="99"/>
                  <a:pt x="191" y="99"/>
                  <a:pt x="191" y="99"/>
                </a:cubicBezTo>
                <a:cubicBezTo>
                  <a:pt x="191" y="106"/>
                  <a:pt x="191" y="106"/>
                  <a:pt x="191" y="106"/>
                </a:cubicBezTo>
                <a:lnTo>
                  <a:pt x="198" y="106"/>
                </a:lnTo>
                <a:cubicBezTo>
                  <a:pt x="198" y="106"/>
                  <a:pt x="198" y="106"/>
                  <a:pt x="205" y="106"/>
                </a:cubicBezTo>
                <a:cubicBezTo>
                  <a:pt x="212" y="106"/>
                  <a:pt x="212" y="106"/>
                  <a:pt x="212" y="106"/>
                </a:cubicBezTo>
                <a:cubicBezTo>
                  <a:pt x="212" y="113"/>
                  <a:pt x="212" y="113"/>
                  <a:pt x="212" y="113"/>
                </a:cubicBezTo>
                <a:cubicBezTo>
                  <a:pt x="212" y="113"/>
                  <a:pt x="205" y="113"/>
                  <a:pt x="205" y="106"/>
                </a:cubicBezTo>
                <a:cubicBezTo>
                  <a:pt x="205" y="113"/>
                  <a:pt x="212" y="113"/>
                  <a:pt x="205" y="113"/>
                </a:cubicBezTo>
                <a:cubicBezTo>
                  <a:pt x="198" y="106"/>
                  <a:pt x="198" y="106"/>
                  <a:pt x="198" y="106"/>
                </a:cubicBezTo>
                <a:lnTo>
                  <a:pt x="198" y="113"/>
                </a:lnTo>
                <a:cubicBezTo>
                  <a:pt x="191" y="106"/>
                  <a:pt x="191" y="106"/>
                  <a:pt x="191" y="106"/>
                </a:cubicBezTo>
                <a:cubicBezTo>
                  <a:pt x="191" y="106"/>
                  <a:pt x="191" y="106"/>
                  <a:pt x="191" y="113"/>
                </a:cubicBezTo>
                <a:cubicBezTo>
                  <a:pt x="198" y="113"/>
                  <a:pt x="198" y="113"/>
                  <a:pt x="198" y="113"/>
                </a:cubicBezTo>
                <a:lnTo>
                  <a:pt x="198" y="106"/>
                </a:lnTo>
                <a:cubicBezTo>
                  <a:pt x="198" y="113"/>
                  <a:pt x="198" y="113"/>
                  <a:pt x="198" y="113"/>
                </a:cubicBezTo>
                <a:lnTo>
                  <a:pt x="191" y="113"/>
                </a:lnTo>
                <a:cubicBezTo>
                  <a:pt x="198" y="113"/>
                  <a:pt x="191" y="113"/>
                  <a:pt x="191" y="120"/>
                </a:cubicBezTo>
                <a:cubicBezTo>
                  <a:pt x="191" y="120"/>
                  <a:pt x="191" y="113"/>
                  <a:pt x="198" y="113"/>
                </a:cubicBezTo>
                <a:lnTo>
                  <a:pt x="198" y="120"/>
                </a:lnTo>
                <a:cubicBezTo>
                  <a:pt x="198" y="120"/>
                  <a:pt x="198" y="120"/>
                  <a:pt x="198" y="113"/>
                </a:cubicBezTo>
                <a:lnTo>
                  <a:pt x="205" y="113"/>
                </a:lnTo>
                <a:cubicBezTo>
                  <a:pt x="205" y="113"/>
                  <a:pt x="205" y="113"/>
                  <a:pt x="212" y="113"/>
                </a:cubicBezTo>
                <a:lnTo>
                  <a:pt x="205" y="113"/>
                </a:lnTo>
                <a:cubicBezTo>
                  <a:pt x="205" y="120"/>
                  <a:pt x="205" y="120"/>
                  <a:pt x="212" y="120"/>
                </a:cubicBezTo>
                <a:cubicBezTo>
                  <a:pt x="205" y="120"/>
                  <a:pt x="205" y="120"/>
                  <a:pt x="205" y="120"/>
                </a:cubicBezTo>
                <a:lnTo>
                  <a:pt x="205" y="127"/>
                </a:lnTo>
                <a:cubicBezTo>
                  <a:pt x="198" y="127"/>
                  <a:pt x="198" y="127"/>
                  <a:pt x="198" y="127"/>
                </a:cubicBezTo>
                <a:cubicBezTo>
                  <a:pt x="198" y="127"/>
                  <a:pt x="198" y="127"/>
                  <a:pt x="191" y="127"/>
                </a:cubicBezTo>
                <a:lnTo>
                  <a:pt x="191" y="134"/>
                </a:lnTo>
                <a:cubicBezTo>
                  <a:pt x="191" y="134"/>
                  <a:pt x="191" y="134"/>
                  <a:pt x="191" y="141"/>
                </a:cubicBezTo>
                <a:cubicBezTo>
                  <a:pt x="191" y="141"/>
                  <a:pt x="191" y="141"/>
                  <a:pt x="184" y="141"/>
                </a:cubicBezTo>
                <a:cubicBezTo>
                  <a:pt x="184" y="141"/>
                  <a:pt x="184" y="149"/>
                  <a:pt x="177" y="149"/>
                </a:cubicBezTo>
                <a:cubicBezTo>
                  <a:pt x="177" y="149"/>
                  <a:pt x="177" y="149"/>
                  <a:pt x="177" y="141"/>
                </a:cubicBezTo>
                <a:cubicBezTo>
                  <a:pt x="177" y="141"/>
                  <a:pt x="177" y="141"/>
                  <a:pt x="177" y="149"/>
                </a:cubicBezTo>
                <a:cubicBezTo>
                  <a:pt x="170" y="149"/>
                  <a:pt x="177" y="149"/>
                  <a:pt x="170" y="149"/>
                </a:cubicBezTo>
                <a:cubicBezTo>
                  <a:pt x="170" y="149"/>
                  <a:pt x="170" y="149"/>
                  <a:pt x="177" y="149"/>
                </a:cubicBezTo>
                <a:cubicBezTo>
                  <a:pt x="170" y="149"/>
                  <a:pt x="170" y="149"/>
                  <a:pt x="170" y="149"/>
                </a:cubicBezTo>
                <a:cubicBezTo>
                  <a:pt x="170" y="156"/>
                  <a:pt x="170" y="149"/>
                  <a:pt x="170" y="156"/>
                </a:cubicBezTo>
                <a:lnTo>
                  <a:pt x="177" y="156"/>
                </a:lnTo>
                <a:cubicBezTo>
                  <a:pt x="170" y="156"/>
                  <a:pt x="170" y="156"/>
                  <a:pt x="170" y="156"/>
                </a:cubicBezTo>
                <a:cubicBezTo>
                  <a:pt x="170" y="156"/>
                  <a:pt x="170" y="156"/>
                  <a:pt x="170" y="163"/>
                </a:cubicBezTo>
                <a:cubicBezTo>
                  <a:pt x="170" y="163"/>
                  <a:pt x="170" y="163"/>
                  <a:pt x="170" y="170"/>
                </a:cubicBezTo>
                <a:cubicBezTo>
                  <a:pt x="170" y="170"/>
                  <a:pt x="170" y="170"/>
                  <a:pt x="170" y="177"/>
                </a:cubicBezTo>
                <a:cubicBezTo>
                  <a:pt x="170" y="177"/>
                  <a:pt x="170" y="177"/>
                  <a:pt x="163" y="177"/>
                </a:cubicBezTo>
                <a:lnTo>
                  <a:pt x="170" y="177"/>
                </a:lnTo>
                <a:cubicBezTo>
                  <a:pt x="170" y="177"/>
                  <a:pt x="170" y="177"/>
                  <a:pt x="163" y="177"/>
                </a:cubicBezTo>
                <a:cubicBezTo>
                  <a:pt x="155" y="177"/>
                  <a:pt x="163" y="177"/>
                  <a:pt x="155" y="177"/>
                </a:cubicBezTo>
                <a:lnTo>
                  <a:pt x="163" y="177"/>
                </a:lnTo>
                <a:lnTo>
                  <a:pt x="155" y="177"/>
                </a:lnTo>
                <a:lnTo>
                  <a:pt x="155" y="170"/>
                </a:lnTo>
                <a:lnTo>
                  <a:pt x="155" y="177"/>
                </a:lnTo>
                <a:cubicBezTo>
                  <a:pt x="155" y="177"/>
                  <a:pt x="155" y="177"/>
                  <a:pt x="148" y="177"/>
                </a:cubicBezTo>
                <a:lnTo>
                  <a:pt x="148" y="170"/>
                </a:lnTo>
                <a:cubicBezTo>
                  <a:pt x="148" y="177"/>
                  <a:pt x="148" y="170"/>
                  <a:pt x="148" y="170"/>
                </a:cubicBezTo>
                <a:lnTo>
                  <a:pt x="148" y="177"/>
                </a:lnTo>
                <a:cubicBezTo>
                  <a:pt x="141" y="177"/>
                  <a:pt x="141" y="177"/>
                  <a:pt x="141" y="170"/>
                </a:cubicBezTo>
                <a:cubicBezTo>
                  <a:pt x="141" y="170"/>
                  <a:pt x="148" y="170"/>
                  <a:pt x="141" y="170"/>
                </a:cubicBezTo>
                <a:cubicBezTo>
                  <a:pt x="141" y="163"/>
                  <a:pt x="141" y="163"/>
                  <a:pt x="141" y="163"/>
                </a:cubicBezTo>
                <a:lnTo>
                  <a:pt x="141" y="170"/>
                </a:lnTo>
                <a:cubicBezTo>
                  <a:pt x="141" y="170"/>
                  <a:pt x="141" y="170"/>
                  <a:pt x="141" y="163"/>
                </a:cubicBezTo>
                <a:lnTo>
                  <a:pt x="141" y="170"/>
                </a:lnTo>
                <a:cubicBezTo>
                  <a:pt x="134" y="163"/>
                  <a:pt x="141" y="163"/>
                  <a:pt x="141" y="163"/>
                </a:cubicBezTo>
                <a:cubicBezTo>
                  <a:pt x="141" y="163"/>
                  <a:pt x="141" y="163"/>
                  <a:pt x="134" y="163"/>
                </a:cubicBezTo>
                <a:cubicBezTo>
                  <a:pt x="134" y="163"/>
                  <a:pt x="134" y="163"/>
                  <a:pt x="141" y="163"/>
                </a:cubicBezTo>
                <a:cubicBezTo>
                  <a:pt x="141" y="163"/>
                  <a:pt x="141" y="163"/>
                  <a:pt x="141" y="156"/>
                </a:cubicBezTo>
                <a:cubicBezTo>
                  <a:pt x="141" y="163"/>
                  <a:pt x="141" y="163"/>
                  <a:pt x="141" y="163"/>
                </a:cubicBezTo>
                <a:cubicBezTo>
                  <a:pt x="134" y="163"/>
                  <a:pt x="134" y="163"/>
                  <a:pt x="134" y="163"/>
                </a:cubicBezTo>
                <a:cubicBezTo>
                  <a:pt x="134" y="163"/>
                  <a:pt x="134" y="163"/>
                  <a:pt x="134" y="156"/>
                </a:cubicBezTo>
                <a:cubicBezTo>
                  <a:pt x="134" y="156"/>
                  <a:pt x="134" y="156"/>
                  <a:pt x="141" y="156"/>
                </a:cubicBezTo>
                <a:cubicBezTo>
                  <a:pt x="141" y="156"/>
                  <a:pt x="141" y="156"/>
                  <a:pt x="134" y="156"/>
                </a:cubicBezTo>
                <a:lnTo>
                  <a:pt x="134" y="163"/>
                </a:lnTo>
                <a:cubicBezTo>
                  <a:pt x="134" y="163"/>
                  <a:pt x="134" y="163"/>
                  <a:pt x="134" y="156"/>
                </a:cubicBezTo>
                <a:cubicBezTo>
                  <a:pt x="134" y="156"/>
                  <a:pt x="134" y="156"/>
                  <a:pt x="127" y="156"/>
                </a:cubicBezTo>
                <a:lnTo>
                  <a:pt x="127" y="149"/>
                </a:lnTo>
                <a:lnTo>
                  <a:pt x="134" y="149"/>
                </a:lnTo>
                <a:cubicBezTo>
                  <a:pt x="134" y="149"/>
                  <a:pt x="134" y="149"/>
                  <a:pt x="141" y="149"/>
                </a:cubicBezTo>
                <a:cubicBezTo>
                  <a:pt x="134" y="149"/>
                  <a:pt x="134" y="149"/>
                  <a:pt x="134" y="149"/>
                </a:cubicBezTo>
                <a:lnTo>
                  <a:pt x="127" y="149"/>
                </a:lnTo>
                <a:lnTo>
                  <a:pt x="134" y="149"/>
                </a:lnTo>
                <a:cubicBezTo>
                  <a:pt x="127" y="149"/>
                  <a:pt x="127" y="149"/>
                  <a:pt x="127" y="149"/>
                </a:cubicBezTo>
                <a:cubicBezTo>
                  <a:pt x="127" y="141"/>
                  <a:pt x="134" y="141"/>
                  <a:pt x="134" y="141"/>
                </a:cubicBezTo>
                <a:cubicBezTo>
                  <a:pt x="127" y="141"/>
                  <a:pt x="127" y="141"/>
                  <a:pt x="127" y="141"/>
                </a:cubicBezTo>
                <a:cubicBezTo>
                  <a:pt x="127" y="141"/>
                  <a:pt x="127" y="141"/>
                  <a:pt x="134" y="141"/>
                </a:cubicBezTo>
                <a:lnTo>
                  <a:pt x="127" y="141"/>
                </a:lnTo>
                <a:lnTo>
                  <a:pt x="134" y="141"/>
                </a:lnTo>
                <a:cubicBezTo>
                  <a:pt x="127" y="141"/>
                  <a:pt x="127" y="141"/>
                  <a:pt x="127" y="141"/>
                </a:cubicBezTo>
                <a:cubicBezTo>
                  <a:pt x="127" y="141"/>
                  <a:pt x="127" y="141"/>
                  <a:pt x="134" y="141"/>
                </a:cubicBezTo>
                <a:cubicBezTo>
                  <a:pt x="127" y="141"/>
                  <a:pt x="127" y="141"/>
                  <a:pt x="127" y="141"/>
                </a:cubicBezTo>
                <a:cubicBezTo>
                  <a:pt x="127" y="141"/>
                  <a:pt x="127" y="141"/>
                  <a:pt x="134" y="134"/>
                </a:cubicBezTo>
                <a:cubicBezTo>
                  <a:pt x="134" y="127"/>
                  <a:pt x="134" y="127"/>
                  <a:pt x="134" y="127"/>
                </a:cubicBezTo>
                <a:lnTo>
                  <a:pt x="127" y="127"/>
                </a:lnTo>
                <a:cubicBezTo>
                  <a:pt x="127" y="127"/>
                  <a:pt x="127" y="127"/>
                  <a:pt x="134" y="134"/>
                </a:cubicBezTo>
                <a:cubicBezTo>
                  <a:pt x="134" y="134"/>
                  <a:pt x="134" y="134"/>
                  <a:pt x="127" y="134"/>
                </a:cubicBezTo>
                <a:cubicBezTo>
                  <a:pt x="120" y="141"/>
                  <a:pt x="113" y="149"/>
                  <a:pt x="106" y="156"/>
                </a:cubicBezTo>
                <a:lnTo>
                  <a:pt x="113" y="156"/>
                </a:lnTo>
                <a:cubicBezTo>
                  <a:pt x="113" y="156"/>
                  <a:pt x="113" y="163"/>
                  <a:pt x="120" y="163"/>
                </a:cubicBezTo>
                <a:cubicBezTo>
                  <a:pt x="113" y="163"/>
                  <a:pt x="113" y="163"/>
                  <a:pt x="113" y="163"/>
                </a:cubicBezTo>
                <a:lnTo>
                  <a:pt x="113" y="170"/>
                </a:lnTo>
                <a:lnTo>
                  <a:pt x="106" y="170"/>
                </a:lnTo>
                <a:cubicBezTo>
                  <a:pt x="106" y="163"/>
                  <a:pt x="106" y="163"/>
                  <a:pt x="106" y="163"/>
                </a:cubicBezTo>
                <a:lnTo>
                  <a:pt x="99" y="163"/>
                </a:lnTo>
                <a:lnTo>
                  <a:pt x="99" y="170"/>
                </a:lnTo>
                <a:cubicBezTo>
                  <a:pt x="99" y="170"/>
                  <a:pt x="99" y="170"/>
                  <a:pt x="106" y="170"/>
                </a:cubicBezTo>
                <a:cubicBezTo>
                  <a:pt x="106" y="170"/>
                  <a:pt x="106" y="170"/>
                  <a:pt x="106" y="177"/>
                </a:cubicBezTo>
                <a:lnTo>
                  <a:pt x="106" y="170"/>
                </a:lnTo>
                <a:cubicBezTo>
                  <a:pt x="106" y="177"/>
                  <a:pt x="106" y="177"/>
                  <a:pt x="106" y="177"/>
                </a:cubicBezTo>
                <a:cubicBezTo>
                  <a:pt x="99" y="177"/>
                  <a:pt x="99" y="177"/>
                  <a:pt x="99" y="170"/>
                </a:cubicBezTo>
                <a:lnTo>
                  <a:pt x="99" y="177"/>
                </a:lnTo>
                <a:lnTo>
                  <a:pt x="99" y="170"/>
                </a:lnTo>
                <a:cubicBezTo>
                  <a:pt x="99" y="177"/>
                  <a:pt x="99" y="177"/>
                  <a:pt x="99" y="177"/>
                </a:cubicBezTo>
                <a:cubicBezTo>
                  <a:pt x="99" y="177"/>
                  <a:pt x="106" y="177"/>
                  <a:pt x="106" y="184"/>
                </a:cubicBezTo>
                <a:cubicBezTo>
                  <a:pt x="99" y="184"/>
                  <a:pt x="99" y="177"/>
                  <a:pt x="99" y="177"/>
                </a:cubicBezTo>
                <a:cubicBezTo>
                  <a:pt x="99" y="177"/>
                  <a:pt x="99" y="177"/>
                  <a:pt x="92" y="177"/>
                </a:cubicBezTo>
                <a:cubicBezTo>
                  <a:pt x="92" y="177"/>
                  <a:pt x="85" y="177"/>
                  <a:pt x="85" y="184"/>
                </a:cubicBezTo>
                <a:cubicBezTo>
                  <a:pt x="92" y="184"/>
                  <a:pt x="92" y="184"/>
                  <a:pt x="92" y="184"/>
                </a:cubicBezTo>
                <a:lnTo>
                  <a:pt x="92" y="191"/>
                </a:lnTo>
                <a:cubicBezTo>
                  <a:pt x="92" y="191"/>
                  <a:pt x="92" y="191"/>
                  <a:pt x="92" y="198"/>
                </a:cubicBezTo>
                <a:cubicBezTo>
                  <a:pt x="92" y="191"/>
                  <a:pt x="99" y="191"/>
                  <a:pt x="99" y="198"/>
                </a:cubicBezTo>
                <a:lnTo>
                  <a:pt x="99" y="191"/>
                </a:lnTo>
                <a:cubicBezTo>
                  <a:pt x="106" y="191"/>
                  <a:pt x="106" y="198"/>
                  <a:pt x="106" y="198"/>
                </a:cubicBezTo>
                <a:cubicBezTo>
                  <a:pt x="106" y="191"/>
                  <a:pt x="106" y="191"/>
                  <a:pt x="106" y="191"/>
                </a:cubicBezTo>
                <a:lnTo>
                  <a:pt x="113" y="191"/>
                </a:lnTo>
                <a:cubicBezTo>
                  <a:pt x="113" y="198"/>
                  <a:pt x="113" y="198"/>
                  <a:pt x="113" y="198"/>
                </a:cubicBezTo>
                <a:cubicBezTo>
                  <a:pt x="113" y="198"/>
                  <a:pt x="113" y="198"/>
                  <a:pt x="113" y="205"/>
                </a:cubicBezTo>
                <a:cubicBezTo>
                  <a:pt x="113" y="205"/>
                  <a:pt x="113" y="198"/>
                  <a:pt x="113" y="205"/>
                </a:cubicBezTo>
                <a:cubicBezTo>
                  <a:pt x="120" y="205"/>
                  <a:pt x="120" y="205"/>
                  <a:pt x="120" y="205"/>
                </a:cubicBezTo>
                <a:cubicBezTo>
                  <a:pt x="120" y="205"/>
                  <a:pt x="120" y="212"/>
                  <a:pt x="127" y="212"/>
                </a:cubicBezTo>
                <a:cubicBezTo>
                  <a:pt x="120" y="212"/>
                  <a:pt x="120" y="212"/>
                  <a:pt x="120" y="212"/>
                </a:cubicBezTo>
                <a:cubicBezTo>
                  <a:pt x="127" y="212"/>
                  <a:pt x="127" y="212"/>
                  <a:pt x="127" y="212"/>
                </a:cubicBezTo>
                <a:lnTo>
                  <a:pt x="134" y="212"/>
                </a:lnTo>
                <a:cubicBezTo>
                  <a:pt x="134" y="219"/>
                  <a:pt x="134" y="219"/>
                  <a:pt x="134" y="219"/>
                </a:cubicBezTo>
                <a:lnTo>
                  <a:pt x="127" y="219"/>
                </a:lnTo>
                <a:cubicBezTo>
                  <a:pt x="120" y="226"/>
                  <a:pt x="120" y="226"/>
                  <a:pt x="120" y="226"/>
                </a:cubicBezTo>
                <a:cubicBezTo>
                  <a:pt x="120" y="226"/>
                  <a:pt x="120" y="226"/>
                  <a:pt x="113" y="226"/>
                </a:cubicBezTo>
                <a:lnTo>
                  <a:pt x="106" y="226"/>
                </a:lnTo>
                <a:cubicBezTo>
                  <a:pt x="106" y="226"/>
                  <a:pt x="106" y="226"/>
                  <a:pt x="99" y="226"/>
                </a:cubicBezTo>
                <a:cubicBezTo>
                  <a:pt x="99" y="226"/>
                  <a:pt x="99" y="226"/>
                  <a:pt x="99" y="233"/>
                </a:cubicBezTo>
                <a:cubicBezTo>
                  <a:pt x="92" y="233"/>
                  <a:pt x="92" y="233"/>
                  <a:pt x="92" y="240"/>
                </a:cubicBezTo>
                <a:lnTo>
                  <a:pt x="92" y="233"/>
                </a:lnTo>
                <a:cubicBezTo>
                  <a:pt x="99" y="233"/>
                  <a:pt x="99" y="233"/>
                  <a:pt x="99" y="233"/>
                </a:cubicBezTo>
                <a:cubicBezTo>
                  <a:pt x="106" y="226"/>
                  <a:pt x="106" y="226"/>
                  <a:pt x="106" y="233"/>
                </a:cubicBezTo>
                <a:cubicBezTo>
                  <a:pt x="106" y="233"/>
                  <a:pt x="106" y="233"/>
                  <a:pt x="99" y="233"/>
                </a:cubicBezTo>
                <a:cubicBezTo>
                  <a:pt x="106" y="233"/>
                  <a:pt x="106" y="233"/>
                  <a:pt x="106" y="233"/>
                </a:cubicBezTo>
                <a:cubicBezTo>
                  <a:pt x="106" y="233"/>
                  <a:pt x="106" y="233"/>
                  <a:pt x="106" y="240"/>
                </a:cubicBezTo>
                <a:cubicBezTo>
                  <a:pt x="106" y="240"/>
                  <a:pt x="106" y="240"/>
                  <a:pt x="113" y="240"/>
                </a:cubicBezTo>
                <a:cubicBezTo>
                  <a:pt x="113" y="240"/>
                  <a:pt x="113" y="240"/>
                  <a:pt x="106" y="240"/>
                </a:cubicBezTo>
                <a:cubicBezTo>
                  <a:pt x="106" y="240"/>
                  <a:pt x="106" y="240"/>
                  <a:pt x="113" y="240"/>
                </a:cubicBezTo>
                <a:cubicBezTo>
                  <a:pt x="120" y="240"/>
                  <a:pt x="120" y="240"/>
                  <a:pt x="120" y="240"/>
                </a:cubicBezTo>
                <a:cubicBezTo>
                  <a:pt x="113" y="240"/>
                  <a:pt x="120" y="240"/>
                  <a:pt x="113" y="240"/>
                </a:cubicBezTo>
                <a:cubicBezTo>
                  <a:pt x="113" y="240"/>
                  <a:pt x="113" y="240"/>
                  <a:pt x="113" y="247"/>
                </a:cubicBezTo>
                <a:lnTo>
                  <a:pt x="113" y="240"/>
                </a:lnTo>
                <a:cubicBezTo>
                  <a:pt x="113" y="247"/>
                  <a:pt x="113" y="247"/>
                  <a:pt x="113" y="247"/>
                </a:cubicBezTo>
                <a:cubicBezTo>
                  <a:pt x="113" y="247"/>
                  <a:pt x="113" y="247"/>
                  <a:pt x="106" y="247"/>
                </a:cubicBezTo>
                <a:lnTo>
                  <a:pt x="106" y="240"/>
                </a:lnTo>
                <a:cubicBezTo>
                  <a:pt x="106" y="240"/>
                  <a:pt x="106" y="240"/>
                  <a:pt x="106" y="247"/>
                </a:cubicBezTo>
                <a:lnTo>
                  <a:pt x="106" y="240"/>
                </a:lnTo>
                <a:lnTo>
                  <a:pt x="113" y="240"/>
                </a:lnTo>
                <a:cubicBezTo>
                  <a:pt x="106" y="240"/>
                  <a:pt x="106" y="240"/>
                  <a:pt x="106" y="240"/>
                </a:cubicBezTo>
                <a:cubicBezTo>
                  <a:pt x="106" y="240"/>
                  <a:pt x="106" y="247"/>
                  <a:pt x="99" y="247"/>
                </a:cubicBezTo>
                <a:cubicBezTo>
                  <a:pt x="99" y="240"/>
                  <a:pt x="99" y="240"/>
                  <a:pt x="99" y="247"/>
                </a:cubicBezTo>
                <a:lnTo>
                  <a:pt x="99" y="240"/>
                </a:lnTo>
                <a:cubicBezTo>
                  <a:pt x="99" y="247"/>
                  <a:pt x="99" y="247"/>
                  <a:pt x="99" y="247"/>
                </a:cubicBezTo>
                <a:lnTo>
                  <a:pt x="92" y="247"/>
                </a:lnTo>
                <a:lnTo>
                  <a:pt x="92" y="254"/>
                </a:lnTo>
                <a:cubicBezTo>
                  <a:pt x="85" y="254"/>
                  <a:pt x="85" y="254"/>
                  <a:pt x="85" y="262"/>
                </a:cubicBezTo>
                <a:lnTo>
                  <a:pt x="85" y="254"/>
                </a:lnTo>
                <a:lnTo>
                  <a:pt x="85" y="262"/>
                </a:lnTo>
                <a:cubicBezTo>
                  <a:pt x="78" y="262"/>
                  <a:pt x="78" y="262"/>
                  <a:pt x="78" y="262"/>
                </a:cubicBezTo>
                <a:cubicBezTo>
                  <a:pt x="78" y="262"/>
                  <a:pt x="78" y="262"/>
                  <a:pt x="85" y="262"/>
                </a:cubicBezTo>
                <a:lnTo>
                  <a:pt x="78" y="262"/>
                </a:lnTo>
                <a:cubicBezTo>
                  <a:pt x="78" y="269"/>
                  <a:pt x="78" y="269"/>
                  <a:pt x="78" y="269"/>
                </a:cubicBezTo>
                <a:cubicBezTo>
                  <a:pt x="78" y="262"/>
                  <a:pt x="78" y="262"/>
                  <a:pt x="78" y="269"/>
                </a:cubicBezTo>
                <a:cubicBezTo>
                  <a:pt x="78" y="262"/>
                  <a:pt x="78" y="262"/>
                  <a:pt x="78" y="262"/>
                </a:cubicBezTo>
                <a:cubicBezTo>
                  <a:pt x="78" y="262"/>
                  <a:pt x="78" y="262"/>
                  <a:pt x="78" y="269"/>
                </a:cubicBezTo>
                <a:lnTo>
                  <a:pt x="71" y="269"/>
                </a:lnTo>
                <a:cubicBezTo>
                  <a:pt x="78" y="269"/>
                  <a:pt x="78" y="269"/>
                  <a:pt x="78" y="269"/>
                </a:cubicBezTo>
                <a:lnTo>
                  <a:pt x="71" y="269"/>
                </a:lnTo>
                <a:lnTo>
                  <a:pt x="78" y="269"/>
                </a:lnTo>
                <a:lnTo>
                  <a:pt x="71" y="269"/>
                </a:lnTo>
                <a:lnTo>
                  <a:pt x="78" y="269"/>
                </a:lnTo>
                <a:cubicBezTo>
                  <a:pt x="78" y="269"/>
                  <a:pt x="78" y="269"/>
                  <a:pt x="71" y="269"/>
                </a:cubicBezTo>
                <a:cubicBezTo>
                  <a:pt x="78" y="269"/>
                  <a:pt x="78" y="269"/>
                  <a:pt x="78" y="269"/>
                </a:cubicBezTo>
                <a:lnTo>
                  <a:pt x="71" y="269"/>
                </a:lnTo>
                <a:lnTo>
                  <a:pt x="78" y="269"/>
                </a:lnTo>
                <a:cubicBezTo>
                  <a:pt x="78" y="269"/>
                  <a:pt x="78" y="269"/>
                  <a:pt x="78" y="276"/>
                </a:cubicBezTo>
                <a:lnTo>
                  <a:pt x="71" y="276"/>
                </a:lnTo>
                <a:cubicBezTo>
                  <a:pt x="78" y="276"/>
                  <a:pt x="78" y="276"/>
                  <a:pt x="78" y="276"/>
                </a:cubicBezTo>
                <a:cubicBezTo>
                  <a:pt x="71" y="276"/>
                  <a:pt x="71" y="276"/>
                  <a:pt x="71" y="276"/>
                </a:cubicBezTo>
                <a:lnTo>
                  <a:pt x="78" y="276"/>
                </a:lnTo>
                <a:cubicBezTo>
                  <a:pt x="78" y="276"/>
                  <a:pt x="78" y="276"/>
                  <a:pt x="71" y="276"/>
                </a:cubicBezTo>
                <a:lnTo>
                  <a:pt x="78" y="276"/>
                </a:lnTo>
                <a:cubicBezTo>
                  <a:pt x="71" y="276"/>
                  <a:pt x="71" y="276"/>
                  <a:pt x="71" y="276"/>
                </a:cubicBezTo>
                <a:lnTo>
                  <a:pt x="71" y="283"/>
                </a:lnTo>
                <a:cubicBezTo>
                  <a:pt x="71" y="283"/>
                  <a:pt x="71" y="283"/>
                  <a:pt x="64" y="283"/>
                </a:cubicBezTo>
                <a:lnTo>
                  <a:pt x="64" y="290"/>
                </a:lnTo>
                <a:lnTo>
                  <a:pt x="64" y="297"/>
                </a:lnTo>
                <a:lnTo>
                  <a:pt x="64" y="304"/>
                </a:lnTo>
                <a:cubicBezTo>
                  <a:pt x="57" y="304"/>
                  <a:pt x="64" y="304"/>
                  <a:pt x="57" y="304"/>
                </a:cubicBezTo>
                <a:lnTo>
                  <a:pt x="57" y="297"/>
                </a:lnTo>
                <a:cubicBezTo>
                  <a:pt x="57" y="297"/>
                  <a:pt x="57" y="297"/>
                  <a:pt x="57" y="290"/>
                </a:cubicBezTo>
                <a:cubicBezTo>
                  <a:pt x="57" y="297"/>
                  <a:pt x="57" y="297"/>
                  <a:pt x="57" y="304"/>
                </a:cubicBezTo>
                <a:lnTo>
                  <a:pt x="57" y="311"/>
                </a:lnTo>
                <a:cubicBezTo>
                  <a:pt x="64" y="311"/>
                  <a:pt x="64" y="311"/>
                  <a:pt x="64" y="311"/>
                </a:cubicBezTo>
                <a:cubicBezTo>
                  <a:pt x="64" y="311"/>
                  <a:pt x="64" y="311"/>
                  <a:pt x="64" y="318"/>
                </a:cubicBezTo>
                <a:cubicBezTo>
                  <a:pt x="71" y="318"/>
                  <a:pt x="71" y="318"/>
                  <a:pt x="71" y="318"/>
                </a:cubicBezTo>
                <a:lnTo>
                  <a:pt x="78" y="318"/>
                </a:lnTo>
                <a:lnTo>
                  <a:pt x="78" y="325"/>
                </a:lnTo>
                <a:cubicBezTo>
                  <a:pt x="78" y="325"/>
                  <a:pt x="78" y="325"/>
                  <a:pt x="78" y="318"/>
                </a:cubicBezTo>
                <a:cubicBezTo>
                  <a:pt x="71" y="318"/>
                  <a:pt x="71" y="325"/>
                  <a:pt x="71" y="325"/>
                </a:cubicBezTo>
                <a:lnTo>
                  <a:pt x="71" y="318"/>
                </a:lnTo>
                <a:lnTo>
                  <a:pt x="64" y="318"/>
                </a:lnTo>
                <a:lnTo>
                  <a:pt x="57" y="318"/>
                </a:lnTo>
                <a:cubicBezTo>
                  <a:pt x="57" y="318"/>
                  <a:pt x="57" y="318"/>
                  <a:pt x="57" y="311"/>
                </a:cubicBezTo>
                <a:cubicBezTo>
                  <a:pt x="57" y="311"/>
                  <a:pt x="57" y="311"/>
                  <a:pt x="57" y="318"/>
                </a:cubicBezTo>
                <a:cubicBezTo>
                  <a:pt x="57" y="325"/>
                  <a:pt x="57" y="339"/>
                  <a:pt x="57" y="354"/>
                </a:cubicBezTo>
                <a:cubicBezTo>
                  <a:pt x="57" y="354"/>
                  <a:pt x="57" y="354"/>
                  <a:pt x="64" y="354"/>
                </a:cubicBezTo>
                <a:cubicBezTo>
                  <a:pt x="64" y="354"/>
                  <a:pt x="64" y="354"/>
                  <a:pt x="71" y="354"/>
                </a:cubicBezTo>
                <a:cubicBezTo>
                  <a:pt x="71" y="354"/>
                  <a:pt x="71" y="354"/>
                  <a:pt x="71" y="361"/>
                </a:cubicBezTo>
                <a:cubicBezTo>
                  <a:pt x="71" y="354"/>
                  <a:pt x="71" y="354"/>
                  <a:pt x="71" y="354"/>
                </a:cubicBezTo>
                <a:cubicBezTo>
                  <a:pt x="78" y="354"/>
                  <a:pt x="78" y="354"/>
                  <a:pt x="78" y="354"/>
                </a:cubicBezTo>
                <a:cubicBezTo>
                  <a:pt x="71" y="354"/>
                  <a:pt x="71" y="354"/>
                  <a:pt x="71" y="361"/>
                </a:cubicBezTo>
                <a:cubicBezTo>
                  <a:pt x="71" y="361"/>
                  <a:pt x="71" y="361"/>
                  <a:pt x="71" y="368"/>
                </a:cubicBezTo>
                <a:cubicBezTo>
                  <a:pt x="78" y="368"/>
                  <a:pt x="78" y="361"/>
                  <a:pt x="78" y="361"/>
                </a:cubicBezTo>
                <a:cubicBezTo>
                  <a:pt x="78" y="361"/>
                  <a:pt x="78" y="361"/>
                  <a:pt x="71" y="361"/>
                </a:cubicBezTo>
                <a:cubicBezTo>
                  <a:pt x="78" y="361"/>
                  <a:pt x="78" y="361"/>
                  <a:pt x="78" y="361"/>
                </a:cubicBezTo>
                <a:lnTo>
                  <a:pt x="78" y="354"/>
                </a:lnTo>
                <a:cubicBezTo>
                  <a:pt x="78" y="354"/>
                  <a:pt x="78" y="354"/>
                  <a:pt x="78" y="361"/>
                </a:cubicBezTo>
                <a:lnTo>
                  <a:pt x="85" y="361"/>
                </a:lnTo>
                <a:cubicBezTo>
                  <a:pt x="92" y="361"/>
                  <a:pt x="92" y="361"/>
                  <a:pt x="92" y="361"/>
                </a:cubicBezTo>
                <a:cubicBezTo>
                  <a:pt x="99" y="361"/>
                  <a:pt x="99" y="361"/>
                  <a:pt x="99" y="361"/>
                </a:cubicBezTo>
                <a:lnTo>
                  <a:pt x="106" y="361"/>
                </a:lnTo>
                <a:cubicBezTo>
                  <a:pt x="99" y="361"/>
                  <a:pt x="106" y="368"/>
                  <a:pt x="99" y="368"/>
                </a:cubicBezTo>
                <a:cubicBezTo>
                  <a:pt x="99" y="368"/>
                  <a:pt x="99" y="368"/>
                  <a:pt x="106" y="368"/>
                </a:cubicBezTo>
                <a:cubicBezTo>
                  <a:pt x="113" y="368"/>
                  <a:pt x="113" y="368"/>
                  <a:pt x="113" y="375"/>
                </a:cubicBezTo>
                <a:lnTo>
                  <a:pt x="113" y="368"/>
                </a:lnTo>
                <a:lnTo>
                  <a:pt x="113" y="375"/>
                </a:lnTo>
                <a:cubicBezTo>
                  <a:pt x="113" y="375"/>
                  <a:pt x="113" y="375"/>
                  <a:pt x="120" y="375"/>
                </a:cubicBezTo>
                <a:lnTo>
                  <a:pt x="127" y="375"/>
                </a:lnTo>
                <a:lnTo>
                  <a:pt x="127" y="382"/>
                </a:lnTo>
                <a:lnTo>
                  <a:pt x="134" y="382"/>
                </a:lnTo>
                <a:lnTo>
                  <a:pt x="134" y="389"/>
                </a:lnTo>
                <a:lnTo>
                  <a:pt x="127" y="389"/>
                </a:lnTo>
                <a:lnTo>
                  <a:pt x="127" y="396"/>
                </a:lnTo>
                <a:cubicBezTo>
                  <a:pt x="134" y="396"/>
                  <a:pt x="134" y="396"/>
                  <a:pt x="134" y="396"/>
                </a:cubicBezTo>
                <a:cubicBezTo>
                  <a:pt x="141" y="396"/>
                  <a:pt x="141" y="389"/>
                  <a:pt x="141" y="389"/>
                </a:cubicBezTo>
                <a:cubicBezTo>
                  <a:pt x="141" y="396"/>
                  <a:pt x="148" y="396"/>
                  <a:pt x="148" y="396"/>
                </a:cubicBezTo>
                <a:cubicBezTo>
                  <a:pt x="155" y="396"/>
                  <a:pt x="155" y="396"/>
                  <a:pt x="155" y="396"/>
                </a:cubicBezTo>
                <a:lnTo>
                  <a:pt x="163" y="396"/>
                </a:lnTo>
                <a:cubicBezTo>
                  <a:pt x="163" y="396"/>
                  <a:pt x="163" y="403"/>
                  <a:pt x="170" y="403"/>
                </a:cubicBezTo>
                <a:cubicBezTo>
                  <a:pt x="177" y="403"/>
                  <a:pt x="177" y="410"/>
                  <a:pt x="177" y="410"/>
                </a:cubicBezTo>
                <a:cubicBezTo>
                  <a:pt x="177" y="417"/>
                  <a:pt x="170" y="417"/>
                  <a:pt x="170" y="417"/>
                </a:cubicBezTo>
                <a:cubicBezTo>
                  <a:pt x="170" y="417"/>
                  <a:pt x="170" y="417"/>
                  <a:pt x="170" y="424"/>
                </a:cubicBezTo>
                <a:cubicBezTo>
                  <a:pt x="170" y="424"/>
                  <a:pt x="170" y="424"/>
                  <a:pt x="163" y="424"/>
                </a:cubicBezTo>
                <a:cubicBezTo>
                  <a:pt x="163" y="424"/>
                  <a:pt x="163" y="424"/>
                  <a:pt x="163" y="431"/>
                </a:cubicBezTo>
                <a:lnTo>
                  <a:pt x="163" y="438"/>
                </a:lnTo>
                <a:cubicBezTo>
                  <a:pt x="163" y="438"/>
                  <a:pt x="163" y="438"/>
                  <a:pt x="163" y="445"/>
                </a:cubicBezTo>
                <a:cubicBezTo>
                  <a:pt x="155" y="445"/>
                  <a:pt x="155" y="445"/>
                  <a:pt x="155" y="452"/>
                </a:cubicBezTo>
                <a:cubicBezTo>
                  <a:pt x="155" y="452"/>
                  <a:pt x="155" y="452"/>
                  <a:pt x="148" y="452"/>
                </a:cubicBezTo>
                <a:cubicBezTo>
                  <a:pt x="148" y="452"/>
                  <a:pt x="148" y="452"/>
                  <a:pt x="148" y="460"/>
                </a:cubicBezTo>
                <a:cubicBezTo>
                  <a:pt x="148" y="460"/>
                  <a:pt x="148" y="452"/>
                  <a:pt x="141" y="452"/>
                </a:cubicBezTo>
                <a:cubicBezTo>
                  <a:pt x="141" y="460"/>
                  <a:pt x="141" y="460"/>
                  <a:pt x="141" y="460"/>
                </a:cubicBezTo>
                <a:cubicBezTo>
                  <a:pt x="141" y="460"/>
                  <a:pt x="141" y="460"/>
                  <a:pt x="134" y="460"/>
                </a:cubicBezTo>
                <a:cubicBezTo>
                  <a:pt x="141" y="460"/>
                  <a:pt x="134" y="467"/>
                  <a:pt x="134" y="467"/>
                </a:cubicBezTo>
                <a:cubicBezTo>
                  <a:pt x="141" y="474"/>
                  <a:pt x="134" y="474"/>
                  <a:pt x="134" y="474"/>
                </a:cubicBezTo>
                <a:cubicBezTo>
                  <a:pt x="134" y="481"/>
                  <a:pt x="127" y="481"/>
                  <a:pt x="127" y="481"/>
                </a:cubicBezTo>
                <a:cubicBezTo>
                  <a:pt x="127" y="481"/>
                  <a:pt x="134" y="481"/>
                  <a:pt x="134" y="474"/>
                </a:cubicBezTo>
                <a:lnTo>
                  <a:pt x="127" y="474"/>
                </a:lnTo>
                <a:cubicBezTo>
                  <a:pt x="127" y="474"/>
                  <a:pt x="127" y="474"/>
                  <a:pt x="127" y="481"/>
                </a:cubicBezTo>
                <a:cubicBezTo>
                  <a:pt x="170" y="523"/>
                  <a:pt x="233" y="551"/>
                  <a:pt x="297" y="551"/>
                </a:cubicBezTo>
                <a:cubicBezTo>
                  <a:pt x="417" y="551"/>
                  <a:pt x="516" y="460"/>
                  <a:pt x="537" y="347"/>
                </a:cubicBezTo>
                <a:cubicBezTo>
                  <a:pt x="537" y="339"/>
                  <a:pt x="537" y="339"/>
                  <a:pt x="537" y="339"/>
                </a:cubicBezTo>
                <a:cubicBezTo>
                  <a:pt x="537" y="332"/>
                  <a:pt x="530" y="332"/>
                  <a:pt x="530" y="332"/>
                </a:cubicBezTo>
                <a:cubicBezTo>
                  <a:pt x="530" y="332"/>
                  <a:pt x="530" y="332"/>
                  <a:pt x="530" y="325"/>
                </a:cubicBezTo>
                <a:cubicBezTo>
                  <a:pt x="530" y="325"/>
                  <a:pt x="530" y="325"/>
                  <a:pt x="530" y="318"/>
                </a:cubicBezTo>
                <a:lnTo>
                  <a:pt x="530" y="311"/>
                </a:lnTo>
                <a:cubicBezTo>
                  <a:pt x="530" y="311"/>
                  <a:pt x="530" y="311"/>
                  <a:pt x="523" y="311"/>
                </a:cubicBezTo>
                <a:cubicBezTo>
                  <a:pt x="523" y="304"/>
                  <a:pt x="523" y="304"/>
                  <a:pt x="523" y="304"/>
                </a:cubicBezTo>
                <a:cubicBezTo>
                  <a:pt x="516" y="304"/>
                  <a:pt x="516" y="304"/>
                  <a:pt x="516" y="304"/>
                </a:cubicBezTo>
                <a:cubicBezTo>
                  <a:pt x="516" y="304"/>
                  <a:pt x="516" y="304"/>
                  <a:pt x="523" y="304"/>
                </a:cubicBezTo>
                <a:lnTo>
                  <a:pt x="516" y="304"/>
                </a:lnTo>
                <a:lnTo>
                  <a:pt x="516" y="297"/>
                </a:lnTo>
                <a:cubicBezTo>
                  <a:pt x="516" y="297"/>
                  <a:pt x="516" y="297"/>
                  <a:pt x="516" y="290"/>
                </a:cubicBezTo>
                <a:cubicBezTo>
                  <a:pt x="516" y="297"/>
                  <a:pt x="516" y="297"/>
                  <a:pt x="509" y="297"/>
                </a:cubicBezTo>
                <a:cubicBezTo>
                  <a:pt x="509" y="290"/>
                  <a:pt x="509" y="290"/>
                  <a:pt x="509" y="290"/>
                </a:cubicBezTo>
                <a:cubicBezTo>
                  <a:pt x="509" y="290"/>
                  <a:pt x="509" y="290"/>
                  <a:pt x="509" y="297"/>
                </a:cubicBezTo>
                <a:cubicBezTo>
                  <a:pt x="509" y="297"/>
                  <a:pt x="509" y="297"/>
                  <a:pt x="502" y="297"/>
                </a:cubicBezTo>
                <a:lnTo>
                  <a:pt x="502" y="304"/>
                </a:lnTo>
                <a:cubicBezTo>
                  <a:pt x="495" y="304"/>
                  <a:pt x="495" y="304"/>
                  <a:pt x="495" y="304"/>
                </a:cubicBezTo>
                <a:lnTo>
                  <a:pt x="488" y="311"/>
                </a:lnTo>
                <a:cubicBezTo>
                  <a:pt x="481" y="311"/>
                  <a:pt x="481" y="311"/>
                  <a:pt x="481" y="311"/>
                </a:cubicBezTo>
                <a:cubicBezTo>
                  <a:pt x="481" y="311"/>
                  <a:pt x="481" y="311"/>
                  <a:pt x="481" y="318"/>
                </a:cubicBezTo>
                <a:lnTo>
                  <a:pt x="481" y="325"/>
                </a:lnTo>
                <a:cubicBezTo>
                  <a:pt x="481" y="325"/>
                  <a:pt x="481" y="325"/>
                  <a:pt x="481" y="332"/>
                </a:cubicBezTo>
                <a:cubicBezTo>
                  <a:pt x="481" y="332"/>
                  <a:pt x="481" y="332"/>
                  <a:pt x="474" y="332"/>
                </a:cubicBezTo>
                <a:cubicBezTo>
                  <a:pt x="474" y="325"/>
                  <a:pt x="474" y="325"/>
                  <a:pt x="466" y="325"/>
                </a:cubicBezTo>
                <a:cubicBezTo>
                  <a:pt x="466" y="325"/>
                  <a:pt x="466" y="325"/>
                  <a:pt x="466" y="318"/>
                </a:cubicBezTo>
                <a:lnTo>
                  <a:pt x="466" y="311"/>
                </a:lnTo>
                <a:cubicBezTo>
                  <a:pt x="466" y="311"/>
                  <a:pt x="466" y="304"/>
                  <a:pt x="459" y="304"/>
                </a:cubicBezTo>
                <a:cubicBezTo>
                  <a:pt x="459" y="297"/>
                  <a:pt x="459" y="297"/>
                  <a:pt x="459" y="297"/>
                </a:cubicBezTo>
                <a:cubicBezTo>
                  <a:pt x="466" y="297"/>
                  <a:pt x="459" y="297"/>
                  <a:pt x="459" y="297"/>
                </a:cubicBezTo>
                <a:cubicBezTo>
                  <a:pt x="452" y="297"/>
                  <a:pt x="452" y="297"/>
                  <a:pt x="452" y="297"/>
                </a:cubicBezTo>
                <a:cubicBezTo>
                  <a:pt x="452" y="297"/>
                  <a:pt x="452" y="297"/>
                  <a:pt x="452" y="290"/>
                </a:cubicBezTo>
                <a:cubicBezTo>
                  <a:pt x="452" y="297"/>
                  <a:pt x="452" y="290"/>
                  <a:pt x="452" y="290"/>
                </a:cubicBezTo>
                <a:cubicBezTo>
                  <a:pt x="445" y="290"/>
                  <a:pt x="445" y="290"/>
                  <a:pt x="445" y="290"/>
                </a:cubicBezTo>
                <a:cubicBezTo>
                  <a:pt x="445" y="283"/>
                  <a:pt x="445" y="283"/>
                  <a:pt x="445" y="283"/>
                </a:cubicBezTo>
                <a:cubicBezTo>
                  <a:pt x="445" y="283"/>
                  <a:pt x="438" y="290"/>
                  <a:pt x="438" y="283"/>
                </a:cubicBezTo>
                <a:lnTo>
                  <a:pt x="431" y="283"/>
                </a:lnTo>
                <a:cubicBezTo>
                  <a:pt x="431" y="290"/>
                  <a:pt x="431" y="290"/>
                  <a:pt x="431" y="290"/>
                </a:cubicBezTo>
                <a:lnTo>
                  <a:pt x="431" y="283"/>
                </a:lnTo>
                <a:cubicBezTo>
                  <a:pt x="424" y="283"/>
                  <a:pt x="424" y="283"/>
                  <a:pt x="424" y="283"/>
                </a:cubicBezTo>
                <a:cubicBezTo>
                  <a:pt x="417" y="283"/>
                  <a:pt x="417" y="283"/>
                  <a:pt x="417" y="283"/>
                </a:cubicBezTo>
                <a:lnTo>
                  <a:pt x="410" y="283"/>
                </a:lnTo>
                <a:cubicBezTo>
                  <a:pt x="410" y="283"/>
                  <a:pt x="403" y="283"/>
                  <a:pt x="403" y="276"/>
                </a:cubicBezTo>
                <a:cubicBezTo>
                  <a:pt x="403" y="276"/>
                  <a:pt x="403" y="276"/>
                  <a:pt x="403" y="269"/>
                </a:cubicBezTo>
                <a:cubicBezTo>
                  <a:pt x="396" y="269"/>
                  <a:pt x="396" y="269"/>
                  <a:pt x="396" y="269"/>
                </a:cubicBezTo>
                <a:cubicBezTo>
                  <a:pt x="396" y="269"/>
                  <a:pt x="396" y="269"/>
                  <a:pt x="396" y="276"/>
                </a:cubicBezTo>
                <a:cubicBezTo>
                  <a:pt x="396" y="276"/>
                  <a:pt x="396" y="276"/>
                  <a:pt x="396" y="283"/>
                </a:cubicBezTo>
                <a:cubicBezTo>
                  <a:pt x="396" y="283"/>
                  <a:pt x="396" y="283"/>
                  <a:pt x="403" y="283"/>
                </a:cubicBezTo>
                <a:cubicBezTo>
                  <a:pt x="403" y="283"/>
                  <a:pt x="403" y="283"/>
                  <a:pt x="396" y="283"/>
                </a:cubicBezTo>
                <a:lnTo>
                  <a:pt x="403" y="283"/>
                </a:lnTo>
                <a:cubicBezTo>
                  <a:pt x="396" y="283"/>
                  <a:pt x="396" y="283"/>
                  <a:pt x="403" y="283"/>
                </a:cubicBezTo>
                <a:lnTo>
                  <a:pt x="403" y="290"/>
                </a:lnTo>
                <a:cubicBezTo>
                  <a:pt x="403" y="283"/>
                  <a:pt x="403" y="283"/>
                  <a:pt x="403" y="283"/>
                </a:cubicBezTo>
                <a:lnTo>
                  <a:pt x="403" y="290"/>
                </a:lnTo>
                <a:cubicBezTo>
                  <a:pt x="410" y="290"/>
                  <a:pt x="410" y="290"/>
                  <a:pt x="410" y="290"/>
                </a:cubicBezTo>
                <a:cubicBezTo>
                  <a:pt x="417" y="283"/>
                  <a:pt x="417" y="283"/>
                  <a:pt x="417" y="283"/>
                </a:cubicBezTo>
                <a:lnTo>
                  <a:pt x="417" y="290"/>
                </a:lnTo>
                <a:lnTo>
                  <a:pt x="424" y="290"/>
                </a:lnTo>
                <a:cubicBezTo>
                  <a:pt x="424" y="290"/>
                  <a:pt x="424" y="290"/>
                  <a:pt x="424" y="297"/>
                </a:cubicBezTo>
                <a:cubicBezTo>
                  <a:pt x="424" y="304"/>
                  <a:pt x="424" y="304"/>
                  <a:pt x="424" y="304"/>
                </a:cubicBezTo>
                <a:cubicBezTo>
                  <a:pt x="417" y="304"/>
                  <a:pt x="417" y="304"/>
                  <a:pt x="417" y="304"/>
                </a:cubicBezTo>
                <a:lnTo>
                  <a:pt x="417" y="311"/>
                </a:lnTo>
                <a:cubicBezTo>
                  <a:pt x="410" y="311"/>
                  <a:pt x="410" y="311"/>
                  <a:pt x="410" y="311"/>
                </a:cubicBezTo>
                <a:lnTo>
                  <a:pt x="403" y="311"/>
                </a:lnTo>
                <a:cubicBezTo>
                  <a:pt x="403" y="318"/>
                  <a:pt x="403" y="318"/>
                  <a:pt x="396" y="318"/>
                </a:cubicBezTo>
                <a:lnTo>
                  <a:pt x="389" y="318"/>
                </a:lnTo>
                <a:cubicBezTo>
                  <a:pt x="382" y="325"/>
                  <a:pt x="382" y="325"/>
                  <a:pt x="382" y="318"/>
                </a:cubicBezTo>
                <a:cubicBezTo>
                  <a:pt x="382" y="318"/>
                  <a:pt x="382" y="318"/>
                  <a:pt x="382" y="311"/>
                </a:cubicBezTo>
                <a:cubicBezTo>
                  <a:pt x="382" y="311"/>
                  <a:pt x="375" y="311"/>
                  <a:pt x="375" y="304"/>
                </a:cubicBezTo>
                <a:cubicBezTo>
                  <a:pt x="375" y="304"/>
                  <a:pt x="375" y="304"/>
                  <a:pt x="368" y="297"/>
                </a:cubicBezTo>
                <a:cubicBezTo>
                  <a:pt x="368" y="297"/>
                  <a:pt x="368" y="297"/>
                  <a:pt x="368" y="290"/>
                </a:cubicBezTo>
                <a:cubicBezTo>
                  <a:pt x="368" y="283"/>
                  <a:pt x="361" y="283"/>
                  <a:pt x="361" y="283"/>
                </a:cubicBezTo>
                <a:cubicBezTo>
                  <a:pt x="361" y="276"/>
                  <a:pt x="361" y="276"/>
                  <a:pt x="361" y="276"/>
                </a:cubicBezTo>
                <a:cubicBezTo>
                  <a:pt x="361" y="269"/>
                  <a:pt x="353" y="269"/>
                  <a:pt x="353" y="269"/>
                </a:cubicBezTo>
                <a:cubicBezTo>
                  <a:pt x="353" y="269"/>
                  <a:pt x="353" y="269"/>
                  <a:pt x="361" y="262"/>
                </a:cubicBezTo>
                <a:cubicBezTo>
                  <a:pt x="361" y="254"/>
                  <a:pt x="361" y="254"/>
                  <a:pt x="361" y="254"/>
                </a:cubicBezTo>
                <a:cubicBezTo>
                  <a:pt x="361" y="254"/>
                  <a:pt x="361" y="254"/>
                  <a:pt x="353" y="254"/>
                </a:cubicBezTo>
                <a:cubicBezTo>
                  <a:pt x="353" y="254"/>
                  <a:pt x="353" y="254"/>
                  <a:pt x="346" y="254"/>
                </a:cubicBezTo>
                <a:cubicBezTo>
                  <a:pt x="346" y="254"/>
                  <a:pt x="346" y="247"/>
                  <a:pt x="346" y="254"/>
                </a:cubicBezTo>
                <a:cubicBezTo>
                  <a:pt x="346" y="254"/>
                  <a:pt x="346" y="254"/>
                  <a:pt x="339" y="254"/>
                </a:cubicBezTo>
                <a:cubicBezTo>
                  <a:pt x="339" y="247"/>
                  <a:pt x="339" y="247"/>
                  <a:pt x="339" y="247"/>
                </a:cubicBezTo>
                <a:cubicBezTo>
                  <a:pt x="332" y="247"/>
                  <a:pt x="332" y="247"/>
                  <a:pt x="332" y="247"/>
                </a:cubicBezTo>
                <a:cubicBezTo>
                  <a:pt x="339" y="247"/>
                  <a:pt x="339" y="247"/>
                  <a:pt x="332" y="247"/>
                </a:cubicBezTo>
                <a:lnTo>
                  <a:pt x="339" y="247"/>
                </a:lnTo>
                <a:lnTo>
                  <a:pt x="332" y="247"/>
                </a:lnTo>
                <a:cubicBezTo>
                  <a:pt x="332" y="240"/>
                  <a:pt x="332" y="240"/>
                  <a:pt x="332" y="240"/>
                </a:cubicBezTo>
                <a:cubicBezTo>
                  <a:pt x="332" y="240"/>
                  <a:pt x="332" y="240"/>
                  <a:pt x="339" y="240"/>
                </a:cubicBezTo>
                <a:cubicBezTo>
                  <a:pt x="332" y="240"/>
                  <a:pt x="332" y="240"/>
                  <a:pt x="332" y="240"/>
                </a:cubicBezTo>
                <a:lnTo>
                  <a:pt x="339" y="240"/>
                </a:lnTo>
                <a:lnTo>
                  <a:pt x="346" y="240"/>
                </a:lnTo>
                <a:cubicBezTo>
                  <a:pt x="346" y="240"/>
                  <a:pt x="346" y="240"/>
                  <a:pt x="339" y="240"/>
                </a:cubicBezTo>
                <a:cubicBezTo>
                  <a:pt x="339" y="240"/>
                  <a:pt x="339" y="240"/>
                  <a:pt x="339" y="233"/>
                </a:cubicBezTo>
                <a:lnTo>
                  <a:pt x="346" y="240"/>
                </a:lnTo>
                <a:lnTo>
                  <a:pt x="346" y="233"/>
                </a:lnTo>
                <a:cubicBezTo>
                  <a:pt x="346" y="240"/>
                  <a:pt x="346" y="240"/>
                  <a:pt x="346" y="240"/>
                </a:cubicBezTo>
                <a:cubicBezTo>
                  <a:pt x="346" y="233"/>
                  <a:pt x="346" y="233"/>
                  <a:pt x="346" y="233"/>
                </a:cubicBezTo>
                <a:lnTo>
                  <a:pt x="353" y="233"/>
                </a:lnTo>
                <a:cubicBezTo>
                  <a:pt x="353" y="233"/>
                  <a:pt x="353" y="233"/>
                  <a:pt x="361" y="233"/>
                </a:cubicBezTo>
                <a:cubicBezTo>
                  <a:pt x="361" y="233"/>
                  <a:pt x="361" y="240"/>
                  <a:pt x="368" y="240"/>
                </a:cubicBezTo>
                <a:lnTo>
                  <a:pt x="375" y="240"/>
                </a:lnTo>
                <a:lnTo>
                  <a:pt x="375" y="233"/>
                </a:lnTo>
                <a:cubicBezTo>
                  <a:pt x="375" y="226"/>
                  <a:pt x="375" y="226"/>
                  <a:pt x="375" y="226"/>
                </a:cubicBezTo>
                <a:lnTo>
                  <a:pt x="368" y="226"/>
                </a:lnTo>
                <a:lnTo>
                  <a:pt x="361" y="226"/>
                </a:lnTo>
                <a:cubicBezTo>
                  <a:pt x="361" y="226"/>
                  <a:pt x="368" y="226"/>
                  <a:pt x="368" y="219"/>
                </a:cubicBezTo>
                <a:cubicBezTo>
                  <a:pt x="368" y="219"/>
                  <a:pt x="368" y="219"/>
                  <a:pt x="361" y="219"/>
                </a:cubicBezTo>
                <a:cubicBezTo>
                  <a:pt x="353" y="219"/>
                  <a:pt x="353" y="219"/>
                  <a:pt x="353" y="219"/>
                </a:cubicBezTo>
                <a:cubicBezTo>
                  <a:pt x="353" y="219"/>
                  <a:pt x="361" y="219"/>
                  <a:pt x="361" y="226"/>
                </a:cubicBezTo>
                <a:cubicBezTo>
                  <a:pt x="361" y="226"/>
                  <a:pt x="361" y="226"/>
                  <a:pt x="353" y="226"/>
                </a:cubicBezTo>
                <a:cubicBezTo>
                  <a:pt x="353" y="219"/>
                  <a:pt x="353" y="219"/>
                  <a:pt x="353" y="219"/>
                </a:cubicBezTo>
                <a:cubicBezTo>
                  <a:pt x="353" y="219"/>
                  <a:pt x="353" y="219"/>
                  <a:pt x="346" y="219"/>
                </a:cubicBezTo>
                <a:cubicBezTo>
                  <a:pt x="346" y="219"/>
                  <a:pt x="346" y="219"/>
                  <a:pt x="353" y="219"/>
                </a:cubicBezTo>
                <a:cubicBezTo>
                  <a:pt x="346" y="219"/>
                  <a:pt x="346" y="219"/>
                  <a:pt x="346" y="219"/>
                </a:cubicBezTo>
                <a:cubicBezTo>
                  <a:pt x="346" y="219"/>
                  <a:pt x="339" y="219"/>
                  <a:pt x="346" y="219"/>
                </a:cubicBezTo>
                <a:cubicBezTo>
                  <a:pt x="346" y="226"/>
                  <a:pt x="346" y="226"/>
                  <a:pt x="346" y="226"/>
                </a:cubicBezTo>
                <a:cubicBezTo>
                  <a:pt x="346" y="226"/>
                  <a:pt x="346" y="226"/>
                  <a:pt x="339" y="226"/>
                </a:cubicBezTo>
                <a:cubicBezTo>
                  <a:pt x="339" y="226"/>
                  <a:pt x="339" y="226"/>
                  <a:pt x="339" y="233"/>
                </a:cubicBezTo>
                <a:cubicBezTo>
                  <a:pt x="339" y="240"/>
                  <a:pt x="339" y="240"/>
                  <a:pt x="339" y="240"/>
                </a:cubicBezTo>
                <a:lnTo>
                  <a:pt x="332" y="240"/>
                </a:lnTo>
                <a:cubicBezTo>
                  <a:pt x="332" y="240"/>
                  <a:pt x="332" y="240"/>
                  <a:pt x="325" y="240"/>
                </a:cubicBezTo>
                <a:cubicBezTo>
                  <a:pt x="325" y="240"/>
                  <a:pt x="325" y="240"/>
                  <a:pt x="325" y="247"/>
                </a:cubicBezTo>
                <a:cubicBezTo>
                  <a:pt x="325" y="247"/>
                  <a:pt x="325" y="247"/>
                  <a:pt x="325" y="254"/>
                </a:cubicBezTo>
                <a:lnTo>
                  <a:pt x="325" y="247"/>
                </a:lnTo>
                <a:cubicBezTo>
                  <a:pt x="325" y="247"/>
                  <a:pt x="325" y="247"/>
                  <a:pt x="318" y="254"/>
                </a:cubicBezTo>
                <a:cubicBezTo>
                  <a:pt x="318" y="247"/>
                  <a:pt x="318" y="247"/>
                  <a:pt x="318" y="247"/>
                </a:cubicBezTo>
                <a:lnTo>
                  <a:pt x="325" y="247"/>
                </a:lnTo>
                <a:lnTo>
                  <a:pt x="318" y="247"/>
                </a:lnTo>
                <a:cubicBezTo>
                  <a:pt x="318" y="247"/>
                  <a:pt x="318" y="247"/>
                  <a:pt x="318" y="240"/>
                </a:cubicBezTo>
                <a:cubicBezTo>
                  <a:pt x="318" y="247"/>
                  <a:pt x="318" y="240"/>
                  <a:pt x="318" y="240"/>
                </a:cubicBezTo>
                <a:lnTo>
                  <a:pt x="318" y="233"/>
                </a:lnTo>
                <a:cubicBezTo>
                  <a:pt x="318" y="233"/>
                  <a:pt x="318" y="233"/>
                  <a:pt x="311" y="233"/>
                </a:cubicBezTo>
                <a:lnTo>
                  <a:pt x="304" y="226"/>
                </a:lnTo>
                <a:cubicBezTo>
                  <a:pt x="297" y="226"/>
                  <a:pt x="297" y="226"/>
                  <a:pt x="297" y="226"/>
                </a:cubicBezTo>
                <a:lnTo>
                  <a:pt x="297" y="219"/>
                </a:lnTo>
                <a:lnTo>
                  <a:pt x="297" y="226"/>
                </a:lnTo>
                <a:cubicBezTo>
                  <a:pt x="297" y="233"/>
                  <a:pt x="297" y="233"/>
                  <a:pt x="297" y="233"/>
                </a:cubicBezTo>
                <a:lnTo>
                  <a:pt x="304" y="233"/>
                </a:lnTo>
                <a:cubicBezTo>
                  <a:pt x="311" y="240"/>
                  <a:pt x="311" y="240"/>
                  <a:pt x="311" y="240"/>
                </a:cubicBezTo>
                <a:lnTo>
                  <a:pt x="304" y="240"/>
                </a:lnTo>
                <a:cubicBezTo>
                  <a:pt x="311" y="240"/>
                  <a:pt x="311" y="240"/>
                  <a:pt x="311" y="240"/>
                </a:cubicBezTo>
                <a:cubicBezTo>
                  <a:pt x="311" y="240"/>
                  <a:pt x="311" y="240"/>
                  <a:pt x="311" y="247"/>
                </a:cubicBezTo>
                <a:cubicBezTo>
                  <a:pt x="311" y="247"/>
                  <a:pt x="311" y="247"/>
                  <a:pt x="304" y="247"/>
                </a:cubicBezTo>
                <a:lnTo>
                  <a:pt x="304" y="240"/>
                </a:lnTo>
                <a:cubicBezTo>
                  <a:pt x="304" y="240"/>
                  <a:pt x="304" y="240"/>
                  <a:pt x="297" y="240"/>
                </a:cubicBezTo>
                <a:cubicBezTo>
                  <a:pt x="297" y="233"/>
                  <a:pt x="297" y="240"/>
                  <a:pt x="297" y="233"/>
                </a:cubicBezTo>
                <a:cubicBezTo>
                  <a:pt x="297" y="233"/>
                  <a:pt x="297" y="233"/>
                  <a:pt x="290" y="233"/>
                </a:cubicBezTo>
                <a:lnTo>
                  <a:pt x="290" y="226"/>
                </a:lnTo>
                <a:lnTo>
                  <a:pt x="283" y="226"/>
                </a:lnTo>
                <a:cubicBezTo>
                  <a:pt x="283" y="226"/>
                  <a:pt x="283" y="233"/>
                  <a:pt x="276" y="233"/>
                </a:cubicBezTo>
                <a:cubicBezTo>
                  <a:pt x="276" y="226"/>
                  <a:pt x="276" y="233"/>
                  <a:pt x="276" y="233"/>
                </a:cubicBezTo>
                <a:cubicBezTo>
                  <a:pt x="276" y="233"/>
                  <a:pt x="276" y="226"/>
                  <a:pt x="269" y="233"/>
                </a:cubicBezTo>
                <a:cubicBezTo>
                  <a:pt x="269" y="240"/>
                  <a:pt x="262" y="233"/>
                  <a:pt x="262" y="240"/>
                </a:cubicBezTo>
                <a:cubicBezTo>
                  <a:pt x="262" y="240"/>
                  <a:pt x="262" y="240"/>
                  <a:pt x="262" y="247"/>
                </a:cubicBezTo>
                <a:lnTo>
                  <a:pt x="255" y="247"/>
                </a:lnTo>
                <a:cubicBezTo>
                  <a:pt x="255" y="247"/>
                  <a:pt x="255" y="247"/>
                  <a:pt x="255" y="254"/>
                </a:cubicBezTo>
                <a:lnTo>
                  <a:pt x="248" y="254"/>
                </a:lnTo>
                <a:cubicBezTo>
                  <a:pt x="248" y="254"/>
                  <a:pt x="248" y="254"/>
                  <a:pt x="240" y="254"/>
                </a:cubicBezTo>
                <a:cubicBezTo>
                  <a:pt x="240" y="247"/>
                  <a:pt x="240" y="247"/>
                  <a:pt x="240" y="247"/>
                </a:cubicBezTo>
                <a:cubicBezTo>
                  <a:pt x="233" y="247"/>
                  <a:pt x="240" y="247"/>
                  <a:pt x="240" y="247"/>
                </a:cubicBezTo>
                <a:lnTo>
                  <a:pt x="233" y="247"/>
                </a:lnTo>
                <a:cubicBezTo>
                  <a:pt x="233" y="247"/>
                  <a:pt x="233" y="247"/>
                  <a:pt x="240" y="247"/>
                </a:cubicBezTo>
                <a:cubicBezTo>
                  <a:pt x="240" y="247"/>
                  <a:pt x="240" y="247"/>
                  <a:pt x="233" y="247"/>
                </a:cubicBezTo>
                <a:lnTo>
                  <a:pt x="233" y="240"/>
                </a:lnTo>
                <a:cubicBezTo>
                  <a:pt x="240" y="240"/>
                  <a:pt x="240" y="240"/>
                  <a:pt x="240" y="233"/>
                </a:cubicBezTo>
                <a:cubicBezTo>
                  <a:pt x="240" y="233"/>
                  <a:pt x="240" y="233"/>
                  <a:pt x="233" y="233"/>
                </a:cubicBezTo>
                <a:lnTo>
                  <a:pt x="240" y="233"/>
                </a:lnTo>
                <a:cubicBezTo>
                  <a:pt x="240" y="226"/>
                  <a:pt x="240" y="226"/>
                  <a:pt x="240" y="226"/>
                </a:cubicBezTo>
                <a:lnTo>
                  <a:pt x="248" y="226"/>
                </a:lnTo>
                <a:cubicBezTo>
                  <a:pt x="248" y="226"/>
                  <a:pt x="255" y="233"/>
                  <a:pt x="255" y="226"/>
                </a:cubicBezTo>
                <a:lnTo>
                  <a:pt x="255" y="233"/>
                </a:lnTo>
                <a:cubicBezTo>
                  <a:pt x="255" y="226"/>
                  <a:pt x="255" y="226"/>
                  <a:pt x="255" y="226"/>
                </a:cubicBezTo>
                <a:cubicBezTo>
                  <a:pt x="262" y="226"/>
                  <a:pt x="262" y="226"/>
                  <a:pt x="262" y="226"/>
                </a:cubicBezTo>
                <a:lnTo>
                  <a:pt x="255" y="226"/>
                </a:lnTo>
                <a:cubicBezTo>
                  <a:pt x="255" y="226"/>
                  <a:pt x="255" y="226"/>
                  <a:pt x="262" y="219"/>
                </a:cubicBezTo>
                <a:cubicBezTo>
                  <a:pt x="262" y="226"/>
                  <a:pt x="262" y="226"/>
                  <a:pt x="262" y="226"/>
                </a:cubicBezTo>
                <a:lnTo>
                  <a:pt x="262" y="219"/>
                </a:lnTo>
                <a:cubicBezTo>
                  <a:pt x="255" y="219"/>
                  <a:pt x="262" y="219"/>
                  <a:pt x="255" y="219"/>
                </a:cubicBezTo>
                <a:cubicBezTo>
                  <a:pt x="255" y="212"/>
                  <a:pt x="255" y="212"/>
                  <a:pt x="255" y="212"/>
                </a:cubicBezTo>
                <a:lnTo>
                  <a:pt x="255" y="219"/>
                </a:lnTo>
                <a:cubicBezTo>
                  <a:pt x="255" y="212"/>
                  <a:pt x="255" y="212"/>
                  <a:pt x="248" y="212"/>
                </a:cubicBezTo>
                <a:lnTo>
                  <a:pt x="255" y="212"/>
                </a:lnTo>
                <a:cubicBezTo>
                  <a:pt x="255" y="212"/>
                  <a:pt x="255" y="212"/>
                  <a:pt x="255" y="205"/>
                </a:cubicBezTo>
                <a:cubicBezTo>
                  <a:pt x="255" y="205"/>
                  <a:pt x="255" y="205"/>
                  <a:pt x="262" y="205"/>
                </a:cubicBezTo>
                <a:lnTo>
                  <a:pt x="262" y="212"/>
                </a:lnTo>
                <a:cubicBezTo>
                  <a:pt x="262" y="205"/>
                  <a:pt x="262" y="212"/>
                  <a:pt x="262" y="212"/>
                </a:cubicBezTo>
                <a:cubicBezTo>
                  <a:pt x="262" y="205"/>
                  <a:pt x="262" y="205"/>
                  <a:pt x="262" y="205"/>
                </a:cubicBezTo>
                <a:cubicBezTo>
                  <a:pt x="262" y="205"/>
                  <a:pt x="262" y="205"/>
                  <a:pt x="269" y="205"/>
                </a:cubicBezTo>
                <a:cubicBezTo>
                  <a:pt x="269" y="198"/>
                  <a:pt x="269" y="198"/>
                  <a:pt x="269" y="198"/>
                </a:cubicBezTo>
                <a:lnTo>
                  <a:pt x="276" y="198"/>
                </a:lnTo>
                <a:cubicBezTo>
                  <a:pt x="276" y="198"/>
                  <a:pt x="276" y="191"/>
                  <a:pt x="283" y="198"/>
                </a:cubicBezTo>
                <a:cubicBezTo>
                  <a:pt x="283" y="198"/>
                  <a:pt x="283" y="198"/>
                  <a:pt x="283" y="191"/>
                </a:cubicBezTo>
                <a:cubicBezTo>
                  <a:pt x="283" y="191"/>
                  <a:pt x="283" y="191"/>
                  <a:pt x="283" y="198"/>
                </a:cubicBezTo>
                <a:cubicBezTo>
                  <a:pt x="283" y="198"/>
                  <a:pt x="283" y="198"/>
                  <a:pt x="283" y="191"/>
                </a:cubicBezTo>
                <a:cubicBezTo>
                  <a:pt x="283" y="191"/>
                  <a:pt x="283" y="191"/>
                  <a:pt x="290" y="191"/>
                </a:cubicBezTo>
                <a:lnTo>
                  <a:pt x="283" y="191"/>
                </a:lnTo>
                <a:cubicBezTo>
                  <a:pt x="283" y="191"/>
                  <a:pt x="283" y="191"/>
                  <a:pt x="283" y="184"/>
                </a:cubicBezTo>
                <a:cubicBezTo>
                  <a:pt x="283" y="184"/>
                  <a:pt x="283" y="184"/>
                  <a:pt x="290" y="184"/>
                </a:cubicBezTo>
                <a:lnTo>
                  <a:pt x="290" y="191"/>
                </a:lnTo>
                <a:lnTo>
                  <a:pt x="297" y="191"/>
                </a:lnTo>
                <a:lnTo>
                  <a:pt x="304" y="191"/>
                </a:lnTo>
                <a:cubicBezTo>
                  <a:pt x="304" y="191"/>
                  <a:pt x="304" y="191"/>
                  <a:pt x="311" y="191"/>
                </a:cubicBezTo>
                <a:lnTo>
                  <a:pt x="318" y="191"/>
                </a:lnTo>
                <a:cubicBezTo>
                  <a:pt x="318" y="184"/>
                  <a:pt x="318" y="191"/>
                  <a:pt x="318" y="184"/>
                </a:cubicBezTo>
                <a:lnTo>
                  <a:pt x="318" y="177"/>
                </a:lnTo>
                <a:cubicBezTo>
                  <a:pt x="325" y="177"/>
                  <a:pt x="325" y="177"/>
                  <a:pt x="325" y="177"/>
                </a:cubicBezTo>
                <a:cubicBezTo>
                  <a:pt x="325" y="177"/>
                  <a:pt x="325" y="177"/>
                  <a:pt x="325" y="184"/>
                </a:cubicBezTo>
                <a:cubicBezTo>
                  <a:pt x="325" y="184"/>
                  <a:pt x="325" y="184"/>
                  <a:pt x="325" y="177"/>
                </a:cubicBezTo>
                <a:cubicBezTo>
                  <a:pt x="325" y="177"/>
                  <a:pt x="325" y="177"/>
                  <a:pt x="332" y="177"/>
                </a:cubicBezTo>
                <a:lnTo>
                  <a:pt x="325" y="177"/>
                </a:lnTo>
                <a:cubicBezTo>
                  <a:pt x="325" y="177"/>
                  <a:pt x="325" y="177"/>
                  <a:pt x="325" y="170"/>
                </a:cubicBezTo>
                <a:cubicBezTo>
                  <a:pt x="332" y="170"/>
                  <a:pt x="332" y="170"/>
                  <a:pt x="332" y="170"/>
                </a:cubicBezTo>
                <a:lnTo>
                  <a:pt x="339" y="170"/>
                </a:lnTo>
                <a:lnTo>
                  <a:pt x="346" y="170"/>
                </a:lnTo>
                <a:lnTo>
                  <a:pt x="339" y="170"/>
                </a:lnTo>
                <a:lnTo>
                  <a:pt x="339" y="163"/>
                </a:lnTo>
                <a:lnTo>
                  <a:pt x="339" y="170"/>
                </a:lnTo>
                <a:cubicBezTo>
                  <a:pt x="339" y="170"/>
                  <a:pt x="339" y="170"/>
                  <a:pt x="332" y="170"/>
                </a:cubicBezTo>
                <a:cubicBezTo>
                  <a:pt x="325" y="170"/>
                  <a:pt x="325" y="170"/>
                  <a:pt x="325" y="170"/>
                </a:cubicBezTo>
                <a:cubicBezTo>
                  <a:pt x="318" y="170"/>
                  <a:pt x="318" y="163"/>
                  <a:pt x="318" y="163"/>
                </a:cubicBezTo>
                <a:cubicBezTo>
                  <a:pt x="318" y="163"/>
                  <a:pt x="318" y="163"/>
                  <a:pt x="318" y="156"/>
                </a:cubicBezTo>
                <a:lnTo>
                  <a:pt x="325" y="156"/>
                </a:lnTo>
                <a:lnTo>
                  <a:pt x="332" y="149"/>
                </a:lnTo>
                <a:cubicBezTo>
                  <a:pt x="332" y="141"/>
                  <a:pt x="332" y="141"/>
                  <a:pt x="332" y="141"/>
                </a:cubicBezTo>
                <a:cubicBezTo>
                  <a:pt x="332" y="141"/>
                  <a:pt x="332" y="141"/>
                  <a:pt x="325" y="141"/>
                </a:cubicBezTo>
                <a:cubicBezTo>
                  <a:pt x="325" y="141"/>
                  <a:pt x="325" y="141"/>
                  <a:pt x="325" y="149"/>
                </a:cubicBezTo>
                <a:cubicBezTo>
                  <a:pt x="318" y="149"/>
                  <a:pt x="318" y="149"/>
                  <a:pt x="318" y="149"/>
                </a:cubicBezTo>
                <a:cubicBezTo>
                  <a:pt x="318" y="149"/>
                  <a:pt x="318" y="149"/>
                  <a:pt x="318" y="156"/>
                </a:cubicBezTo>
                <a:cubicBezTo>
                  <a:pt x="311" y="156"/>
                  <a:pt x="311" y="156"/>
                  <a:pt x="311" y="156"/>
                </a:cubicBezTo>
                <a:cubicBezTo>
                  <a:pt x="311" y="163"/>
                  <a:pt x="311" y="163"/>
                  <a:pt x="311" y="163"/>
                </a:cubicBezTo>
                <a:cubicBezTo>
                  <a:pt x="311" y="170"/>
                  <a:pt x="311" y="170"/>
                  <a:pt x="311" y="170"/>
                </a:cubicBezTo>
                <a:lnTo>
                  <a:pt x="304" y="170"/>
                </a:lnTo>
                <a:cubicBezTo>
                  <a:pt x="311" y="170"/>
                  <a:pt x="311" y="170"/>
                  <a:pt x="311" y="170"/>
                </a:cubicBezTo>
                <a:lnTo>
                  <a:pt x="311" y="177"/>
                </a:lnTo>
                <a:lnTo>
                  <a:pt x="304" y="177"/>
                </a:lnTo>
                <a:lnTo>
                  <a:pt x="311" y="177"/>
                </a:lnTo>
                <a:cubicBezTo>
                  <a:pt x="304" y="177"/>
                  <a:pt x="304" y="177"/>
                  <a:pt x="304" y="177"/>
                </a:cubicBezTo>
                <a:cubicBezTo>
                  <a:pt x="304" y="184"/>
                  <a:pt x="304" y="184"/>
                  <a:pt x="304" y="184"/>
                </a:cubicBezTo>
                <a:cubicBezTo>
                  <a:pt x="304" y="184"/>
                  <a:pt x="304" y="184"/>
                  <a:pt x="297" y="184"/>
                </a:cubicBezTo>
                <a:cubicBezTo>
                  <a:pt x="297" y="184"/>
                  <a:pt x="297" y="184"/>
                  <a:pt x="297" y="177"/>
                </a:cubicBezTo>
                <a:cubicBezTo>
                  <a:pt x="297" y="177"/>
                  <a:pt x="297" y="177"/>
                  <a:pt x="290" y="177"/>
                </a:cubicBezTo>
                <a:cubicBezTo>
                  <a:pt x="290" y="177"/>
                  <a:pt x="290" y="177"/>
                  <a:pt x="290" y="170"/>
                </a:cubicBezTo>
                <a:lnTo>
                  <a:pt x="290" y="177"/>
                </a:lnTo>
                <a:cubicBezTo>
                  <a:pt x="283" y="177"/>
                  <a:pt x="283" y="177"/>
                  <a:pt x="283" y="177"/>
                </a:cubicBezTo>
                <a:cubicBezTo>
                  <a:pt x="276" y="177"/>
                  <a:pt x="276" y="177"/>
                  <a:pt x="276" y="177"/>
                </a:cubicBezTo>
                <a:lnTo>
                  <a:pt x="276" y="170"/>
                </a:lnTo>
                <a:cubicBezTo>
                  <a:pt x="276" y="170"/>
                  <a:pt x="276" y="170"/>
                  <a:pt x="276" y="177"/>
                </a:cubicBezTo>
                <a:cubicBezTo>
                  <a:pt x="276" y="170"/>
                  <a:pt x="276" y="170"/>
                  <a:pt x="276" y="170"/>
                </a:cubicBezTo>
                <a:lnTo>
                  <a:pt x="276" y="163"/>
                </a:lnTo>
                <a:cubicBezTo>
                  <a:pt x="276" y="170"/>
                  <a:pt x="276" y="163"/>
                  <a:pt x="276" y="163"/>
                </a:cubicBezTo>
                <a:lnTo>
                  <a:pt x="276" y="156"/>
                </a:lnTo>
                <a:cubicBezTo>
                  <a:pt x="283" y="156"/>
                  <a:pt x="283" y="156"/>
                  <a:pt x="283" y="156"/>
                </a:cubicBezTo>
                <a:cubicBezTo>
                  <a:pt x="283" y="156"/>
                  <a:pt x="283" y="156"/>
                  <a:pt x="290" y="156"/>
                </a:cubicBezTo>
                <a:cubicBezTo>
                  <a:pt x="290" y="156"/>
                  <a:pt x="290" y="156"/>
                  <a:pt x="290" y="149"/>
                </a:cubicBezTo>
                <a:cubicBezTo>
                  <a:pt x="297" y="149"/>
                  <a:pt x="297" y="149"/>
                  <a:pt x="297" y="149"/>
                </a:cubicBezTo>
                <a:cubicBezTo>
                  <a:pt x="297" y="141"/>
                  <a:pt x="297" y="141"/>
                  <a:pt x="297" y="141"/>
                </a:cubicBezTo>
                <a:cubicBezTo>
                  <a:pt x="297" y="134"/>
                  <a:pt x="304" y="134"/>
                  <a:pt x="304" y="134"/>
                </a:cubicBezTo>
                <a:cubicBezTo>
                  <a:pt x="311" y="134"/>
                  <a:pt x="311" y="134"/>
                  <a:pt x="311" y="134"/>
                </a:cubicBezTo>
                <a:cubicBezTo>
                  <a:pt x="311" y="134"/>
                  <a:pt x="311" y="134"/>
                  <a:pt x="311" y="127"/>
                </a:cubicBezTo>
                <a:cubicBezTo>
                  <a:pt x="311" y="127"/>
                  <a:pt x="311" y="127"/>
                  <a:pt x="318" y="127"/>
                </a:cubicBezTo>
                <a:cubicBezTo>
                  <a:pt x="318" y="127"/>
                  <a:pt x="318" y="127"/>
                  <a:pt x="318" y="120"/>
                </a:cubicBezTo>
                <a:cubicBezTo>
                  <a:pt x="318" y="127"/>
                  <a:pt x="318" y="127"/>
                  <a:pt x="325" y="127"/>
                </a:cubicBezTo>
                <a:cubicBezTo>
                  <a:pt x="325" y="120"/>
                  <a:pt x="325" y="120"/>
                  <a:pt x="325" y="120"/>
                </a:cubicBezTo>
                <a:cubicBezTo>
                  <a:pt x="332" y="120"/>
                  <a:pt x="332" y="120"/>
                  <a:pt x="332" y="120"/>
                </a:cubicBezTo>
                <a:cubicBezTo>
                  <a:pt x="339" y="120"/>
                  <a:pt x="339" y="120"/>
                  <a:pt x="339" y="120"/>
                </a:cubicBezTo>
                <a:cubicBezTo>
                  <a:pt x="339" y="120"/>
                  <a:pt x="339" y="120"/>
                  <a:pt x="346" y="120"/>
                </a:cubicBezTo>
                <a:cubicBezTo>
                  <a:pt x="346" y="120"/>
                  <a:pt x="346" y="120"/>
                  <a:pt x="339" y="120"/>
                </a:cubicBezTo>
                <a:cubicBezTo>
                  <a:pt x="339" y="127"/>
                  <a:pt x="339" y="127"/>
                  <a:pt x="346" y="127"/>
                </a:cubicBezTo>
                <a:cubicBezTo>
                  <a:pt x="346" y="127"/>
                  <a:pt x="346" y="127"/>
                  <a:pt x="353" y="127"/>
                </a:cubicBezTo>
                <a:lnTo>
                  <a:pt x="361" y="127"/>
                </a:lnTo>
                <a:cubicBezTo>
                  <a:pt x="361" y="127"/>
                  <a:pt x="361" y="127"/>
                  <a:pt x="368" y="127"/>
                </a:cubicBezTo>
                <a:lnTo>
                  <a:pt x="368" y="134"/>
                </a:lnTo>
                <a:cubicBezTo>
                  <a:pt x="368" y="134"/>
                  <a:pt x="368" y="134"/>
                  <a:pt x="375" y="134"/>
                </a:cubicBezTo>
                <a:cubicBezTo>
                  <a:pt x="375" y="141"/>
                  <a:pt x="375" y="141"/>
                  <a:pt x="375" y="141"/>
                </a:cubicBezTo>
                <a:cubicBezTo>
                  <a:pt x="368" y="141"/>
                  <a:pt x="361" y="141"/>
                  <a:pt x="353" y="141"/>
                </a:cubicBezTo>
                <a:lnTo>
                  <a:pt x="353" y="134"/>
                </a:lnTo>
                <a:cubicBezTo>
                  <a:pt x="353" y="141"/>
                  <a:pt x="353" y="141"/>
                  <a:pt x="353" y="141"/>
                </a:cubicBezTo>
                <a:cubicBezTo>
                  <a:pt x="361" y="141"/>
                  <a:pt x="361" y="141"/>
                  <a:pt x="353" y="141"/>
                </a:cubicBezTo>
                <a:cubicBezTo>
                  <a:pt x="353" y="149"/>
                  <a:pt x="361" y="149"/>
                  <a:pt x="361" y="149"/>
                </a:cubicBezTo>
                <a:cubicBezTo>
                  <a:pt x="368" y="156"/>
                  <a:pt x="368" y="156"/>
                  <a:pt x="368" y="149"/>
                </a:cubicBezTo>
                <a:cubicBezTo>
                  <a:pt x="361" y="149"/>
                  <a:pt x="361" y="149"/>
                  <a:pt x="361" y="149"/>
                </a:cubicBezTo>
                <a:cubicBezTo>
                  <a:pt x="368" y="149"/>
                  <a:pt x="368" y="149"/>
                  <a:pt x="368" y="149"/>
                </a:cubicBezTo>
                <a:cubicBezTo>
                  <a:pt x="368" y="149"/>
                  <a:pt x="368" y="149"/>
                  <a:pt x="375" y="149"/>
                </a:cubicBezTo>
                <a:cubicBezTo>
                  <a:pt x="375" y="149"/>
                  <a:pt x="375" y="149"/>
                  <a:pt x="375" y="141"/>
                </a:cubicBezTo>
                <a:cubicBezTo>
                  <a:pt x="382" y="141"/>
                  <a:pt x="382" y="141"/>
                  <a:pt x="382" y="141"/>
                </a:cubicBezTo>
                <a:cubicBezTo>
                  <a:pt x="382" y="141"/>
                  <a:pt x="382" y="141"/>
                  <a:pt x="382" y="134"/>
                </a:cubicBezTo>
                <a:cubicBezTo>
                  <a:pt x="382" y="134"/>
                  <a:pt x="382" y="134"/>
                  <a:pt x="382" y="127"/>
                </a:cubicBezTo>
                <a:lnTo>
                  <a:pt x="382" y="134"/>
                </a:lnTo>
                <a:cubicBezTo>
                  <a:pt x="382" y="134"/>
                  <a:pt x="389" y="134"/>
                  <a:pt x="389" y="127"/>
                </a:cubicBezTo>
                <a:cubicBezTo>
                  <a:pt x="389" y="134"/>
                  <a:pt x="389" y="134"/>
                  <a:pt x="389" y="134"/>
                </a:cubicBezTo>
                <a:cubicBezTo>
                  <a:pt x="389" y="134"/>
                  <a:pt x="389" y="134"/>
                  <a:pt x="382" y="134"/>
                </a:cubicBezTo>
                <a:cubicBezTo>
                  <a:pt x="389" y="134"/>
                  <a:pt x="389" y="141"/>
                  <a:pt x="389" y="141"/>
                </a:cubicBezTo>
                <a:cubicBezTo>
                  <a:pt x="389" y="141"/>
                  <a:pt x="389" y="141"/>
                  <a:pt x="396" y="141"/>
                </a:cubicBezTo>
                <a:cubicBezTo>
                  <a:pt x="396" y="134"/>
                  <a:pt x="396" y="134"/>
                  <a:pt x="396" y="134"/>
                </a:cubicBezTo>
                <a:lnTo>
                  <a:pt x="403" y="134"/>
                </a:lnTo>
                <a:cubicBezTo>
                  <a:pt x="403" y="134"/>
                  <a:pt x="403" y="134"/>
                  <a:pt x="403" y="127"/>
                </a:cubicBezTo>
                <a:lnTo>
                  <a:pt x="403" y="134"/>
                </a:lnTo>
                <a:cubicBezTo>
                  <a:pt x="410" y="134"/>
                  <a:pt x="403" y="127"/>
                  <a:pt x="410" y="127"/>
                </a:cubicBezTo>
                <a:cubicBezTo>
                  <a:pt x="410" y="127"/>
                  <a:pt x="410" y="127"/>
                  <a:pt x="410" y="134"/>
                </a:cubicBezTo>
                <a:cubicBezTo>
                  <a:pt x="410" y="134"/>
                  <a:pt x="410" y="134"/>
                  <a:pt x="417" y="127"/>
                </a:cubicBezTo>
                <a:cubicBezTo>
                  <a:pt x="417" y="127"/>
                  <a:pt x="417" y="134"/>
                  <a:pt x="417" y="127"/>
                </a:cubicBezTo>
                <a:cubicBezTo>
                  <a:pt x="417" y="127"/>
                  <a:pt x="417" y="127"/>
                  <a:pt x="424" y="127"/>
                </a:cubicBezTo>
                <a:cubicBezTo>
                  <a:pt x="424" y="134"/>
                  <a:pt x="424" y="134"/>
                  <a:pt x="424" y="134"/>
                </a:cubicBezTo>
                <a:lnTo>
                  <a:pt x="424" y="127"/>
                </a:lnTo>
                <a:cubicBezTo>
                  <a:pt x="431" y="127"/>
                  <a:pt x="431" y="127"/>
                  <a:pt x="431" y="127"/>
                </a:cubicBezTo>
                <a:cubicBezTo>
                  <a:pt x="431" y="127"/>
                  <a:pt x="431" y="127"/>
                  <a:pt x="438" y="127"/>
                </a:cubicBezTo>
                <a:cubicBezTo>
                  <a:pt x="438" y="127"/>
                  <a:pt x="445" y="127"/>
                  <a:pt x="452" y="134"/>
                </a:cubicBezTo>
                <a:lnTo>
                  <a:pt x="452" y="127"/>
                </a:lnTo>
                <a:cubicBezTo>
                  <a:pt x="445" y="127"/>
                  <a:pt x="452" y="127"/>
                  <a:pt x="445" y="127"/>
                </a:cubicBezTo>
                <a:cubicBezTo>
                  <a:pt x="445" y="120"/>
                  <a:pt x="445" y="120"/>
                  <a:pt x="445" y="120"/>
                </a:cubicBezTo>
                <a:cubicBezTo>
                  <a:pt x="445" y="120"/>
                  <a:pt x="445" y="113"/>
                  <a:pt x="452" y="113"/>
                </a:cubicBezTo>
                <a:cubicBezTo>
                  <a:pt x="445" y="106"/>
                  <a:pt x="438" y="99"/>
                  <a:pt x="431" y="99"/>
                </a:cubicBezTo>
                <a:cubicBezTo>
                  <a:pt x="424" y="99"/>
                  <a:pt x="424" y="99"/>
                  <a:pt x="424" y="99"/>
                </a:cubicBezTo>
                <a:cubicBezTo>
                  <a:pt x="424" y="99"/>
                  <a:pt x="424" y="99"/>
                  <a:pt x="417" y="99"/>
                </a:cubicBezTo>
                <a:cubicBezTo>
                  <a:pt x="417" y="99"/>
                  <a:pt x="417" y="99"/>
                  <a:pt x="417" y="106"/>
                </a:cubicBezTo>
                <a:cubicBezTo>
                  <a:pt x="417" y="106"/>
                  <a:pt x="417" y="106"/>
                  <a:pt x="424" y="106"/>
                </a:cubicBezTo>
                <a:cubicBezTo>
                  <a:pt x="417" y="106"/>
                  <a:pt x="417" y="106"/>
                  <a:pt x="417" y="106"/>
                </a:cubicBezTo>
                <a:cubicBezTo>
                  <a:pt x="410" y="106"/>
                  <a:pt x="410" y="106"/>
                  <a:pt x="410" y="106"/>
                </a:cubicBezTo>
                <a:cubicBezTo>
                  <a:pt x="410" y="106"/>
                  <a:pt x="410" y="99"/>
                  <a:pt x="417" y="99"/>
                </a:cubicBezTo>
                <a:cubicBezTo>
                  <a:pt x="417" y="99"/>
                  <a:pt x="417" y="99"/>
                  <a:pt x="417" y="92"/>
                </a:cubicBezTo>
                <a:lnTo>
                  <a:pt x="417" y="99"/>
                </a:lnTo>
                <a:cubicBezTo>
                  <a:pt x="424" y="92"/>
                  <a:pt x="424" y="92"/>
                  <a:pt x="424" y="92"/>
                </a:cubicBezTo>
                <a:cubicBezTo>
                  <a:pt x="389" y="71"/>
                  <a:pt x="346" y="57"/>
                  <a:pt x="297" y="57"/>
                </a:cubicBezTo>
                <a:cubicBezTo>
                  <a:pt x="262" y="57"/>
                  <a:pt x="226" y="71"/>
                  <a:pt x="191" y="85"/>
                </a:cubicBezTo>
                <a:close/>
                <a:moveTo>
                  <a:pt x="198" y="92"/>
                </a:moveTo>
                <a:lnTo>
                  <a:pt x="198" y="92"/>
                </a:lnTo>
                <a:close/>
                <a:moveTo>
                  <a:pt x="410" y="233"/>
                </a:moveTo>
                <a:lnTo>
                  <a:pt x="410" y="233"/>
                </a:lnTo>
                <a:cubicBezTo>
                  <a:pt x="410" y="233"/>
                  <a:pt x="410" y="233"/>
                  <a:pt x="403" y="233"/>
                </a:cubicBezTo>
                <a:cubicBezTo>
                  <a:pt x="410" y="233"/>
                  <a:pt x="410" y="233"/>
                  <a:pt x="410" y="233"/>
                </a:cubicBezTo>
                <a:lnTo>
                  <a:pt x="403" y="233"/>
                </a:lnTo>
                <a:cubicBezTo>
                  <a:pt x="403" y="226"/>
                  <a:pt x="403" y="226"/>
                  <a:pt x="403" y="226"/>
                </a:cubicBezTo>
                <a:lnTo>
                  <a:pt x="403" y="219"/>
                </a:lnTo>
                <a:lnTo>
                  <a:pt x="410" y="226"/>
                </a:lnTo>
                <a:cubicBezTo>
                  <a:pt x="410" y="219"/>
                  <a:pt x="410" y="219"/>
                  <a:pt x="410" y="219"/>
                </a:cubicBezTo>
                <a:cubicBezTo>
                  <a:pt x="410" y="219"/>
                  <a:pt x="410" y="219"/>
                  <a:pt x="403" y="219"/>
                </a:cubicBezTo>
                <a:cubicBezTo>
                  <a:pt x="403" y="219"/>
                  <a:pt x="403" y="219"/>
                  <a:pt x="396" y="219"/>
                </a:cubicBezTo>
                <a:lnTo>
                  <a:pt x="389" y="226"/>
                </a:lnTo>
                <a:lnTo>
                  <a:pt x="396" y="226"/>
                </a:lnTo>
                <a:cubicBezTo>
                  <a:pt x="396" y="226"/>
                  <a:pt x="389" y="233"/>
                  <a:pt x="396" y="233"/>
                </a:cubicBezTo>
                <a:cubicBezTo>
                  <a:pt x="396" y="233"/>
                  <a:pt x="396" y="233"/>
                  <a:pt x="396" y="240"/>
                </a:cubicBezTo>
                <a:lnTo>
                  <a:pt x="403" y="240"/>
                </a:lnTo>
                <a:cubicBezTo>
                  <a:pt x="396" y="240"/>
                  <a:pt x="396" y="240"/>
                  <a:pt x="396" y="240"/>
                </a:cubicBezTo>
                <a:cubicBezTo>
                  <a:pt x="396" y="247"/>
                  <a:pt x="396" y="247"/>
                  <a:pt x="396" y="247"/>
                </a:cubicBezTo>
                <a:cubicBezTo>
                  <a:pt x="396" y="247"/>
                  <a:pt x="396" y="247"/>
                  <a:pt x="403" y="247"/>
                </a:cubicBezTo>
                <a:cubicBezTo>
                  <a:pt x="403" y="254"/>
                  <a:pt x="403" y="254"/>
                  <a:pt x="410" y="254"/>
                </a:cubicBezTo>
                <a:cubicBezTo>
                  <a:pt x="410" y="247"/>
                  <a:pt x="410" y="247"/>
                  <a:pt x="410" y="247"/>
                </a:cubicBezTo>
                <a:cubicBezTo>
                  <a:pt x="410" y="240"/>
                  <a:pt x="410" y="240"/>
                  <a:pt x="410" y="240"/>
                </a:cubicBezTo>
                <a:cubicBezTo>
                  <a:pt x="410" y="233"/>
                  <a:pt x="410" y="233"/>
                  <a:pt x="410" y="233"/>
                </a:cubicBezTo>
                <a:cubicBezTo>
                  <a:pt x="410" y="233"/>
                  <a:pt x="410" y="233"/>
                  <a:pt x="410" y="240"/>
                </a:cubicBezTo>
                <a:cubicBezTo>
                  <a:pt x="410" y="233"/>
                  <a:pt x="410" y="233"/>
                  <a:pt x="410" y="233"/>
                </a:cubicBezTo>
                <a:close/>
                <a:moveTo>
                  <a:pt x="332" y="233"/>
                </a:moveTo>
                <a:lnTo>
                  <a:pt x="332" y="233"/>
                </a:lnTo>
                <a:close/>
                <a:moveTo>
                  <a:pt x="417" y="106"/>
                </a:moveTo>
                <a:lnTo>
                  <a:pt x="417" y="106"/>
                </a:lnTo>
                <a:cubicBezTo>
                  <a:pt x="417" y="113"/>
                  <a:pt x="417" y="106"/>
                  <a:pt x="417" y="113"/>
                </a:cubicBezTo>
                <a:lnTo>
                  <a:pt x="417" y="120"/>
                </a:lnTo>
                <a:cubicBezTo>
                  <a:pt x="417" y="120"/>
                  <a:pt x="417" y="120"/>
                  <a:pt x="410" y="120"/>
                </a:cubicBezTo>
                <a:lnTo>
                  <a:pt x="410" y="113"/>
                </a:lnTo>
                <a:cubicBezTo>
                  <a:pt x="403" y="113"/>
                  <a:pt x="403" y="113"/>
                  <a:pt x="403" y="113"/>
                </a:cubicBezTo>
                <a:cubicBezTo>
                  <a:pt x="410" y="113"/>
                  <a:pt x="410" y="113"/>
                  <a:pt x="410" y="113"/>
                </a:cubicBezTo>
                <a:cubicBezTo>
                  <a:pt x="410" y="113"/>
                  <a:pt x="410" y="113"/>
                  <a:pt x="403" y="106"/>
                </a:cubicBezTo>
                <a:lnTo>
                  <a:pt x="410" y="106"/>
                </a:lnTo>
                <a:lnTo>
                  <a:pt x="417" y="106"/>
                </a:lnTo>
                <a:close/>
                <a:moveTo>
                  <a:pt x="332" y="71"/>
                </a:moveTo>
                <a:lnTo>
                  <a:pt x="332" y="71"/>
                </a:lnTo>
                <a:cubicBezTo>
                  <a:pt x="325" y="71"/>
                  <a:pt x="325" y="71"/>
                  <a:pt x="325" y="71"/>
                </a:cubicBezTo>
                <a:cubicBezTo>
                  <a:pt x="325" y="71"/>
                  <a:pt x="325" y="71"/>
                  <a:pt x="318" y="71"/>
                </a:cubicBezTo>
                <a:cubicBezTo>
                  <a:pt x="318" y="71"/>
                  <a:pt x="318" y="71"/>
                  <a:pt x="325" y="71"/>
                </a:cubicBezTo>
                <a:cubicBezTo>
                  <a:pt x="318" y="71"/>
                  <a:pt x="311" y="71"/>
                  <a:pt x="311" y="71"/>
                </a:cubicBezTo>
                <a:cubicBezTo>
                  <a:pt x="311" y="71"/>
                  <a:pt x="311" y="71"/>
                  <a:pt x="311" y="64"/>
                </a:cubicBezTo>
                <a:cubicBezTo>
                  <a:pt x="318" y="64"/>
                  <a:pt x="318" y="64"/>
                  <a:pt x="318" y="64"/>
                </a:cubicBezTo>
                <a:cubicBezTo>
                  <a:pt x="318" y="71"/>
                  <a:pt x="318" y="64"/>
                  <a:pt x="325" y="71"/>
                </a:cubicBezTo>
                <a:lnTo>
                  <a:pt x="325" y="64"/>
                </a:lnTo>
                <a:cubicBezTo>
                  <a:pt x="325" y="64"/>
                  <a:pt x="325" y="64"/>
                  <a:pt x="325" y="71"/>
                </a:cubicBezTo>
                <a:cubicBezTo>
                  <a:pt x="325" y="64"/>
                  <a:pt x="325" y="64"/>
                  <a:pt x="332" y="64"/>
                </a:cubicBezTo>
                <a:cubicBezTo>
                  <a:pt x="332" y="64"/>
                  <a:pt x="332" y="71"/>
                  <a:pt x="339" y="71"/>
                </a:cubicBezTo>
                <a:cubicBezTo>
                  <a:pt x="332" y="71"/>
                  <a:pt x="332" y="71"/>
                  <a:pt x="332" y="71"/>
                </a:cubicBezTo>
                <a:close/>
                <a:moveTo>
                  <a:pt x="311" y="71"/>
                </a:moveTo>
                <a:lnTo>
                  <a:pt x="311" y="71"/>
                </a:lnTo>
                <a:cubicBezTo>
                  <a:pt x="318" y="71"/>
                  <a:pt x="318" y="71"/>
                  <a:pt x="318" y="71"/>
                </a:cubicBezTo>
                <a:lnTo>
                  <a:pt x="318" y="78"/>
                </a:lnTo>
                <a:cubicBezTo>
                  <a:pt x="311" y="78"/>
                  <a:pt x="311" y="78"/>
                  <a:pt x="311" y="78"/>
                </a:cubicBezTo>
                <a:cubicBezTo>
                  <a:pt x="311" y="85"/>
                  <a:pt x="311" y="85"/>
                  <a:pt x="311" y="85"/>
                </a:cubicBezTo>
                <a:cubicBezTo>
                  <a:pt x="304" y="85"/>
                  <a:pt x="304" y="85"/>
                  <a:pt x="304" y="85"/>
                </a:cubicBezTo>
                <a:cubicBezTo>
                  <a:pt x="304" y="85"/>
                  <a:pt x="304" y="85"/>
                  <a:pt x="311" y="85"/>
                </a:cubicBezTo>
                <a:cubicBezTo>
                  <a:pt x="304" y="85"/>
                  <a:pt x="304" y="78"/>
                  <a:pt x="304" y="78"/>
                </a:cubicBezTo>
                <a:lnTo>
                  <a:pt x="304" y="85"/>
                </a:lnTo>
                <a:cubicBezTo>
                  <a:pt x="297" y="85"/>
                  <a:pt x="297" y="78"/>
                  <a:pt x="297" y="78"/>
                </a:cubicBezTo>
                <a:cubicBezTo>
                  <a:pt x="304" y="78"/>
                  <a:pt x="304" y="78"/>
                  <a:pt x="304" y="78"/>
                </a:cubicBezTo>
                <a:cubicBezTo>
                  <a:pt x="304" y="78"/>
                  <a:pt x="304" y="78"/>
                  <a:pt x="297" y="78"/>
                </a:cubicBezTo>
                <a:cubicBezTo>
                  <a:pt x="297" y="78"/>
                  <a:pt x="297" y="78"/>
                  <a:pt x="297" y="71"/>
                </a:cubicBezTo>
                <a:cubicBezTo>
                  <a:pt x="297" y="71"/>
                  <a:pt x="297" y="71"/>
                  <a:pt x="290" y="71"/>
                </a:cubicBezTo>
                <a:cubicBezTo>
                  <a:pt x="290" y="71"/>
                  <a:pt x="290" y="71"/>
                  <a:pt x="297" y="71"/>
                </a:cubicBezTo>
                <a:cubicBezTo>
                  <a:pt x="297" y="71"/>
                  <a:pt x="297" y="71"/>
                  <a:pt x="304" y="71"/>
                </a:cubicBezTo>
                <a:lnTo>
                  <a:pt x="311" y="71"/>
                </a:lnTo>
                <a:close/>
                <a:moveTo>
                  <a:pt x="262" y="205"/>
                </a:moveTo>
                <a:lnTo>
                  <a:pt x="262" y="205"/>
                </a:lnTo>
                <a:lnTo>
                  <a:pt x="269" y="205"/>
                </a:lnTo>
                <a:cubicBezTo>
                  <a:pt x="262" y="205"/>
                  <a:pt x="262" y="205"/>
                  <a:pt x="262" y="205"/>
                </a:cubicBezTo>
                <a:cubicBezTo>
                  <a:pt x="255" y="205"/>
                  <a:pt x="255" y="205"/>
                  <a:pt x="255" y="205"/>
                </a:cubicBezTo>
                <a:cubicBezTo>
                  <a:pt x="255" y="205"/>
                  <a:pt x="255" y="205"/>
                  <a:pt x="248" y="205"/>
                </a:cubicBezTo>
                <a:cubicBezTo>
                  <a:pt x="255" y="205"/>
                  <a:pt x="255" y="205"/>
                  <a:pt x="255" y="205"/>
                </a:cubicBezTo>
                <a:lnTo>
                  <a:pt x="255" y="198"/>
                </a:lnTo>
                <a:lnTo>
                  <a:pt x="255" y="205"/>
                </a:lnTo>
                <a:cubicBezTo>
                  <a:pt x="255" y="198"/>
                  <a:pt x="248" y="198"/>
                  <a:pt x="248" y="198"/>
                </a:cubicBezTo>
                <a:lnTo>
                  <a:pt x="255" y="198"/>
                </a:lnTo>
                <a:cubicBezTo>
                  <a:pt x="255" y="191"/>
                  <a:pt x="255" y="191"/>
                  <a:pt x="255" y="191"/>
                </a:cubicBezTo>
                <a:cubicBezTo>
                  <a:pt x="255" y="191"/>
                  <a:pt x="255" y="191"/>
                  <a:pt x="248" y="191"/>
                </a:cubicBezTo>
                <a:lnTo>
                  <a:pt x="248" y="184"/>
                </a:lnTo>
                <a:cubicBezTo>
                  <a:pt x="248" y="177"/>
                  <a:pt x="248" y="177"/>
                  <a:pt x="248" y="177"/>
                </a:cubicBezTo>
                <a:lnTo>
                  <a:pt x="255" y="177"/>
                </a:lnTo>
                <a:lnTo>
                  <a:pt x="248" y="177"/>
                </a:lnTo>
                <a:cubicBezTo>
                  <a:pt x="255" y="177"/>
                  <a:pt x="255" y="177"/>
                  <a:pt x="255" y="177"/>
                </a:cubicBezTo>
                <a:cubicBezTo>
                  <a:pt x="255" y="184"/>
                  <a:pt x="255" y="184"/>
                  <a:pt x="255" y="184"/>
                </a:cubicBezTo>
                <a:cubicBezTo>
                  <a:pt x="255" y="191"/>
                  <a:pt x="255" y="191"/>
                  <a:pt x="255" y="191"/>
                </a:cubicBezTo>
                <a:cubicBezTo>
                  <a:pt x="262" y="191"/>
                  <a:pt x="262" y="191"/>
                  <a:pt x="262" y="191"/>
                </a:cubicBezTo>
                <a:cubicBezTo>
                  <a:pt x="262" y="198"/>
                  <a:pt x="262" y="198"/>
                  <a:pt x="262" y="198"/>
                </a:cubicBezTo>
                <a:lnTo>
                  <a:pt x="269" y="198"/>
                </a:lnTo>
                <a:cubicBezTo>
                  <a:pt x="269" y="198"/>
                  <a:pt x="262" y="198"/>
                  <a:pt x="262" y="205"/>
                </a:cubicBezTo>
                <a:close/>
                <a:moveTo>
                  <a:pt x="248" y="184"/>
                </a:moveTo>
                <a:lnTo>
                  <a:pt x="248" y="184"/>
                </a:lnTo>
                <a:close/>
                <a:moveTo>
                  <a:pt x="248" y="191"/>
                </a:moveTo>
                <a:lnTo>
                  <a:pt x="248" y="191"/>
                </a:lnTo>
                <a:cubicBezTo>
                  <a:pt x="248" y="191"/>
                  <a:pt x="248" y="191"/>
                  <a:pt x="240" y="191"/>
                </a:cubicBezTo>
                <a:cubicBezTo>
                  <a:pt x="248" y="191"/>
                  <a:pt x="248" y="198"/>
                  <a:pt x="248" y="198"/>
                </a:cubicBezTo>
                <a:cubicBezTo>
                  <a:pt x="240" y="198"/>
                  <a:pt x="240" y="198"/>
                  <a:pt x="240" y="198"/>
                </a:cubicBezTo>
                <a:cubicBezTo>
                  <a:pt x="233" y="198"/>
                  <a:pt x="233" y="205"/>
                  <a:pt x="233" y="205"/>
                </a:cubicBezTo>
                <a:cubicBezTo>
                  <a:pt x="233" y="198"/>
                  <a:pt x="233" y="198"/>
                  <a:pt x="233" y="198"/>
                </a:cubicBezTo>
                <a:cubicBezTo>
                  <a:pt x="233" y="198"/>
                  <a:pt x="233" y="198"/>
                  <a:pt x="240" y="198"/>
                </a:cubicBezTo>
                <a:cubicBezTo>
                  <a:pt x="233" y="198"/>
                  <a:pt x="233" y="198"/>
                  <a:pt x="233" y="191"/>
                </a:cubicBezTo>
                <a:cubicBezTo>
                  <a:pt x="233" y="191"/>
                  <a:pt x="233" y="191"/>
                  <a:pt x="240" y="191"/>
                </a:cubicBezTo>
                <a:cubicBezTo>
                  <a:pt x="240" y="191"/>
                  <a:pt x="240" y="191"/>
                  <a:pt x="240" y="184"/>
                </a:cubicBezTo>
                <a:cubicBezTo>
                  <a:pt x="240" y="191"/>
                  <a:pt x="240" y="191"/>
                  <a:pt x="240" y="191"/>
                </a:cubicBezTo>
                <a:cubicBezTo>
                  <a:pt x="240" y="191"/>
                  <a:pt x="248" y="184"/>
                  <a:pt x="248" y="191"/>
                </a:cubicBezTo>
                <a:close/>
                <a:moveTo>
                  <a:pt x="233" y="269"/>
                </a:moveTo>
                <a:lnTo>
                  <a:pt x="233" y="269"/>
                </a:lnTo>
                <a:lnTo>
                  <a:pt x="233" y="262"/>
                </a:lnTo>
                <a:lnTo>
                  <a:pt x="240" y="262"/>
                </a:lnTo>
                <a:lnTo>
                  <a:pt x="248" y="254"/>
                </a:lnTo>
                <a:lnTo>
                  <a:pt x="255" y="254"/>
                </a:lnTo>
                <a:cubicBezTo>
                  <a:pt x="255" y="254"/>
                  <a:pt x="255" y="254"/>
                  <a:pt x="262" y="254"/>
                </a:cubicBezTo>
                <a:lnTo>
                  <a:pt x="269" y="254"/>
                </a:lnTo>
                <a:cubicBezTo>
                  <a:pt x="269" y="254"/>
                  <a:pt x="269" y="254"/>
                  <a:pt x="269" y="247"/>
                </a:cubicBezTo>
                <a:cubicBezTo>
                  <a:pt x="276" y="247"/>
                  <a:pt x="276" y="254"/>
                  <a:pt x="276" y="254"/>
                </a:cubicBezTo>
                <a:lnTo>
                  <a:pt x="276" y="247"/>
                </a:lnTo>
                <a:cubicBezTo>
                  <a:pt x="283" y="247"/>
                  <a:pt x="283" y="247"/>
                  <a:pt x="283" y="247"/>
                </a:cubicBezTo>
                <a:lnTo>
                  <a:pt x="283" y="254"/>
                </a:lnTo>
                <a:lnTo>
                  <a:pt x="290" y="247"/>
                </a:lnTo>
                <a:cubicBezTo>
                  <a:pt x="290" y="247"/>
                  <a:pt x="290" y="247"/>
                  <a:pt x="290" y="254"/>
                </a:cubicBezTo>
                <a:cubicBezTo>
                  <a:pt x="290" y="247"/>
                  <a:pt x="290" y="247"/>
                  <a:pt x="290" y="247"/>
                </a:cubicBezTo>
                <a:cubicBezTo>
                  <a:pt x="290" y="254"/>
                  <a:pt x="290" y="254"/>
                  <a:pt x="290" y="254"/>
                </a:cubicBezTo>
                <a:lnTo>
                  <a:pt x="290" y="262"/>
                </a:lnTo>
                <a:cubicBezTo>
                  <a:pt x="297" y="262"/>
                  <a:pt x="297" y="262"/>
                  <a:pt x="297" y="262"/>
                </a:cubicBezTo>
                <a:cubicBezTo>
                  <a:pt x="297" y="262"/>
                  <a:pt x="297" y="262"/>
                  <a:pt x="304" y="262"/>
                </a:cubicBezTo>
                <a:cubicBezTo>
                  <a:pt x="304" y="269"/>
                  <a:pt x="304" y="269"/>
                  <a:pt x="304" y="269"/>
                </a:cubicBezTo>
                <a:lnTo>
                  <a:pt x="311" y="269"/>
                </a:lnTo>
                <a:lnTo>
                  <a:pt x="318" y="269"/>
                </a:lnTo>
                <a:cubicBezTo>
                  <a:pt x="318" y="262"/>
                  <a:pt x="318" y="262"/>
                  <a:pt x="325" y="262"/>
                </a:cubicBezTo>
                <a:lnTo>
                  <a:pt x="325" y="269"/>
                </a:lnTo>
                <a:cubicBezTo>
                  <a:pt x="332" y="269"/>
                  <a:pt x="332" y="269"/>
                  <a:pt x="332" y="269"/>
                </a:cubicBezTo>
                <a:lnTo>
                  <a:pt x="339" y="269"/>
                </a:lnTo>
                <a:cubicBezTo>
                  <a:pt x="339" y="269"/>
                  <a:pt x="339" y="269"/>
                  <a:pt x="346" y="269"/>
                </a:cubicBezTo>
                <a:cubicBezTo>
                  <a:pt x="353" y="269"/>
                  <a:pt x="353" y="269"/>
                  <a:pt x="353" y="269"/>
                </a:cubicBezTo>
                <a:cubicBezTo>
                  <a:pt x="353" y="269"/>
                  <a:pt x="353" y="269"/>
                  <a:pt x="361" y="276"/>
                </a:cubicBezTo>
                <a:cubicBezTo>
                  <a:pt x="353" y="276"/>
                  <a:pt x="353" y="276"/>
                  <a:pt x="353" y="276"/>
                </a:cubicBezTo>
                <a:cubicBezTo>
                  <a:pt x="353" y="283"/>
                  <a:pt x="353" y="283"/>
                  <a:pt x="353" y="283"/>
                </a:cubicBezTo>
                <a:lnTo>
                  <a:pt x="361" y="290"/>
                </a:lnTo>
                <a:lnTo>
                  <a:pt x="361" y="297"/>
                </a:lnTo>
                <a:cubicBezTo>
                  <a:pt x="368" y="297"/>
                  <a:pt x="361" y="304"/>
                  <a:pt x="368" y="304"/>
                </a:cubicBezTo>
                <a:cubicBezTo>
                  <a:pt x="368" y="311"/>
                  <a:pt x="368" y="311"/>
                  <a:pt x="375" y="318"/>
                </a:cubicBezTo>
                <a:lnTo>
                  <a:pt x="375" y="311"/>
                </a:lnTo>
                <a:lnTo>
                  <a:pt x="375" y="318"/>
                </a:lnTo>
                <a:cubicBezTo>
                  <a:pt x="375" y="318"/>
                  <a:pt x="375" y="318"/>
                  <a:pt x="382" y="318"/>
                </a:cubicBezTo>
                <a:lnTo>
                  <a:pt x="382" y="325"/>
                </a:lnTo>
                <a:cubicBezTo>
                  <a:pt x="389" y="325"/>
                  <a:pt x="389" y="325"/>
                  <a:pt x="389" y="325"/>
                </a:cubicBezTo>
                <a:cubicBezTo>
                  <a:pt x="396" y="325"/>
                  <a:pt x="396" y="325"/>
                  <a:pt x="396" y="325"/>
                </a:cubicBezTo>
                <a:lnTo>
                  <a:pt x="403" y="325"/>
                </a:lnTo>
                <a:cubicBezTo>
                  <a:pt x="403" y="325"/>
                  <a:pt x="403" y="325"/>
                  <a:pt x="403" y="332"/>
                </a:cubicBezTo>
                <a:lnTo>
                  <a:pt x="396" y="332"/>
                </a:lnTo>
                <a:cubicBezTo>
                  <a:pt x="396" y="332"/>
                  <a:pt x="396" y="332"/>
                  <a:pt x="396" y="339"/>
                </a:cubicBezTo>
                <a:cubicBezTo>
                  <a:pt x="396" y="347"/>
                  <a:pt x="396" y="347"/>
                  <a:pt x="389" y="347"/>
                </a:cubicBezTo>
                <a:cubicBezTo>
                  <a:pt x="389" y="347"/>
                  <a:pt x="389" y="347"/>
                  <a:pt x="389" y="354"/>
                </a:cubicBezTo>
                <a:lnTo>
                  <a:pt x="382" y="354"/>
                </a:lnTo>
                <a:cubicBezTo>
                  <a:pt x="382" y="361"/>
                  <a:pt x="375" y="361"/>
                  <a:pt x="375" y="361"/>
                </a:cubicBezTo>
                <a:cubicBezTo>
                  <a:pt x="375" y="368"/>
                  <a:pt x="375" y="368"/>
                  <a:pt x="375" y="368"/>
                </a:cubicBezTo>
                <a:lnTo>
                  <a:pt x="368" y="368"/>
                </a:lnTo>
                <a:lnTo>
                  <a:pt x="368" y="375"/>
                </a:lnTo>
                <a:cubicBezTo>
                  <a:pt x="368" y="375"/>
                  <a:pt x="368" y="375"/>
                  <a:pt x="368" y="382"/>
                </a:cubicBezTo>
                <a:cubicBezTo>
                  <a:pt x="375" y="389"/>
                  <a:pt x="375" y="389"/>
                  <a:pt x="375" y="389"/>
                </a:cubicBezTo>
                <a:cubicBezTo>
                  <a:pt x="375" y="396"/>
                  <a:pt x="375" y="396"/>
                  <a:pt x="375" y="396"/>
                </a:cubicBezTo>
                <a:lnTo>
                  <a:pt x="375" y="403"/>
                </a:lnTo>
                <a:cubicBezTo>
                  <a:pt x="375" y="403"/>
                  <a:pt x="375" y="403"/>
                  <a:pt x="368" y="403"/>
                </a:cubicBezTo>
                <a:cubicBezTo>
                  <a:pt x="361" y="410"/>
                  <a:pt x="361" y="410"/>
                  <a:pt x="361" y="410"/>
                </a:cubicBezTo>
                <a:lnTo>
                  <a:pt x="361" y="417"/>
                </a:lnTo>
                <a:lnTo>
                  <a:pt x="361" y="424"/>
                </a:lnTo>
                <a:cubicBezTo>
                  <a:pt x="361" y="424"/>
                  <a:pt x="353" y="424"/>
                  <a:pt x="353" y="431"/>
                </a:cubicBezTo>
                <a:lnTo>
                  <a:pt x="353" y="438"/>
                </a:lnTo>
                <a:lnTo>
                  <a:pt x="346" y="438"/>
                </a:lnTo>
                <a:cubicBezTo>
                  <a:pt x="346" y="445"/>
                  <a:pt x="339" y="445"/>
                  <a:pt x="339" y="452"/>
                </a:cubicBezTo>
                <a:cubicBezTo>
                  <a:pt x="332" y="452"/>
                  <a:pt x="332" y="452"/>
                  <a:pt x="332" y="452"/>
                </a:cubicBezTo>
                <a:cubicBezTo>
                  <a:pt x="325" y="452"/>
                  <a:pt x="325" y="452"/>
                  <a:pt x="325" y="452"/>
                </a:cubicBezTo>
                <a:lnTo>
                  <a:pt x="318" y="452"/>
                </a:lnTo>
                <a:cubicBezTo>
                  <a:pt x="318" y="460"/>
                  <a:pt x="318" y="452"/>
                  <a:pt x="318" y="452"/>
                </a:cubicBezTo>
                <a:cubicBezTo>
                  <a:pt x="318" y="460"/>
                  <a:pt x="318" y="460"/>
                  <a:pt x="318" y="460"/>
                </a:cubicBezTo>
                <a:cubicBezTo>
                  <a:pt x="311" y="460"/>
                  <a:pt x="311" y="452"/>
                  <a:pt x="311" y="452"/>
                </a:cubicBezTo>
                <a:cubicBezTo>
                  <a:pt x="311" y="445"/>
                  <a:pt x="311" y="445"/>
                  <a:pt x="311" y="445"/>
                </a:cubicBezTo>
                <a:cubicBezTo>
                  <a:pt x="311" y="445"/>
                  <a:pt x="311" y="438"/>
                  <a:pt x="304" y="438"/>
                </a:cubicBezTo>
                <a:cubicBezTo>
                  <a:pt x="304" y="431"/>
                  <a:pt x="304" y="431"/>
                  <a:pt x="304" y="431"/>
                </a:cubicBezTo>
                <a:cubicBezTo>
                  <a:pt x="304" y="431"/>
                  <a:pt x="304" y="431"/>
                  <a:pt x="304" y="424"/>
                </a:cubicBezTo>
                <a:cubicBezTo>
                  <a:pt x="304" y="417"/>
                  <a:pt x="297" y="417"/>
                  <a:pt x="297" y="417"/>
                </a:cubicBezTo>
                <a:lnTo>
                  <a:pt x="297" y="410"/>
                </a:lnTo>
                <a:cubicBezTo>
                  <a:pt x="297" y="403"/>
                  <a:pt x="297" y="403"/>
                  <a:pt x="297" y="403"/>
                </a:cubicBezTo>
                <a:lnTo>
                  <a:pt x="297" y="396"/>
                </a:lnTo>
                <a:cubicBezTo>
                  <a:pt x="297" y="389"/>
                  <a:pt x="297" y="389"/>
                  <a:pt x="297" y="389"/>
                </a:cubicBezTo>
                <a:cubicBezTo>
                  <a:pt x="297" y="382"/>
                  <a:pt x="297" y="382"/>
                  <a:pt x="297" y="382"/>
                </a:cubicBezTo>
                <a:cubicBezTo>
                  <a:pt x="297" y="382"/>
                  <a:pt x="297" y="382"/>
                  <a:pt x="297" y="375"/>
                </a:cubicBezTo>
                <a:lnTo>
                  <a:pt x="297" y="368"/>
                </a:lnTo>
                <a:cubicBezTo>
                  <a:pt x="290" y="368"/>
                  <a:pt x="290" y="368"/>
                  <a:pt x="290" y="368"/>
                </a:cubicBezTo>
                <a:cubicBezTo>
                  <a:pt x="290" y="361"/>
                  <a:pt x="290" y="361"/>
                  <a:pt x="290" y="361"/>
                </a:cubicBezTo>
                <a:cubicBezTo>
                  <a:pt x="283" y="361"/>
                  <a:pt x="283" y="361"/>
                  <a:pt x="283" y="361"/>
                </a:cubicBezTo>
                <a:cubicBezTo>
                  <a:pt x="290" y="361"/>
                  <a:pt x="290" y="361"/>
                  <a:pt x="290" y="354"/>
                </a:cubicBezTo>
                <a:lnTo>
                  <a:pt x="290" y="347"/>
                </a:lnTo>
                <a:cubicBezTo>
                  <a:pt x="283" y="347"/>
                  <a:pt x="290" y="347"/>
                  <a:pt x="283" y="347"/>
                </a:cubicBezTo>
                <a:cubicBezTo>
                  <a:pt x="283" y="347"/>
                  <a:pt x="276" y="347"/>
                  <a:pt x="276" y="339"/>
                </a:cubicBezTo>
                <a:cubicBezTo>
                  <a:pt x="276" y="339"/>
                  <a:pt x="276" y="339"/>
                  <a:pt x="269" y="339"/>
                </a:cubicBezTo>
                <a:cubicBezTo>
                  <a:pt x="262" y="339"/>
                  <a:pt x="262" y="339"/>
                  <a:pt x="262" y="339"/>
                </a:cubicBezTo>
                <a:lnTo>
                  <a:pt x="255" y="347"/>
                </a:lnTo>
                <a:lnTo>
                  <a:pt x="255" y="339"/>
                </a:lnTo>
                <a:cubicBezTo>
                  <a:pt x="255" y="339"/>
                  <a:pt x="255" y="339"/>
                  <a:pt x="255" y="347"/>
                </a:cubicBezTo>
                <a:cubicBezTo>
                  <a:pt x="255" y="347"/>
                  <a:pt x="255" y="339"/>
                  <a:pt x="248" y="339"/>
                </a:cubicBezTo>
                <a:cubicBezTo>
                  <a:pt x="248" y="347"/>
                  <a:pt x="248" y="347"/>
                  <a:pt x="248" y="347"/>
                </a:cubicBezTo>
                <a:cubicBezTo>
                  <a:pt x="240" y="347"/>
                  <a:pt x="240" y="347"/>
                  <a:pt x="240" y="347"/>
                </a:cubicBezTo>
                <a:cubicBezTo>
                  <a:pt x="233" y="339"/>
                  <a:pt x="233" y="339"/>
                  <a:pt x="233" y="339"/>
                </a:cubicBezTo>
                <a:cubicBezTo>
                  <a:pt x="226" y="339"/>
                  <a:pt x="226" y="339"/>
                  <a:pt x="226" y="339"/>
                </a:cubicBezTo>
                <a:cubicBezTo>
                  <a:pt x="226" y="332"/>
                  <a:pt x="226" y="332"/>
                  <a:pt x="226" y="332"/>
                </a:cubicBezTo>
                <a:cubicBezTo>
                  <a:pt x="226" y="332"/>
                  <a:pt x="219" y="332"/>
                  <a:pt x="219" y="325"/>
                </a:cubicBezTo>
                <a:cubicBezTo>
                  <a:pt x="219" y="325"/>
                  <a:pt x="219" y="325"/>
                  <a:pt x="212" y="325"/>
                </a:cubicBezTo>
                <a:cubicBezTo>
                  <a:pt x="212" y="318"/>
                  <a:pt x="212" y="318"/>
                  <a:pt x="212" y="318"/>
                </a:cubicBezTo>
                <a:cubicBezTo>
                  <a:pt x="219" y="318"/>
                  <a:pt x="219" y="318"/>
                  <a:pt x="219" y="318"/>
                </a:cubicBezTo>
                <a:cubicBezTo>
                  <a:pt x="212" y="318"/>
                  <a:pt x="212" y="318"/>
                  <a:pt x="212" y="318"/>
                </a:cubicBezTo>
                <a:lnTo>
                  <a:pt x="219" y="311"/>
                </a:lnTo>
                <a:lnTo>
                  <a:pt x="219" y="304"/>
                </a:lnTo>
                <a:cubicBezTo>
                  <a:pt x="219" y="304"/>
                  <a:pt x="219" y="297"/>
                  <a:pt x="212" y="297"/>
                </a:cubicBezTo>
                <a:cubicBezTo>
                  <a:pt x="219" y="297"/>
                  <a:pt x="219" y="297"/>
                  <a:pt x="219" y="297"/>
                </a:cubicBezTo>
                <a:cubicBezTo>
                  <a:pt x="219" y="290"/>
                  <a:pt x="219" y="290"/>
                  <a:pt x="219" y="290"/>
                </a:cubicBezTo>
                <a:cubicBezTo>
                  <a:pt x="219" y="283"/>
                  <a:pt x="219" y="283"/>
                  <a:pt x="219" y="283"/>
                </a:cubicBezTo>
                <a:lnTo>
                  <a:pt x="226" y="283"/>
                </a:lnTo>
                <a:lnTo>
                  <a:pt x="226" y="276"/>
                </a:lnTo>
                <a:cubicBezTo>
                  <a:pt x="233" y="276"/>
                  <a:pt x="233" y="276"/>
                  <a:pt x="233" y="276"/>
                </a:cubicBezTo>
                <a:cubicBezTo>
                  <a:pt x="233" y="269"/>
                  <a:pt x="233" y="269"/>
                  <a:pt x="233" y="269"/>
                </a:cubicBezTo>
                <a:close/>
                <a:moveTo>
                  <a:pt x="219" y="149"/>
                </a:moveTo>
                <a:lnTo>
                  <a:pt x="219" y="149"/>
                </a:lnTo>
                <a:cubicBezTo>
                  <a:pt x="219" y="149"/>
                  <a:pt x="219" y="149"/>
                  <a:pt x="219" y="156"/>
                </a:cubicBezTo>
                <a:cubicBezTo>
                  <a:pt x="212" y="156"/>
                  <a:pt x="212" y="156"/>
                  <a:pt x="212" y="156"/>
                </a:cubicBezTo>
                <a:lnTo>
                  <a:pt x="205" y="156"/>
                </a:lnTo>
                <a:lnTo>
                  <a:pt x="198" y="156"/>
                </a:lnTo>
                <a:cubicBezTo>
                  <a:pt x="198" y="149"/>
                  <a:pt x="205" y="149"/>
                  <a:pt x="205" y="149"/>
                </a:cubicBezTo>
                <a:cubicBezTo>
                  <a:pt x="198" y="149"/>
                  <a:pt x="198" y="149"/>
                  <a:pt x="198" y="149"/>
                </a:cubicBezTo>
                <a:cubicBezTo>
                  <a:pt x="198" y="149"/>
                  <a:pt x="198" y="149"/>
                  <a:pt x="205" y="149"/>
                </a:cubicBezTo>
                <a:cubicBezTo>
                  <a:pt x="198" y="149"/>
                  <a:pt x="198" y="149"/>
                  <a:pt x="198" y="141"/>
                </a:cubicBezTo>
                <a:cubicBezTo>
                  <a:pt x="198" y="141"/>
                  <a:pt x="198" y="149"/>
                  <a:pt x="198" y="141"/>
                </a:cubicBezTo>
                <a:lnTo>
                  <a:pt x="205" y="141"/>
                </a:lnTo>
                <a:cubicBezTo>
                  <a:pt x="205" y="149"/>
                  <a:pt x="205" y="149"/>
                  <a:pt x="205" y="149"/>
                </a:cubicBezTo>
                <a:cubicBezTo>
                  <a:pt x="205" y="141"/>
                  <a:pt x="205" y="141"/>
                  <a:pt x="205" y="141"/>
                </a:cubicBezTo>
                <a:lnTo>
                  <a:pt x="212" y="141"/>
                </a:lnTo>
                <a:cubicBezTo>
                  <a:pt x="212" y="141"/>
                  <a:pt x="212" y="141"/>
                  <a:pt x="219" y="141"/>
                </a:cubicBezTo>
                <a:lnTo>
                  <a:pt x="226" y="141"/>
                </a:lnTo>
                <a:cubicBezTo>
                  <a:pt x="226" y="149"/>
                  <a:pt x="226" y="149"/>
                  <a:pt x="226" y="149"/>
                </a:cubicBezTo>
                <a:cubicBezTo>
                  <a:pt x="226" y="149"/>
                  <a:pt x="226" y="149"/>
                  <a:pt x="219" y="149"/>
                </a:cubicBezTo>
                <a:close/>
                <a:moveTo>
                  <a:pt x="283" y="347"/>
                </a:moveTo>
                <a:lnTo>
                  <a:pt x="283" y="347"/>
                </a:lnTo>
                <a:close/>
                <a:moveTo>
                  <a:pt x="382" y="417"/>
                </a:moveTo>
                <a:lnTo>
                  <a:pt x="382" y="417"/>
                </a:lnTo>
                <a:lnTo>
                  <a:pt x="382" y="410"/>
                </a:lnTo>
                <a:cubicBezTo>
                  <a:pt x="382" y="410"/>
                  <a:pt x="382" y="410"/>
                  <a:pt x="382" y="403"/>
                </a:cubicBezTo>
                <a:cubicBezTo>
                  <a:pt x="389" y="403"/>
                  <a:pt x="389" y="403"/>
                  <a:pt x="389" y="403"/>
                </a:cubicBezTo>
                <a:cubicBezTo>
                  <a:pt x="389" y="396"/>
                  <a:pt x="389" y="396"/>
                  <a:pt x="389" y="396"/>
                </a:cubicBezTo>
                <a:cubicBezTo>
                  <a:pt x="389" y="396"/>
                  <a:pt x="389" y="396"/>
                  <a:pt x="396" y="396"/>
                </a:cubicBezTo>
                <a:cubicBezTo>
                  <a:pt x="396" y="396"/>
                  <a:pt x="396" y="396"/>
                  <a:pt x="396" y="389"/>
                </a:cubicBezTo>
                <a:cubicBezTo>
                  <a:pt x="396" y="389"/>
                  <a:pt x="396" y="389"/>
                  <a:pt x="396" y="396"/>
                </a:cubicBezTo>
                <a:cubicBezTo>
                  <a:pt x="403" y="396"/>
                  <a:pt x="396" y="396"/>
                  <a:pt x="403" y="396"/>
                </a:cubicBezTo>
                <a:cubicBezTo>
                  <a:pt x="403" y="396"/>
                  <a:pt x="403" y="396"/>
                  <a:pt x="403" y="403"/>
                </a:cubicBezTo>
                <a:cubicBezTo>
                  <a:pt x="396" y="403"/>
                  <a:pt x="396" y="403"/>
                  <a:pt x="396" y="403"/>
                </a:cubicBezTo>
                <a:lnTo>
                  <a:pt x="396" y="410"/>
                </a:lnTo>
                <a:cubicBezTo>
                  <a:pt x="396" y="410"/>
                  <a:pt x="396" y="417"/>
                  <a:pt x="396" y="424"/>
                </a:cubicBezTo>
                <a:cubicBezTo>
                  <a:pt x="396" y="424"/>
                  <a:pt x="389" y="424"/>
                  <a:pt x="389" y="431"/>
                </a:cubicBezTo>
                <a:cubicBezTo>
                  <a:pt x="382" y="431"/>
                  <a:pt x="382" y="431"/>
                  <a:pt x="382" y="424"/>
                </a:cubicBezTo>
                <a:cubicBezTo>
                  <a:pt x="382" y="424"/>
                  <a:pt x="382" y="424"/>
                  <a:pt x="382" y="417"/>
                </a:cubicBezTo>
                <a:close/>
                <a:moveTo>
                  <a:pt x="353" y="254"/>
                </a:moveTo>
                <a:lnTo>
                  <a:pt x="353" y="254"/>
                </a:lnTo>
                <a:close/>
                <a:moveTo>
                  <a:pt x="332" y="254"/>
                </a:moveTo>
                <a:lnTo>
                  <a:pt x="332" y="254"/>
                </a:lnTo>
                <a:cubicBezTo>
                  <a:pt x="325" y="254"/>
                  <a:pt x="325" y="254"/>
                  <a:pt x="325" y="254"/>
                </a:cubicBezTo>
                <a:cubicBezTo>
                  <a:pt x="332" y="254"/>
                  <a:pt x="332" y="254"/>
                  <a:pt x="332" y="254"/>
                </a:cubicBezTo>
                <a:close/>
                <a:moveTo>
                  <a:pt x="304" y="247"/>
                </a:moveTo>
                <a:lnTo>
                  <a:pt x="304" y="247"/>
                </a:lnTo>
                <a:lnTo>
                  <a:pt x="304" y="254"/>
                </a:lnTo>
                <a:cubicBezTo>
                  <a:pt x="304" y="247"/>
                  <a:pt x="297" y="247"/>
                  <a:pt x="297" y="247"/>
                </a:cubicBezTo>
                <a:lnTo>
                  <a:pt x="304" y="247"/>
                </a:lnTo>
                <a:close/>
                <a:moveTo>
                  <a:pt x="290" y="240"/>
                </a:moveTo>
                <a:lnTo>
                  <a:pt x="290" y="240"/>
                </a:lnTo>
                <a:cubicBezTo>
                  <a:pt x="283" y="240"/>
                  <a:pt x="283" y="247"/>
                  <a:pt x="283" y="247"/>
                </a:cubicBezTo>
                <a:cubicBezTo>
                  <a:pt x="283" y="240"/>
                  <a:pt x="283" y="240"/>
                  <a:pt x="283" y="240"/>
                </a:cubicBezTo>
                <a:cubicBezTo>
                  <a:pt x="283" y="240"/>
                  <a:pt x="283" y="240"/>
                  <a:pt x="290" y="240"/>
                </a:cubicBezTo>
                <a:close/>
                <a:moveTo>
                  <a:pt x="290" y="233"/>
                </a:moveTo>
                <a:lnTo>
                  <a:pt x="290" y="233"/>
                </a:lnTo>
                <a:cubicBezTo>
                  <a:pt x="283" y="233"/>
                  <a:pt x="283" y="233"/>
                  <a:pt x="283" y="233"/>
                </a:cubicBezTo>
                <a:lnTo>
                  <a:pt x="290" y="233"/>
                </a:lnTo>
                <a:close/>
                <a:moveTo>
                  <a:pt x="205" y="106"/>
                </a:moveTo>
                <a:lnTo>
                  <a:pt x="205" y="106"/>
                </a:lnTo>
                <a:lnTo>
                  <a:pt x="198" y="106"/>
                </a:lnTo>
                <a:cubicBezTo>
                  <a:pt x="198" y="106"/>
                  <a:pt x="198" y="106"/>
                  <a:pt x="198" y="99"/>
                </a:cubicBezTo>
                <a:cubicBezTo>
                  <a:pt x="198" y="99"/>
                  <a:pt x="198" y="99"/>
                  <a:pt x="205" y="99"/>
                </a:cubicBezTo>
                <a:cubicBezTo>
                  <a:pt x="205" y="99"/>
                  <a:pt x="198" y="99"/>
                  <a:pt x="198" y="106"/>
                </a:cubicBezTo>
                <a:cubicBezTo>
                  <a:pt x="205" y="106"/>
                  <a:pt x="205" y="106"/>
                  <a:pt x="205" y="106"/>
                </a:cubicBezTo>
                <a:close/>
                <a:moveTo>
                  <a:pt x="198" y="99"/>
                </a:moveTo>
                <a:lnTo>
                  <a:pt x="198" y="99"/>
                </a:lnTo>
                <a:close/>
                <a:moveTo>
                  <a:pt x="191" y="99"/>
                </a:moveTo>
                <a:lnTo>
                  <a:pt x="191" y="99"/>
                </a:lnTo>
                <a:lnTo>
                  <a:pt x="198" y="99"/>
                </a:lnTo>
                <a:lnTo>
                  <a:pt x="191" y="99"/>
                </a:lnTo>
                <a:close/>
                <a:moveTo>
                  <a:pt x="198" y="92"/>
                </a:moveTo>
                <a:lnTo>
                  <a:pt x="198" y="92"/>
                </a:lnTo>
                <a:lnTo>
                  <a:pt x="198" y="85"/>
                </a:lnTo>
                <a:lnTo>
                  <a:pt x="198" y="92"/>
                </a:lnTo>
                <a:close/>
                <a:moveTo>
                  <a:pt x="198" y="92"/>
                </a:moveTo>
                <a:lnTo>
                  <a:pt x="198" y="92"/>
                </a:lnTo>
                <a:close/>
                <a:moveTo>
                  <a:pt x="198" y="92"/>
                </a:moveTo>
                <a:lnTo>
                  <a:pt x="198" y="92"/>
                </a:lnTo>
                <a:close/>
                <a:moveTo>
                  <a:pt x="198" y="92"/>
                </a:moveTo>
                <a:lnTo>
                  <a:pt x="198" y="92"/>
                </a:lnTo>
                <a:close/>
                <a:moveTo>
                  <a:pt x="198" y="113"/>
                </a:moveTo>
                <a:lnTo>
                  <a:pt x="198" y="113"/>
                </a:lnTo>
                <a:close/>
                <a:moveTo>
                  <a:pt x="155" y="177"/>
                </a:moveTo>
                <a:lnTo>
                  <a:pt x="155" y="177"/>
                </a:lnTo>
                <a:close/>
                <a:moveTo>
                  <a:pt x="134" y="240"/>
                </a:moveTo>
                <a:lnTo>
                  <a:pt x="134" y="240"/>
                </a:lnTo>
                <a:cubicBezTo>
                  <a:pt x="134" y="233"/>
                  <a:pt x="134" y="233"/>
                  <a:pt x="134" y="233"/>
                </a:cubicBezTo>
                <a:lnTo>
                  <a:pt x="134" y="240"/>
                </a:lnTo>
                <a:lnTo>
                  <a:pt x="134" y="233"/>
                </a:lnTo>
                <a:cubicBezTo>
                  <a:pt x="127" y="233"/>
                  <a:pt x="127" y="233"/>
                  <a:pt x="127" y="233"/>
                </a:cubicBezTo>
                <a:lnTo>
                  <a:pt x="120" y="233"/>
                </a:lnTo>
                <a:lnTo>
                  <a:pt x="127" y="233"/>
                </a:lnTo>
                <a:cubicBezTo>
                  <a:pt x="127" y="226"/>
                  <a:pt x="127" y="226"/>
                  <a:pt x="127" y="226"/>
                </a:cubicBezTo>
                <a:cubicBezTo>
                  <a:pt x="127" y="226"/>
                  <a:pt x="127" y="226"/>
                  <a:pt x="127" y="219"/>
                </a:cubicBezTo>
                <a:lnTo>
                  <a:pt x="134" y="219"/>
                </a:lnTo>
                <a:cubicBezTo>
                  <a:pt x="134" y="226"/>
                  <a:pt x="127" y="226"/>
                  <a:pt x="127" y="226"/>
                </a:cubicBezTo>
                <a:cubicBezTo>
                  <a:pt x="127" y="226"/>
                  <a:pt x="127" y="226"/>
                  <a:pt x="134" y="226"/>
                </a:cubicBezTo>
                <a:cubicBezTo>
                  <a:pt x="134" y="226"/>
                  <a:pt x="134" y="233"/>
                  <a:pt x="134" y="226"/>
                </a:cubicBezTo>
                <a:cubicBezTo>
                  <a:pt x="134" y="226"/>
                  <a:pt x="134" y="226"/>
                  <a:pt x="141" y="226"/>
                </a:cubicBezTo>
                <a:cubicBezTo>
                  <a:pt x="134" y="233"/>
                  <a:pt x="134" y="233"/>
                  <a:pt x="134" y="233"/>
                </a:cubicBezTo>
                <a:lnTo>
                  <a:pt x="141" y="233"/>
                </a:lnTo>
                <a:cubicBezTo>
                  <a:pt x="141" y="233"/>
                  <a:pt x="141" y="233"/>
                  <a:pt x="134" y="233"/>
                </a:cubicBezTo>
                <a:cubicBezTo>
                  <a:pt x="141" y="233"/>
                  <a:pt x="141" y="233"/>
                  <a:pt x="141" y="233"/>
                </a:cubicBezTo>
                <a:lnTo>
                  <a:pt x="141" y="240"/>
                </a:lnTo>
                <a:cubicBezTo>
                  <a:pt x="141" y="240"/>
                  <a:pt x="141" y="240"/>
                  <a:pt x="134" y="240"/>
                </a:cubicBezTo>
                <a:close/>
                <a:moveTo>
                  <a:pt x="134" y="396"/>
                </a:moveTo>
                <a:lnTo>
                  <a:pt x="134" y="396"/>
                </a:lnTo>
                <a:lnTo>
                  <a:pt x="134" y="389"/>
                </a:lnTo>
                <a:lnTo>
                  <a:pt x="134" y="396"/>
                </a:lnTo>
                <a:close/>
                <a:moveTo>
                  <a:pt x="134" y="127"/>
                </a:moveTo>
                <a:lnTo>
                  <a:pt x="134" y="127"/>
                </a:lnTo>
                <a:cubicBezTo>
                  <a:pt x="134" y="134"/>
                  <a:pt x="134" y="134"/>
                  <a:pt x="134" y="134"/>
                </a:cubicBezTo>
                <a:cubicBezTo>
                  <a:pt x="134" y="134"/>
                  <a:pt x="134" y="134"/>
                  <a:pt x="134" y="127"/>
                </a:cubicBezTo>
                <a:close/>
                <a:moveTo>
                  <a:pt x="113" y="240"/>
                </a:moveTo>
                <a:lnTo>
                  <a:pt x="113" y="240"/>
                </a:lnTo>
                <a:lnTo>
                  <a:pt x="120" y="240"/>
                </a:lnTo>
                <a:cubicBezTo>
                  <a:pt x="120" y="240"/>
                  <a:pt x="120" y="240"/>
                  <a:pt x="113" y="240"/>
                </a:cubicBezTo>
                <a:close/>
                <a:moveTo>
                  <a:pt x="99" y="325"/>
                </a:moveTo>
                <a:lnTo>
                  <a:pt x="99" y="325"/>
                </a:lnTo>
                <a:lnTo>
                  <a:pt x="106" y="325"/>
                </a:lnTo>
                <a:cubicBezTo>
                  <a:pt x="106" y="325"/>
                  <a:pt x="106" y="325"/>
                  <a:pt x="99" y="325"/>
                </a:cubicBezTo>
                <a:close/>
                <a:moveTo>
                  <a:pt x="99" y="361"/>
                </a:moveTo>
                <a:lnTo>
                  <a:pt x="99" y="361"/>
                </a:lnTo>
                <a:lnTo>
                  <a:pt x="106" y="361"/>
                </a:lnTo>
                <a:cubicBezTo>
                  <a:pt x="99" y="361"/>
                  <a:pt x="106" y="361"/>
                  <a:pt x="99" y="361"/>
                </a:cubicBezTo>
                <a:close/>
                <a:moveTo>
                  <a:pt x="92" y="325"/>
                </a:moveTo>
                <a:lnTo>
                  <a:pt x="92" y="325"/>
                </a:lnTo>
                <a:cubicBezTo>
                  <a:pt x="92" y="325"/>
                  <a:pt x="92" y="325"/>
                  <a:pt x="85" y="325"/>
                </a:cubicBezTo>
                <a:cubicBezTo>
                  <a:pt x="85" y="325"/>
                  <a:pt x="85" y="325"/>
                  <a:pt x="78" y="325"/>
                </a:cubicBezTo>
                <a:cubicBezTo>
                  <a:pt x="85" y="325"/>
                  <a:pt x="85" y="325"/>
                  <a:pt x="85" y="325"/>
                </a:cubicBezTo>
                <a:lnTo>
                  <a:pt x="92" y="325"/>
                </a:lnTo>
                <a:lnTo>
                  <a:pt x="99" y="325"/>
                </a:lnTo>
                <a:cubicBezTo>
                  <a:pt x="92" y="325"/>
                  <a:pt x="92" y="325"/>
                  <a:pt x="92" y="325"/>
                </a:cubicBezTo>
                <a:close/>
                <a:moveTo>
                  <a:pt x="78" y="276"/>
                </a:moveTo>
                <a:lnTo>
                  <a:pt x="78" y="276"/>
                </a:lnTo>
                <a:close/>
                <a:moveTo>
                  <a:pt x="78" y="276"/>
                </a:moveTo>
                <a:lnTo>
                  <a:pt x="78" y="276"/>
                </a:lnTo>
                <a:close/>
                <a:moveTo>
                  <a:pt x="78" y="276"/>
                </a:moveTo>
                <a:lnTo>
                  <a:pt x="78" y="276"/>
                </a:lnTo>
                <a:close/>
                <a:moveTo>
                  <a:pt x="71" y="325"/>
                </a:moveTo>
                <a:lnTo>
                  <a:pt x="71" y="325"/>
                </a:lnTo>
                <a:cubicBezTo>
                  <a:pt x="71" y="325"/>
                  <a:pt x="71" y="325"/>
                  <a:pt x="78" y="325"/>
                </a:cubicBezTo>
                <a:cubicBezTo>
                  <a:pt x="71" y="325"/>
                  <a:pt x="71" y="325"/>
                  <a:pt x="71" y="325"/>
                </a:cubicBezTo>
                <a:close/>
                <a:moveTo>
                  <a:pt x="481" y="332"/>
                </a:moveTo>
                <a:lnTo>
                  <a:pt x="481" y="332"/>
                </a:lnTo>
                <a:lnTo>
                  <a:pt x="488" y="332"/>
                </a:lnTo>
                <a:lnTo>
                  <a:pt x="488" y="339"/>
                </a:lnTo>
                <a:cubicBezTo>
                  <a:pt x="488" y="339"/>
                  <a:pt x="488" y="339"/>
                  <a:pt x="481" y="339"/>
                </a:cubicBezTo>
                <a:lnTo>
                  <a:pt x="481" y="332"/>
                </a:lnTo>
                <a:close/>
                <a:moveTo>
                  <a:pt x="290" y="177"/>
                </a:moveTo>
                <a:lnTo>
                  <a:pt x="290" y="177"/>
                </a:lnTo>
                <a:cubicBezTo>
                  <a:pt x="290" y="177"/>
                  <a:pt x="290" y="177"/>
                  <a:pt x="290" y="184"/>
                </a:cubicBezTo>
                <a:cubicBezTo>
                  <a:pt x="290" y="184"/>
                  <a:pt x="290" y="184"/>
                  <a:pt x="283" y="184"/>
                </a:cubicBezTo>
                <a:cubicBezTo>
                  <a:pt x="283" y="184"/>
                  <a:pt x="283" y="184"/>
                  <a:pt x="283" y="177"/>
                </a:cubicBezTo>
                <a:lnTo>
                  <a:pt x="290" y="177"/>
                </a:lnTo>
                <a:close/>
                <a:moveTo>
                  <a:pt x="297" y="184"/>
                </a:moveTo>
                <a:lnTo>
                  <a:pt x="297" y="184"/>
                </a:lnTo>
                <a:cubicBezTo>
                  <a:pt x="297" y="191"/>
                  <a:pt x="297" y="184"/>
                  <a:pt x="297" y="191"/>
                </a:cubicBezTo>
                <a:lnTo>
                  <a:pt x="290" y="191"/>
                </a:lnTo>
                <a:cubicBezTo>
                  <a:pt x="290" y="184"/>
                  <a:pt x="290" y="184"/>
                  <a:pt x="297" y="184"/>
                </a:cubicBezTo>
                <a:close/>
                <a:moveTo>
                  <a:pt x="92" y="254"/>
                </a:moveTo>
                <a:lnTo>
                  <a:pt x="92" y="254"/>
                </a:lnTo>
                <a:close/>
                <a:moveTo>
                  <a:pt x="92" y="254"/>
                </a:moveTo>
                <a:lnTo>
                  <a:pt x="92" y="254"/>
                </a:lnTo>
                <a:close/>
                <a:moveTo>
                  <a:pt x="78" y="269"/>
                </a:moveTo>
                <a:lnTo>
                  <a:pt x="78" y="269"/>
                </a:lnTo>
                <a:close/>
                <a:moveTo>
                  <a:pt x="78" y="276"/>
                </a:moveTo>
                <a:lnTo>
                  <a:pt x="78" y="276"/>
                </a:lnTo>
                <a:cubicBezTo>
                  <a:pt x="78" y="269"/>
                  <a:pt x="78" y="269"/>
                  <a:pt x="78" y="269"/>
                </a:cubicBezTo>
                <a:cubicBezTo>
                  <a:pt x="78" y="269"/>
                  <a:pt x="78" y="269"/>
                  <a:pt x="78" y="276"/>
                </a:cubicBezTo>
                <a:close/>
                <a:moveTo>
                  <a:pt x="78" y="269"/>
                </a:moveTo>
                <a:lnTo>
                  <a:pt x="78" y="269"/>
                </a:lnTo>
                <a:close/>
                <a:moveTo>
                  <a:pt x="78" y="269"/>
                </a:moveTo>
                <a:lnTo>
                  <a:pt x="78" y="2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835" tIns="60917" rIns="121835" bIns="60917" anchor="ctr"/>
          <a:lstStyle/>
          <a:p>
            <a:pPr defTabSz="913652"/>
            <a:endParaRPr lang="en-US" sz="2400" dirty="0">
              <a:solidFill>
                <a:srgbClr val="000000"/>
              </a:solidFill>
            </a:endParaRPr>
          </a:p>
        </p:txBody>
      </p:sp>
      <p:sp>
        <p:nvSpPr>
          <p:cNvPr id="274" name="Freeform 29"/>
          <p:cNvSpPr>
            <a:spLocks noChangeArrowheads="1"/>
          </p:cNvSpPr>
          <p:nvPr userDrawn="1"/>
        </p:nvSpPr>
        <p:spPr bwMode="auto">
          <a:xfrm>
            <a:off x="8043540" y="3439035"/>
            <a:ext cx="356731" cy="367945"/>
          </a:xfrm>
          <a:custGeom>
            <a:avLst/>
            <a:gdLst>
              <a:gd name="T0" fmla="*/ 821466065 w 444"/>
              <a:gd name="T1" fmla="*/ 1097432192 h 462"/>
              <a:gd name="T2" fmla="*/ 821466065 w 444"/>
              <a:gd name="T3" fmla="*/ 1097432192 h 462"/>
              <a:gd name="T4" fmla="*/ 1059957094 w 444"/>
              <a:gd name="T5" fmla="*/ 836914266 h 462"/>
              <a:gd name="T6" fmla="*/ 1467376993 w 444"/>
              <a:gd name="T7" fmla="*/ 231210494 h 462"/>
              <a:gd name="T8" fmla="*/ 1411067370 w 444"/>
              <a:gd name="T9" fmla="*/ 172593825 h 462"/>
              <a:gd name="T10" fmla="*/ 1146076731 w 444"/>
              <a:gd name="T11" fmla="*/ 172593825 h 462"/>
              <a:gd name="T12" fmla="*/ 735344608 w 444"/>
              <a:gd name="T13" fmla="*/ 0 h 462"/>
              <a:gd name="T14" fmla="*/ 324612486 w 444"/>
              <a:gd name="T15" fmla="*/ 172593825 h 462"/>
              <a:gd name="T16" fmla="*/ 59621847 w 444"/>
              <a:gd name="T17" fmla="*/ 172593825 h 462"/>
              <a:gd name="T18" fmla="*/ 0 w 444"/>
              <a:gd name="T19" fmla="*/ 231210494 h 462"/>
              <a:gd name="T20" fmla="*/ 410732123 w 444"/>
              <a:gd name="T21" fmla="*/ 836914266 h 462"/>
              <a:gd name="T22" fmla="*/ 645910928 w 444"/>
              <a:gd name="T23" fmla="*/ 1097432192 h 462"/>
              <a:gd name="T24" fmla="*/ 645910928 w 444"/>
              <a:gd name="T25" fmla="*/ 1211409349 h 462"/>
              <a:gd name="T26" fmla="*/ 354422499 w 444"/>
              <a:gd name="T27" fmla="*/ 1354693938 h 462"/>
              <a:gd name="T28" fmla="*/ 735344608 w 444"/>
              <a:gd name="T29" fmla="*/ 1501236511 h 462"/>
              <a:gd name="T30" fmla="*/ 1086454884 w 444"/>
              <a:gd name="T31" fmla="*/ 1354693938 h 462"/>
              <a:gd name="T32" fmla="*/ 821466065 w 444"/>
              <a:gd name="T33" fmla="*/ 1211409349 h 462"/>
              <a:gd name="T34" fmla="*/ 821466065 w 444"/>
              <a:gd name="T35" fmla="*/ 1097432192 h 462"/>
              <a:gd name="T36" fmla="*/ 1059957094 w 444"/>
              <a:gd name="T37" fmla="*/ 690373497 h 462"/>
              <a:gd name="T38" fmla="*/ 1059957094 w 444"/>
              <a:gd name="T39" fmla="*/ 690373497 h 462"/>
              <a:gd name="T40" fmla="*/ 1146076731 w 444"/>
              <a:gd name="T41" fmla="*/ 289827163 h 462"/>
              <a:gd name="T42" fmla="*/ 1351443702 w 444"/>
              <a:gd name="T43" fmla="*/ 289827163 h 462"/>
              <a:gd name="T44" fmla="*/ 1059957094 w 444"/>
              <a:gd name="T45" fmla="*/ 690373497 h 462"/>
              <a:gd name="T46" fmla="*/ 735344608 w 444"/>
              <a:gd name="T47" fmla="*/ 117233337 h 462"/>
              <a:gd name="T48" fmla="*/ 735344608 w 444"/>
              <a:gd name="T49" fmla="*/ 117233337 h 462"/>
              <a:gd name="T50" fmla="*/ 1059957094 w 444"/>
              <a:gd name="T51" fmla="*/ 231210494 h 462"/>
              <a:gd name="T52" fmla="*/ 735344608 w 444"/>
              <a:gd name="T53" fmla="*/ 374495083 h 462"/>
              <a:gd name="T54" fmla="*/ 410732123 w 444"/>
              <a:gd name="T55" fmla="*/ 231210494 h 462"/>
              <a:gd name="T56" fmla="*/ 735344608 w 444"/>
              <a:gd name="T57" fmla="*/ 117233337 h 462"/>
              <a:gd name="T58" fmla="*/ 119245514 w 444"/>
              <a:gd name="T59" fmla="*/ 289827163 h 462"/>
              <a:gd name="T60" fmla="*/ 119245514 w 444"/>
              <a:gd name="T61" fmla="*/ 289827163 h 462"/>
              <a:gd name="T62" fmla="*/ 324612486 w 444"/>
              <a:gd name="T63" fmla="*/ 289827163 h 462"/>
              <a:gd name="T64" fmla="*/ 410732123 w 444"/>
              <a:gd name="T65" fmla="*/ 690373497 h 462"/>
              <a:gd name="T66" fmla="*/ 119245514 w 444"/>
              <a:gd name="T67" fmla="*/ 289827163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360" tIns="45711" rIns="91360" bIns="45711" anchor="ctr"/>
          <a:lstStyle/>
          <a:p>
            <a:pPr defTabSz="913652"/>
            <a:endParaRPr lang="en-US" sz="1067" dirty="0">
              <a:solidFill>
                <a:srgbClr val="000000"/>
              </a:solidFill>
            </a:endParaRPr>
          </a:p>
        </p:txBody>
      </p:sp>
      <p:sp>
        <p:nvSpPr>
          <p:cNvPr id="275" name="Freeform 89"/>
          <p:cNvSpPr>
            <a:spLocks noChangeArrowheads="1"/>
          </p:cNvSpPr>
          <p:nvPr userDrawn="1"/>
        </p:nvSpPr>
        <p:spPr bwMode="auto">
          <a:xfrm>
            <a:off x="6594807" y="2704365"/>
            <a:ext cx="444199" cy="309851"/>
          </a:xfrm>
          <a:custGeom>
            <a:avLst/>
            <a:gdLst>
              <a:gd name="T0" fmla="*/ 2147483647 w 608"/>
              <a:gd name="T1" fmla="*/ 2147483647 h 425"/>
              <a:gd name="T2" fmla="*/ 2147483647 w 608"/>
              <a:gd name="T3" fmla="*/ 2147483647 h 425"/>
              <a:gd name="T4" fmla="*/ 2147483647 w 608"/>
              <a:gd name="T5" fmla="*/ 2147483647 h 425"/>
              <a:gd name="T6" fmla="*/ 2147483647 w 608"/>
              <a:gd name="T7" fmla="*/ 2147483647 h 425"/>
              <a:gd name="T8" fmla="*/ 2147483647 w 608"/>
              <a:gd name="T9" fmla="*/ 2147483647 h 425"/>
              <a:gd name="T10" fmla="*/ 2147483647 w 608"/>
              <a:gd name="T11" fmla="*/ 2147483647 h 425"/>
              <a:gd name="T12" fmla="*/ 2147483647 w 608"/>
              <a:gd name="T13" fmla="*/ 2147483647 h 425"/>
              <a:gd name="T14" fmla="*/ 2147483647 w 608"/>
              <a:gd name="T15" fmla="*/ 2147483647 h 425"/>
              <a:gd name="T16" fmla="*/ 2147483647 w 608"/>
              <a:gd name="T17" fmla="*/ 2147483647 h 425"/>
              <a:gd name="T18" fmla="*/ 2147483647 w 608"/>
              <a:gd name="T19" fmla="*/ 2147483647 h 425"/>
              <a:gd name="T20" fmla="*/ 2147483647 w 608"/>
              <a:gd name="T21" fmla="*/ 2147483647 h 425"/>
              <a:gd name="T22" fmla="*/ 2147483647 w 608"/>
              <a:gd name="T23" fmla="*/ 2147483647 h 425"/>
              <a:gd name="T24" fmla="*/ 2147483647 w 608"/>
              <a:gd name="T25" fmla="*/ 2147483647 h 425"/>
              <a:gd name="T26" fmla="*/ 2147483647 w 608"/>
              <a:gd name="T27" fmla="*/ 2147483647 h 425"/>
              <a:gd name="T28" fmla="*/ 2147483647 w 608"/>
              <a:gd name="T29" fmla="*/ 2147483647 h 425"/>
              <a:gd name="T30" fmla="*/ 2147483647 w 608"/>
              <a:gd name="T31" fmla="*/ 2147483647 h 425"/>
              <a:gd name="T32" fmla="*/ 2147483647 w 608"/>
              <a:gd name="T33" fmla="*/ 2147483647 h 425"/>
              <a:gd name="T34" fmla="*/ 2147483647 w 608"/>
              <a:gd name="T35" fmla="*/ 2147483647 h 425"/>
              <a:gd name="T36" fmla="*/ 2147483647 w 608"/>
              <a:gd name="T37" fmla="*/ 2147483647 h 425"/>
              <a:gd name="T38" fmla="*/ 2147483647 w 608"/>
              <a:gd name="T39" fmla="*/ 2147483647 h 425"/>
              <a:gd name="T40" fmla="*/ 2147483647 w 608"/>
              <a:gd name="T41" fmla="*/ 2147483647 h 425"/>
              <a:gd name="T42" fmla="*/ 2147483647 w 608"/>
              <a:gd name="T43" fmla="*/ 2147483647 h 425"/>
              <a:gd name="T44" fmla="*/ 2147483647 w 608"/>
              <a:gd name="T45" fmla="*/ 2147483647 h 425"/>
              <a:gd name="T46" fmla="*/ 2147483647 w 608"/>
              <a:gd name="T47" fmla="*/ 2147483647 h 425"/>
              <a:gd name="T48" fmla="*/ 2147483647 w 608"/>
              <a:gd name="T49" fmla="*/ 2147483647 h 425"/>
              <a:gd name="T50" fmla="*/ 2147483647 w 608"/>
              <a:gd name="T51" fmla="*/ 2147483647 h 425"/>
              <a:gd name="T52" fmla="*/ 2147483647 w 608"/>
              <a:gd name="T53" fmla="*/ 2147483647 h 425"/>
              <a:gd name="T54" fmla="*/ 2147483647 w 608"/>
              <a:gd name="T55" fmla="*/ 2147483647 h 425"/>
              <a:gd name="T56" fmla="*/ 2147483647 w 608"/>
              <a:gd name="T57" fmla="*/ 2147483647 h 425"/>
              <a:gd name="T58" fmla="*/ 2147483647 w 608"/>
              <a:gd name="T59" fmla="*/ 2147483647 h 425"/>
              <a:gd name="T60" fmla="*/ 2147483647 w 608"/>
              <a:gd name="T61" fmla="*/ 2147483647 h 425"/>
              <a:gd name="T62" fmla="*/ 2147483647 w 608"/>
              <a:gd name="T63" fmla="*/ 2147483647 h 425"/>
              <a:gd name="T64" fmla="*/ 2147483647 w 608"/>
              <a:gd name="T65" fmla="*/ 2147483647 h 425"/>
              <a:gd name="T66" fmla="*/ 0 w 608"/>
              <a:gd name="T67" fmla="*/ 2147483647 h 425"/>
              <a:gd name="T68" fmla="*/ 0 w 608"/>
              <a:gd name="T69" fmla="*/ 2147483647 h 425"/>
              <a:gd name="T70" fmla="*/ 0 w 608"/>
              <a:gd name="T71" fmla="*/ 2147483647 h 425"/>
              <a:gd name="T72" fmla="*/ 2147483647 w 608"/>
              <a:gd name="T73" fmla="*/ 2147483647 h 425"/>
              <a:gd name="T74" fmla="*/ 2147483647 w 608"/>
              <a:gd name="T75" fmla="*/ 2147483647 h 425"/>
              <a:gd name="T76" fmla="*/ 2147483647 w 608"/>
              <a:gd name="T77" fmla="*/ 2147483647 h 425"/>
              <a:gd name="T78" fmla="*/ 2147483647 w 608"/>
              <a:gd name="T79" fmla="*/ 2147483647 h 425"/>
              <a:gd name="T80" fmla="*/ 2147483647 w 608"/>
              <a:gd name="T81" fmla="*/ 2147483647 h 425"/>
              <a:gd name="T82" fmla="*/ 2147483647 w 608"/>
              <a:gd name="T83" fmla="*/ 2147483647 h 425"/>
              <a:gd name="T84" fmla="*/ 2147483647 w 608"/>
              <a:gd name="T85" fmla="*/ 2147483647 h 425"/>
              <a:gd name="T86" fmla="*/ 2147483647 w 608"/>
              <a:gd name="T87" fmla="*/ 2147483647 h 425"/>
              <a:gd name="T88" fmla="*/ 2147483647 w 608"/>
              <a:gd name="T89" fmla="*/ 0 h 425"/>
              <a:gd name="T90" fmla="*/ 2147483647 w 608"/>
              <a:gd name="T91" fmla="*/ 2147483647 h 425"/>
              <a:gd name="T92" fmla="*/ 2147483647 w 608"/>
              <a:gd name="T93" fmla="*/ 2147483647 h 425"/>
              <a:gd name="T94" fmla="*/ 2147483647 w 608"/>
              <a:gd name="T95" fmla="*/ 2147483647 h 425"/>
              <a:gd name="T96" fmla="*/ 2147483647 w 608"/>
              <a:gd name="T97" fmla="*/ 2147483647 h 425"/>
              <a:gd name="T98" fmla="*/ 2147483647 w 608"/>
              <a:gd name="T99" fmla="*/ 2147483647 h 425"/>
              <a:gd name="T100" fmla="*/ 2147483647 w 608"/>
              <a:gd name="T101" fmla="*/ 2147483647 h 425"/>
              <a:gd name="T102" fmla="*/ 2147483647 w 608"/>
              <a:gd name="T103" fmla="*/ 2147483647 h 4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8" h="425">
                <a:moveTo>
                  <a:pt x="607" y="410"/>
                </a:moveTo>
                <a:lnTo>
                  <a:pt x="607" y="410"/>
                </a:lnTo>
                <a:cubicBezTo>
                  <a:pt x="607" y="417"/>
                  <a:pt x="593" y="424"/>
                  <a:pt x="586" y="424"/>
                </a:cubicBezTo>
                <a:cubicBezTo>
                  <a:pt x="445" y="424"/>
                  <a:pt x="445" y="424"/>
                  <a:pt x="445" y="424"/>
                </a:cubicBezTo>
                <a:cubicBezTo>
                  <a:pt x="459" y="424"/>
                  <a:pt x="466" y="417"/>
                  <a:pt x="466" y="403"/>
                </a:cubicBezTo>
                <a:cubicBezTo>
                  <a:pt x="466" y="403"/>
                  <a:pt x="466" y="318"/>
                  <a:pt x="403" y="290"/>
                </a:cubicBezTo>
                <a:cubicBezTo>
                  <a:pt x="374" y="276"/>
                  <a:pt x="374" y="276"/>
                  <a:pt x="360" y="276"/>
                </a:cubicBezTo>
                <a:cubicBezTo>
                  <a:pt x="360" y="241"/>
                  <a:pt x="360" y="241"/>
                  <a:pt x="360" y="241"/>
                </a:cubicBezTo>
                <a:cubicBezTo>
                  <a:pt x="360" y="241"/>
                  <a:pt x="346" y="226"/>
                  <a:pt x="339" y="191"/>
                </a:cubicBezTo>
                <a:cubicBezTo>
                  <a:pt x="332" y="191"/>
                  <a:pt x="332" y="184"/>
                  <a:pt x="332" y="170"/>
                </a:cubicBezTo>
                <a:cubicBezTo>
                  <a:pt x="332" y="163"/>
                  <a:pt x="325" y="141"/>
                  <a:pt x="332" y="141"/>
                </a:cubicBezTo>
                <a:cubicBezTo>
                  <a:pt x="332" y="127"/>
                  <a:pt x="332" y="106"/>
                  <a:pt x="332" y="99"/>
                </a:cubicBezTo>
                <a:cubicBezTo>
                  <a:pt x="332" y="71"/>
                  <a:pt x="360" y="43"/>
                  <a:pt x="403" y="43"/>
                </a:cubicBezTo>
                <a:cubicBezTo>
                  <a:pt x="452" y="43"/>
                  <a:pt x="473" y="71"/>
                  <a:pt x="480" y="99"/>
                </a:cubicBezTo>
                <a:cubicBezTo>
                  <a:pt x="480" y="106"/>
                  <a:pt x="473" y="127"/>
                  <a:pt x="473" y="141"/>
                </a:cubicBezTo>
                <a:cubicBezTo>
                  <a:pt x="487" y="141"/>
                  <a:pt x="480" y="163"/>
                  <a:pt x="480" y="170"/>
                </a:cubicBezTo>
                <a:cubicBezTo>
                  <a:pt x="480" y="184"/>
                  <a:pt x="473" y="191"/>
                  <a:pt x="466" y="191"/>
                </a:cubicBezTo>
                <a:cubicBezTo>
                  <a:pt x="459" y="226"/>
                  <a:pt x="445" y="241"/>
                  <a:pt x="445" y="241"/>
                </a:cubicBezTo>
                <a:cubicBezTo>
                  <a:pt x="445" y="276"/>
                  <a:pt x="445" y="276"/>
                  <a:pt x="445" y="276"/>
                </a:cubicBezTo>
                <a:cubicBezTo>
                  <a:pt x="445" y="276"/>
                  <a:pt x="459" y="276"/>
                  <a:pt x="494" y="297"/>
                </a:cubicBezTo>
                <a:cubicBezTo>
                  <a:pt x="537" y="311"/>
                  <a:pt x="523" y="297"/>
                  <a:pt x="551" y="318"/>
                </a:cubicBezTo>
                <a:cubicBezTo>
                  <a:pt x="607" y="339"/>
                  <a:pt x="607" y="410"/>
                  <a:pt x="607" y="410"/>
                </a:cubicBezTo>
                <a:close/>
                <a:moveTo>
                  <a:pt x="325" y="283"/>
                </a:moveTo>
                <a:lnTo>
                  <a:pt x="325" y="283"/>
                </a:lnTo>
                <a:cubicBezTo>
                  <a:pt x="367" y="297"/>
                  <a:pt x="353" y="290"/>
                  <a:pt x="388" y="304"/>
                </a:cubicBezTo>
                <a:cubicBezTo>
                  <a:pt x="445" y="332"/>
                  <a:pt x="445" y="403"/>
                  <a:pt x="445" y="403"/>
                </a:cubicBezTo>
                <a:cubicBezTo>
                  <a:pt x="445" y="417"/>
                  <a:pt x="431" y="424"/>
                  <a:pt x="424" y="424"/>
                </a:cubicBezTo>
                <a:cubicBezTo>
                  <a:pt x="21" y="424"/>
                  <a:pt x="21" y="424"/>
                  <a:pt x="21" y="424"/>
                </a:cubicBezTo>
                <a:cubicBezTo>
                  <a:pt x="14" y="424"/>
                  <a:pt x="0" y="417"/>
                  <a:pt x="0" y="403"/>
                </a:cubicBezTo>
                <a:cubicBezTo>
                  <a:pt x="0" y="403"/>
                  <a:pt x="0" y="332"/>
                  <a:pt x="56" y="304"/>
                </a:cubicBezTo>
                <a:cubicBezTo>
                  <a:pt x="92" y="290"/>
                  <a:pt x="77" y="304"/>
                  <a:pt x="120" y="283"/>
                </a:cubicBezTo>
                <a:cubicBezTo>
                  <a:pt x="162" y="269"/>
                  <a:pt x="176" y="262"/>
                  <a:pt x="176" y="262"/>
                </a:cubicBezTo>
                <a:cubicBezTo>
                  <a:pt x="176" y="219"/>
                  <a:pt x="176" y="219"/>
                  <a:pt x="176" y="219"/>
                </a:cubicBezTo>
                <a:cubicBezTo>
                  <a:pt x="176" y="219"/>
                  <a:pt x="155" y="205"/>
                  <a:pt x="155" y="170"/>
                </a:cubicBezTo>
                <a:cubicBezTo>
                  <a:pt x="141" y="170"/>
                  <a:pt x="141" y="156"/>
                  <a:pt x="141" y="149"/>
                </a:cubicBezTo>
                <a:cubicBezTo>
                  <a:pt x="141" y="141"/>
                  <a:pt x="134" y="113"/>
                  <a:pt x="148" y="113"/>
                </a:cubicBezTo>
                <a:cubicBezTo>
                  <a:pt x="141" y="92"/>
                  <a:pt x="141" y="78"/>
                  <a:pt x="141" y="71"/>
                </a:cubicBezTo>
                <a:cubicBezTo>
                  <a:pt x="148" y="35"/>
                  <a:pt x="176" y="7"/>
                  <a:pt x="219" y="0"/>
                </a:cubicBezTo>
                <a:cubicBezTo>
                  <a:pt x="275" y="7"/>
                  <a:pt x="297" y="35"/>
                  <a:pt x="304" y="71"/>
                </a:cubicBezTo>
                <a:cubicBezTo>
                  <a:pt x="304" y="78"/>
                  <a:pt x="304" y="92"/>
                  <a:pt x="297" y="113"/>
                </a:cubicBezTo>
                <a:cubicBezTo>
                  <a:pt x="311" y="113"/>
                  <a:pt x="304" y="141"/>
                  <a:pt x="304" y="149"/>
                </a:cubicBezTo>
                <a:cubicBezTo>
                  <a:pt x="304" y="156"/>
                  <a:pt x="304" y="170"/>
                  <a:pt x="290" y="170"/>
                </a:cubicBezTo>
                <a:cubicBezTo>
                  <a:pt x="282" y="205"/>
                  <a:pt x="268" y="219"/>
                  <a:pt x="268" y="219"/>
                </a:cubicBezTo>
                <a:cubicBezTo>
                  <a:pt x="268" y="262"/>
                  <a:pt x="268" y="262"/>
                  <a:pt x="268" y="262"/>
                </a:cubicBezTo>
                <a:cubicBezTo>
                  <a:pt x="268" y="262"/>
                  <a:pt x="282" y="262"/>
                  <a:pt x="325" y="28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835" tIns="60917" rIns="121835" bIns="60917" anchor="ctr"/>
          <a:lstStyle/>
          <a:p>
            <a:pPr defTabSz="913652"/>
            <a:endParaRPr lang="en-US" sz="2400" dirty="0">
              <a:solidFill>
                <a:srgbClr val="000000"/>
              </a:solidFill>
            </a:endParaRPr>
          </a:p>
        </p:txBody>
      </p:sp>
      <p:sp>
        <p:nvSpPr>
          <p:cNvPr id="276" name="Freeform 88"/>
          <p:cNvSpPr>
            <a:spLocks noChangeArrowheads="1"/>
          </p:cNvSpPr>
          <p:nvPr userDrawn="1"/>
        </p:nvSpPr>
        <p:spPr bwMode="auto">
          <a:xfrm>
            <a:off x="5201532" y="3444210"/>
            <a:ext cx="371645" cy="376764"/>
          </a:xfrm>
          <a:custGeom>
            <a:avLst/>
            <a:gdLst>
              <a:gd name="T0" fmla="*/ 2147483647 w 601"/>
              <a:gd name="T1" fmla="*/ 2147483647 h 609"/>
              <a:gd name="T2" fmla="*/ 2147483647 w 601"/>
              <a:gd name="T3" fmla="*/ 2147483647 h 609"/>
              <a:gd name="T4" fmla="*/ 0 w 601"/>
              <a:gd name="T5" fmla="*/ 2147483647 h 609"/>
              <a:gd name="T6" fmla="*/ 2147483647 w 601"/>
              <a:gd name="T7" fmla="*/ 0 h 609"/>
              <a:gd name="T8" fmla="*/ 2147483647 w 601"/>
              <a:gd name="T9" fmla="*/ 2147483647 h 609"/>
              <a:gd name="T10" fmla="*/ 2147483647 w 601"/>
              <a:gd name="T11" fmla="*/ 2147483647 h 609"/>
              <a:gd name="T12" fmla="*/ 2147483647 w 601"/>
              <a:gd name="T13" fmla="*/ 2147483647 h 609"/>
              <a:gd name="T14" fmla="*/ 2147483647 w 601"/>
              <a:gd name="T15" fmla="*/ 2147483647 h 609"/>
              <a:gd name="T16" fmla="*/ 2147483647 w 601"/>
              <a:gd name="T17" fmla="*/ 2147483647 h 609"/>
              <a:gd name="T18" fmla="*/ 2147483647 w 601"/>
              <a:gd name="T19" fmla="*/ 2147483647 h 609"/>
              <a:gd name="T20" fmla="*/ 2147483647 w 601"/>
              <a:gd name="T21" fmla="*/ 2147483647 h 609"/>
              <a:gd name="T22" fmla="*/ 2147483647 w 601"/>
              <a:gd name="T23" fmla="*/ 2147483647 h 609"/>
              <a:gd name="T24" fmla="*/ 2147483647 w 601"/>
              <a:gd name="T25" fmla="*/ 2147483647 h 609"/>
              <a:gd name="T26" fmla="*/ 2147483647 w 601"/>
              <a:gd name="T27" fmla="*/ 2147483647 h 609"/>
              <a:gd name="T28" fmla="*/ 2147483647 w 601"/>
              <a:gd name="T29" fmla="*/ 2147483647 h 609"/>
              <a:gd name="T30" fmla="*/ 2147483647 w 601"/>
              <a:gd name="T31" fmla="*/ 2147483647 h 609"/>
              <a:gd name="T32" fmla="*/ 2147483647 w 601"/>
              <a:gd name="T33" fmla="*/ 2147483647 h 609"/>
              <a:gd name="T34" fmla="*/ 2147483647 w 601"/>
              <a:gd name="T35" fmla="*/ 2147483647 h 609"/>
              <a:gd name="T36" fmla="*/ 2147483647 w 601"/>
              <a:gd name="T37" fmla="*/ 2147483647 h 609"/>
              <a:gd name="T38" fmla="*/ 2147483647 w 601"/>
              <a:gd name="T39" fmla="*/ 2147483647 h 609"/>
              <a:gd name="T40" fmla="*/ 2147483647 w 601"/>
              <a:gd name="T41" fmla="*/ 2147483647 h 609"/>
              <a:gd name="T42" fmla="*/ 2147483647 w 601"/>
              <a:gd name="T43" fmla="*/ 2147483647 h 609"/>
              <a:gd name="T44" fmla="*/ 2147483647 w 601"/>
              <a:gd name="T45" fmla="*/ 2147483647 h 609"/>
              <a:gd name="T46" fmla="*/ 2147483647 w 601"/>
              <a:gd name="T47" fmla="*/ 2147483647 h 609"/>
              <a:gd name="T48" fmla="*/ 2147483647 w 601"/>
              <a:gd name="T49" fmla="*/ 2147483647 h 609"/>
              <a:gd name="T50" fmla="*/ 2147483647 w 601"/>
              <a:gd name="T51" fmla="*/ 2147483647 h 609"/>
              <a:gd name="T52" fmla="*/ 2147483647 w 601"/>
              <a:gd name="T53" fmla="*/ 2147483647 h 609"/>
              <a:gd name="T54" fmla="*/ 2147483647 w 601"/>
              <a:gd name="T55" fmla="*/ 2147483647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1" h="609">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835" tIns="60917" rIns="121835" bIns="60917" anchor="ctr"/>
          <a:lstStyle/>
          <a:p>
            <a:pPr defTabSz="913652"/>
            <a:endParaRPr lang="en-US" sz="2400" dirty="0">
              <a:solidFill>
                <a:srgbClr val="000000"/>
              </a:solidFill>
            </a:endParaRPr>
          </a:p>
        </p:txBody>
      </p:sp>
      <p:sp>
        <p:nvSpPr>
          <p:cNvPr id="277" name="Freeform 168"/>
          <p:cNvSpPr>
            <a:spLocks noChangeArrowheads="1"/>
          </p:cNvSpPr>
          <p:nvPr userDrawn="1"/>
        </p:nvSpPr>
        <p:spPr bwMode="auto">
          <a:xfrm>
            <a:off x="10852156" y="3490004"/>
            <a:ext cx="328205" cy="281069"/>
          </a:xfrm>
          <a:custGeom>
            <a:avLst/>
            <a:gdLst>
              <a:gd name="T0" fmla="*/ 20412 w 497"/>
              <a:gd name="T1" fmla="*/ 296998 h 426"/>
              <a:gd name="T2" fmla="*/ 20412 w 497"/>
              <a:gd name="T3" fmla="*/ 296998 h 426"/>
              <a:gd name="T4" fmla="*/ 63637 w 497"/>
              <a:gd name="T5" fmla="*/ 307820 h 426"/>
              <a:gd name="T6" fmla="*/ 96055 w 497"/>
              <a:gd name="T7" fmla="*/ 254914 h 426"/>
              <a:gd name="T8" fmla="*/ 31218 w 497"/>
              <a:gd name="T9" fmla="*/ 244092 h 426"/>
              <a:gd name="T10" fmla="*/ 0 w 497"/>
              <a:gd name="T11" fmla="*/ 265735 h 426"/>
              <a:gd name="T12" fmla="*/ 20412 w 497"/>
              <a:gd name="T13" fmla="*/ 296998 h 426"/>
              <a:gd name="T14" fmla="*/ 552317 w 497"/>
              <a:gd name="T15" fmla="*/ 307820 h 426"/>
              <a:gd name="T16" fmla="*/ 552317 w 497"/>
              <a:gd name="T17" fmla="*/ 307820 h 426"/>
              <a:gd name="T18" fmla="*/ 414238 w 497"/>
              <a:gd name="T19" fmla="*/ 425658 h 426"/>
              <a:gd name="T20" fmla="*/ 265353 w 497"/>
              <a:gd name="T21" fmla="*/ 307820 h 426"/>
              <a:gd name="T22" fmla="*/ 254546 w 497"/>
              <a:gd name="T23" fmla="*/ 296998 h 426"/>
              <a:gd name="T24" fmla="*/ 232934 w 497"/>
              <a:gd name="T25" fmla="*/ 296998 h 426"/>
              <a:gd name="T26" fmla="*/ 201716 w 497"/>
              <a:gd name="T27" fmla="*/ 340286 h 426"/>
              <a:gd name="T28" fmla="*/ 232934 w 497"/>
              <a:gd name="T29" fmla="*/ 351107 h 426"/>
              <a:gd name="T30" fmla="*/ 404633 w 497"/>
              <a:gd name="T31" fmla="*/ 478564 h 426"/>
              <a:gd name="T32" fmla="*/ 414238 w 497"/>
              <a:gd name="T33" fmla="*/ 489386 h 426"/>
              <a:gd name="T34" fmla="*/ 435851 w 497"/>
              <a:gd name="T35" fmla="*/ 478564 h 426"/>
              <a:gd name="T36" fmla="*/ 584736 w 497"/>
              <a:gd name="T37" fmla="*/ 351107 h 426"/>
              <a:gd name="T38" fmla="*/ 584736 w 497"/>
              <a:gd name="T39" fmla="*/ 307820 h 426"/>
              <a:gd name="T40" fmla="*/ 552317 w 497"/>
              <a:gd name="T41" fmla="*/ 307820 h 426"/>
              <a:gd name="T42" fmla="*/ 254546 w 497"/>
              <a:gd name="T43" fmla="*/ 169542 h 426"/>
              <a:gd name="T44" fmla="*/ 254546 w 497"/>
              <a:gd name="T45" fmla="*/ 169542 h 426"/>
              <a:gd name="T46" fmla="*/ 404633 w 497"/>
              <a:gd name="T47" fmla="*/ 265735 h 426"/>
              <a:gd name="T48" fmla="*/ 446657 w 497"/>
              <a:gd name="T49" fmla="*/ 254914 h 426"/>
              <a:gd name="T50" fmla="*/ 595542 w 497"/>
              <a:gd name="T51" fmla="*/ 42085 h 426"/>
              <a:gd name="T52" fmla="*/ 584736 w 497"/>
              <a:gd name="T53" fmla="*/ 10822 h 426"/>
              <a:gd name="T54" fmla="*/ 542712 w 497"/>
              <a:gd name="T55" fmla="*/ 10822 h 426"/>
              <a:gd name="T56" fmla="*/ 414238 w 497"/>
              <a:gd name="T57" fmla="*/ 212829 h 426"/>
              <a:gd name="T58" fmla="*/ 265353 w 497"/>
              <a:gd name="T59" fmla="*/ 116635 h 426"/>
              <a:gd name="T60" fmla="*/ 243740 w 497"/>
              <a:gd name="T61" fmla="*/ 105813 h 426"/>
              <a:gd name="T62" fmla="*/ 223328 w 497"/>
              <a:gd name="T63" fmla="*/ 127457 h 426"/>
              <a:gd name="T64" fmla="*/ 0 w 497"/>
              <a:gd name="T65" fmla="*/ 468945 h 426"/>
              <a:gd name="T66" fmla="*/ 10806 w 497"/>
              <a:gd name="T67" fmla="*/ 511030 h 426"/>
              <a:gd name="T68" fmla="*/ 31218 w 497"/>
              <a:gd name="T69" fmla="*/ 511030 h 426"/>
              <a:gd name="T70" fmla="*/ 52830 w 497"/>
              <a:gd name="T71" fmla="*/ 500208 h 426"/>
              <a:gd name="T72" fmla="*/ 254546 w 497"/>
              <a:gd name="T73" fmla="*/ 169542 h 4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97" h="426">
                <a:moveTo>
                  <a:pt x="17" y="247"/>
                </a:moveTo>
                <a:lnTo>
                  <a:pt x="17" y="247"/>
                </a:lnTo>
                <a:cubicBezTo>
                  <a:pt x="53" y="256"/>
                  <a:pt x="53" y="256"/>
                  <a:pt x="53" y="256"/>
                </a:cubicBezTo>
                <a:cubicBezTo>
                  <a:pt x="80" y="212"/>
                  <a:pt x="80" y="212"/>
                  <a:pt x="80" y="212"/>
                </a:cubicBezTo>
                <a:cubicBezTo>
                  <a:pt x="26" y="203"/>
                  <a:pt x="26" y="203"/>
                  <a:pt x="26" y="203"/>
                </a:cubicBezTo>
                <a:cubicBezTo>
                  <a:pt x="17" y="203"/>
                  <a:pt x="0" y="212"/>
                  <a:pt x="0" y="221"/>
                </a:cubicBezTo>
                <a:cubicBezTo>
                  <a:pt x="0" y="230"/>
                  <a:pt x="9" y="247"/>
                  <a:pt x="17" y="247"/>
                </a:cubicBezTo>
                <a:close/>
                <a:moveTo>
                  <a:pt x="460" y="256"/>
                </a:moveTo>
                <a:lnTo>
                  <a:pt x="460" y="256"/>
                </a:lnTo>
                <a:cubicBezTo>
                  <a:pt x="345" y="354"/>
                  <a:pt x="345" y="354"/>
                  <a:pt x="345" y="354"/>
                </a:cubicBezTo>
                <a:cubicBezTo>
                  <a:pt x="221" y="256"/>
                  <a:pt x="221" y="256"/>
                  <a:pt x="221" y="256"/>
                </a:cubicBezTo>
                <a:cubicBezTo>
                  <a:pt x="212" y="247"/>
                  <a:pt x="212" y="247"/>
                  <a:pt x="212" y="247"/>
                </a:cubicBezTo>
                <a:cubicBezTo>
                  <a:pt x="194" y="247"/>
                  <a:pt x="194" y="247"/>
                  <a:pt x="194" y="247"/>
                </a:cubicBezTo>
                <a:cubicBezTo>
                  <a:pt x="168" y="283"/>
                  <a:pt x="168" y="283"/>
                  <a:pt x="168" y="283"/>
                </a:cubicBezTo>
                <a:cubicBezTo>
                  <a:pt x="194" y="292"/>
                  <a:pt x="194" y="292"/>
                  <a:pt x="194" y="292"/>
                </a:cubicBezTo>
                <a:cubicBezTo>
                  <a:pt x="337" y="398"/>
                  <a:pt x="337" y="398"/>
                  <a:pt x="337" y="398"/>
                </a:cubicBezTo>
                <a:cubicBezTo>
                  <a:pt x="337" y="407"/>
                  <a:pt x="345" y="407"/>
                  <a:pt x="345" y="407"/>
                </a:cubicBezTo>
                <a:cubicBezTo>
                  <a:pt x="354" y="407"/>
                  <a:pt x="363" y="407"/>
                  <a:pt x="363" y="398"/>
                </a:cubicBezTo>
                <a:cubicBezTo>
                  <a:pt x="487" y="292"/>
                  <a:pt x="487" y="292"/>
                  <a:pt x="487" y="292"/>
                </a:cubicBezTo>
                <a:cubicBezTo>
                  <a:pt x="496" y="283"/>
                  <a:pt x="496" y="265"/>
                  <a:pt x="487" y="256"/>
                </a:cubicBezTo>
                <a:cubicBezTo>
                  <a:pt x="478" y="247"/>
                  <a:pt x="469" y="247"/>
                  <a:pt x="460" y="256"/>
                </a:cubicBezTo>
                <a:close/>
                <a:moveTo>
                  <a:pt x="212" y="141"/>
                </a:moveTo>
                <a:lnTo>
                  <a:pt x="212" y="141"/>
                </a:lnTo>
                <a:cubicBezTo>
                  <a:pt x="337" y="221"/>
                  <a:pt x="337" y="221"/>
                  <a:pt x="337" y="221"/>
                </a:cubicBezTo>
                <a:cubicBezTo>
                  <a:pt x="345" y="230"/>
                  <a:pt x="363" y="230"/>
                  <a:pt x="372" y="212"/>
                </a:cubicBezTo>
                <a:cubicBezTo>
                  <a:pt x="496" y="35"/>
                  <a:pt x="496" y="35"/>
                  <a:pt x="496" y="35"/>
                </a:cubicBezTo>
                <a:cubicBezTo>
                  <a:pt x="496" y="26"/>
                  <a:pt x="496" y="9"/>
                  <a:pt x="487" y="9"/>
                </a:cubicBezTo>
                <a:cubicBezTo>
                  <a:pt x="478" y="0"/>
                  <a:pt x="460" y="0"/>
                  <a:pt x="452" y="9"/>
                </a:cubicBezTo>
                <a:cubicBezTo>
                  <a:pt x="345" y="177"/>
                  <a:pt x="345" y="177"/>
                  <a:pt x="345" y="177"/>
                </a:cubicBezTo>
                <a:cubicBezTo>
                  <a:pt x="221" y="97"/>
                  <a:pt x="221" y="97"/>
                  <a:pt x="221" y="97"/>
                </a:cubicBezTo>
                <a:cubicBezTo>
                  <a:pt x="212" y="88"/>
                  <a:pt x="212" y="88"/>
                  <a:pt x="203" y="88"/>
                </a:cubicBezTo>
                <a:cubicBezTo>
                  <a:pt x="194" y="97"/>
                  <a:pt x="194" y="97"/>
                  <a:pt x="186" y="106"/>
                </a:cubicBezTo>
                <a:cubicBezTo>
                  <a:pt x="0" y="390"/>
                  <a:pt x="0" y="390"/>
                  <a:pt x="0" y="390"/>
                </a:cubicBezTo>
                <a:cubicBezTo>
                  <a:pt x="0" y="407"/>
                  <a:pt x="0" y="416"/>
                  <a:pt x="9" y="425"/>
                </a:cubicBezTo>
                <a:cubicBezTo>
                  <a:pt x="17" y="425"/>
                  <a:pt x="17" y="425"/>
                  <a:pt x="26" y="425"/>
                </a:cubicBezTo>
                <a:cubicBezTo>
                  <a:pt x="26" y="425"/>
                  <a:pt x="35" y="425"/>
                  <a:pt x="44" y="416"/>
                </a:cubicBezTo>
                <a:lnTo>
                  <a:pt x="212" y="14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91360" tIns="45711" rIns="91360" bIns="45711" anchor="ctr"/>
          <a:lstStyle/>
          <a:p>
            <a:pPr defTabSz="913652"/>
            <a:endParaRPr lang="en-US" sz="2400" dirty="0">
              <a:solidFill>
                <a:srgbClr val="000000"/>
              </a:solidFill>
            </a:endParaRPr>
          </a:p>
        </p:txBody>
      </p:sp>
      <p:sp>
        <p:nvSpPr>
          <p:cNvPr id="278" name="Freeform 123"/>
          <p:cNvSpPr>
            <a:spLocks noChangeArrowheads="1"/>
          </p:cNvSpPr>
          <p:nvPr userDrawn="1"/>
        </p:nvSpPr>
        <p:spPr bwMode="auto">
          <a:xfrm>
            <a:off x="9467095" y="2768258"/>
            <a:ext cx="288568" cy="263319"/>
          </a:xfrm>
          <a:custGeom>
            <a:avLst/>
            <a:gdLst>
              <a:gd name="T0" fmla="*/ 352118 w 397"/>
              <a:gd name="T1" fmla="*/ 346171 h 361"/>
              <a:gd name="T2" fmla="*/ 352118 w 397"/>
              <a:gd name="T3" fmla="*/ 346171 h 361"/>
              <a:gd name="T4" fmla="*/ 325253 w 397"/>
              <a:gd name="T5" fmla="*/ 319247 h 361"/>
              <a:gd name="T6" fmla="*/ 325253 w 397"/>
              <a:gd name="T7" fmla="*/ 26924 h 361"/>
              <a:gd name="T8" fmla="*/ 352118 w 397"/>
              <a:gd name="T9" fmla="*/ 0 h 361"/>
              <a:gd name="T10" fmla="*/ 379942 w 397"/>
              <a:gd name="T11" fmla="*/ 26924 h 361"/>
              <a:gd name="T12" fmla="*/ 379942 w 397"/>
              <a:gd name="T13" fmla="*/ 319247 h 361"/>
              <a:gd name="T14" fmla="*/ 352118 w 397"/>
              <a:gd name="T15" fmla="*/ 346171 h 361"/>
              <a:gd name="T16" fmla="*/ 243700 w 397"/>
              <a:gd name="T17" fmla="*/ 346171 h 361"/>
              <a:gd name="T18" fmla="*/ 243700 w 397"/>
              <a:gd name="T19" fmla="*/ 346171 h 361"/>
              <a:gd name="T20" fmla="*/ 216835 w 397"/>
              <a:gd name="T21" fmla="*/ 319247 h 361"/>
              <a:gd name="T22" fmla="*/ 216835 w 397"/>
              <a:gd name="T23" fmla="*/ 101928 h 361"/>
              <a:gd name="T24" fmla="*/ 243700 w 397"/>
              <a:gd name="T25" fmla="*/ 75004 h 361"/>
              <a:gd name="T26" fmla="*/ 271524 w 397"/>
              <a:gd name="T27" fmla="*/ 101928 h 361"/>
              <a:gd name="T28" fmla="*/ 271524 w 397"/>
              <a:gd name="T29" fmla="*/ 319247 h 361"/>
              <a:gd name="T30" fmla="*/ 243700 w 397"/>
              <a:gd name="T31" fmla="*/ 346171 h 361"/>
              <a:gd name="T32" fmla="*/ 135282 w 397"/>
              <a:gd name="T33" fmla="*/ 346171 h 361"/>
              <a:gd name="T34" fmla="*/ 135282 w 397"/>
              <a:gd name="T35" fmla="*/ 346171 h 361"/>
              <a:gd name="T36" fmla="*/ 108418 w 397"/>
              <a:gd name="T37" fmla="*/ 319247 h 361"/>
              <a:gd name="T38" fmla="*/ 108418 w 397"/>
              <a:gd name="T39" fmla="*/ 170201 h 361"/>
              <a:gd name="T40" fmla="*/ 135282 w 397"/>
              <a:gd name="T41" fmla="*/ 142315 h 361"/>
              <a:gd name="T42" fmla="*/ 163106 w 397"/>
              <a:gd name="T43" fmla="*/ 170201 h 361"/>
              <a:gd name="T44" fmla="*/ 163106 w 397"/>
              <a:gd name="T45" fmla="*/ 319247 h 361"/>
              <a:gd name="T46" fmla="*/ 135282 w 397"/>
              <a:gd name="T47" fmla="*/ 346171 h 361"/>
              <a:gd name="T48" fmla="*/ 26865 w 397"/>
              <a:gd name="T49" fmla="*/ 346171 h 361"/>
              <a:gd name="T50" fmla="*/ 26865 w 397"/>
              <a:gd name="T51" fmla="*/ 346171 h 361"/>
              <a:gd name="T52" fmla="*/ 0 w 397"/>
              <a:gd name="T53" fmla="*/ 319247 h 361"/>
              <a:gd name="T54" fmla="*/ 0 w 397"/>
              <a:gd name="T55" fmla="*/ 244243 h 361"/>
              <a:gd name="T56" fmla="*/ 26865 w 397"/>
              <a:gd name="T57" fmla="*/ 217319 h 361"/>
              <a:gd name="T58" fmla="*/ 53729 w 397"/>
              <a:gd name="T59" fmla="*/ 244243 h 361"/>
              <a:gd name="T60" fmla="*/ 53729 w 397"/>
              <a:gd name="T61" fmla="*/ 319247 h 361"/>
              <a:gd name="T62" fmla="*/ 26865 w 397"/>
              <a:gd name="T63" fmla="*/ 346171 h 3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7" h="361">
                <a:moveTo>
                  <a:pt x="367" y="360"/>
                </a:moveTo>
                <a:lnTo>
                  <a:pt x="367" y="360"/>
                </a:lnTo>
                <a:cubicBezTo>
                  <a:pt x="346" y="360"/>
                  <a:pt x="339" y="346"/>
                  <a:pt x="339" y="332"/>
                </a:cubicBezTo>
                <a:cubicBezTo>
                  <a:pt x="339" y="28"/>
                  <a:pt x="339" y="28"/>
                  <a:pt x="339" y="28"/>
                </a:cubicBezTo>
                <a:cubicBezTo>
                  <a:pt x="339" y="14"/>
                  <a:pt x="346" y="0"/>
                  <a:pt x="367" y="0"/>
                </a:cubicBezTo>
                <a:cubicBezTo>
                  <a:pt x="381" y="0"/>
                  <a:pt x="396" y="14"/>
                  <a:pt x="396" y="28"/>
                </a:cubicBezTo>
                <a:cubicBezTo>
                  <a:pt x="396" y="332"/>
                  <a:pt x="396" y="332"/>
                  <a:pt x="396" y="332"/>
                </a:cubicBezTo>
                <a:cubicBezTo>
                  <a:pt x="396" y="346"/>
                  <a:pt x="381" y="360"/>
                  <a:pt x="367" y="360"/>
                </a:cubicBezTo>
                <a:close/>
                <a:moveTo>
                  <a:pt x="254" y="360"/>
                </a:moveTo>
                <a:lnTo>
                  <a:pt x="254" y="360"/>
                </a:lnTo>
                <a:cubicBezTo>
                  <a:pt x="233" y="360"/>
                  <a:pt x="226" y="346"/>
                  <a:pt x="226" y="332"/>
                </a:cubicBezTo>
                <a:cubicBezTo>
                  <a:pt x="226" y="106"/>
                  <a:pt x="226" y="106"/>
                  <a:pt x="226" y="106"/>
                </a:cubicBezTo>
                <a:cubicBezTo>
                  <a:pt x="226" y="85"/>
                  <a:pt x="233" y="78"/>
                  <a:pt x="254" y="78"/>
                </a:cubicBezTo>
                <a:cubicBezTo>
                  <a:pt x="268" y="78"/>
                  <a:pt x="283" y="85"/>
                  <a:pt x="283" y="106"/>
                </a:cubicBezTo>
                <a:cubicBezTo>
                  <a:pt x="283" y="332"/>
                  <a:pt x="283" y="332"/>
                  <a:pt x="283" y="332"/>
                </a:cubicBezTo>
                <a:cubicBezTo>
                  <a:pt x="283" y="346"/>
                  <a:pt x="268" y="360"/>
                  <a:pt x="254" y="360"/>
                </a:cubicBezTo>
                <a:close/>
                <a:moveTo>
                  <a:pt x="141" y="360"/>
                </a:moveTo>
                <a:lnTo>
                  <a:pt x="141" y="360"/>
                </a:lnTo>
                <a:cubicBezTo>
                  <a:pt x="120" y="360"/>
                  <a:pt x="113" y="346"/>
                  <a:pt x="113" y="332"/>
                </a:cubicBezTo>
                <a:cubicBezTo>
                  <a:pt x="113" y="177"/>
                  <a:pt x="113" y="177"/>
                  <a:pt x="113" y="177"/>
                </a:cubicBezTo>
                <a:cubicBezTo>
                  <a:pt x="113" y="163"/>
                  <a:pt x="120" y="148"/>
                  <a:pt x="141" y="148"/>
                </a:cubicBezTo>
                <a:cubicBezTo>
                  <a:pt x="155" y="148"/>
                  <a:pt x="170" y="163"/>
                  <a:pt x="170" y="177"/>
                </a:cubicBezTo>
                <a:cubicBezTo>
                  <a:pt x="170" y="332"/>
                  <a:pt x="170" y="332"/>
                  <a:pt x="170" y="332"/>
                </a:cubicBezTo>
                <a:cubicBezTo>
                  <a:pt x="170" y="346"/>
                  <a:pt x="155" y="360"/>
                  <a:pt x="141" y="360"/>
                </a:cubicBezTo>
                <a:close/>
                <a:moveTo>
                  <a:pt x="28" y="360"/>
                </a:moveTo>
                <a:lnTo>
                  <a:pt x="28" y="360"/>
                </a:lnTo>
                <a:cubicBezTo>
                  <a:pt x="7" y="360"/>
                  <a:pt x="0" y="346"/>
                  <a:pt x="0" y="332"/>
                </a:cubicBezTo>
                <a:cubicBezTo>
                  <a:pt x="0" y="254"/>
                  <a:pt x="0" y="254"/>
                  <a:pt x="0" y="254"/>
                </a:cubicBezTo>
                <a:cubicBezTo>
                  <a:pt x="0" y="240"/>
                  <a:pt x="7" y="226"/>
                  <a:pt x="28" y="226"/>
                </a:cubicBezTo>
                <a:cubicBezTo>
                  <a:pt x="42" y="226"/>
                  <a:pt x="56" y="240"/>
                  <a:pt x="56" y="254"/>
                </a:cubicBezTo>
                <a:cubicBezTo>
                  <a:pt x="56" y="332"/>
                  <a:pt x="56" y="332"/>
                  <a:pt x="56" y="332"/>
                </a:cubicBezTo>
                <a:cubicBezTo>
                  <a:pt x="56" y="346"/>
                  <a:pt x="42" y="360"/>
                  <a:pt x="28" y="36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21835" tIns="60917" rIns="121835" bIns="60917" anchor="ctr"/>
          <a:lstStyle/>
          <a:p>
            <a:pPr defTabSz="913652"/>
            <a:endParaRPr lang="en-US" sz="2400" dirty="0">
              <a:solidFill>
                <a:srgbClr val="000000"/>
              </a:solidFill>
            </a:endParaRPr>
          </a:p>
        </p:txBody>
      </p:sp>
      <p:sp>
        <p:nvSpPr>
          <p:cNvPr id="279" name="Freeform 64"/>
          <p:cNvSpPr>
            <a:spLocks noChangeArrowheads="1"/>
          </p:cNvSpPr>
          <p:nvPr userDrawn="1"/>
        </p:nvSpPr>
        <p:spPr bwMode="auto">
          <a:xfrm>
            <a:off x="1000589" y="2663605"/>
            <a:ext cx="398801" cy="389307"/>
          </a:xfrm>
          <a:custGeom>
            <a:avLst/>
            <a:gdLst>
              <a:gd name="T0" fmla="*/ 222 w 444"/>
              <a:gd name="T1" fmla="*/ 0 h 435"/>
              <a:gd name="T2" fmla="*/ 284 w 444"/>
              <a:gd name="T3" fmla="*/ 160 h 435"/>
              <a:gd name="T4" fmla="*/ 443 w 444"/>
              <a:gd name="T5" fmla="*/ 160 h 435"/>
              <a:gd name="T6" fmla="*/ 310 w 444"/>
              <a:gd name="T7" fmla="*/ 257 h 435"/>
              <a:gd name="T8" fmla="*/ 354 w 444"/>
              <a:gd name="T9" fmla="*/ 434 h 435"/>
              <a:gd name="T10" fmla="*/ 222 w 444"/>
              <a:gd name="T11" fmla="*/ 327 h 435"/>
              <a:gd name="T12" fmla="*/ 88 w 444"/>
              <a:gd name="T13" fmla="*/ 434 h 435"/>
              <a:gd name="T14" fmla="*/ 133 w 444"/>
              <a:gd name="T15" fmla="*/ 257 h 435"/>
              <a:gd name="T16" fmla="*/ 0 w 444"/>
              <a:gd name="T17" fmla="*/ 160 h 435"/>
              <a:gd name="T18" fmla="*/ 160 w 444"/>
              <a:gd name="T19" fmla="*/ 160 h 435"/>
              <a:gd name="T20" fmla="*/ 222 w 444"/>
              <a:gd name="T2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435">
                <a:moveTo>
                  <a:pt x="222" y="0"/>
                </a:moveTo>
                <a:lnTo>
                  <a:pt x="284" y="160"/>
                </a:lnTo>
                <a:lnTo>
                  <a:pt x="443" y="160"/>
                </a:lnTo>
                <a:lnTo>
                  <a:pt x="310" y="257"/>
                </a:lnTo>
                <a:lnTo>
                  <a:pt x="354" y="434"/>
                </a:lnTo>
                <a:lnTo>
                  <a:pt x="222" y="327"/>
                </a:lnTo>
                <a:lnTo>
                  <a:pt x="88" y="434"/>
                </a:lnTo>
                <a:lnTo>
                  <a:pt x="133" y="257"/>
                </a:lnTo>
                <a:lnTo>
                  <a:pt x="0" y="160"/>
                </a:lnTo>
                <a:lnTo>
                  <a:pt x="160" y="160"/>
                </a:lnTo>
                <a:lnTo>
                  <a:pt x="222" y="0"/>
                </a:lnTo>
              </a:path>
            </a:pathLst>
          </a:custGeom>
          <a:solidFill>
            <a:schemeClr val="bg1"/>
          </a:solidFill>
          <a:ln>
            <a:noFill/>
          </a:ln>
          <a:effectLst/>
        </p:spPr>
        <p:txBody>
          <a:bodyPr wrap="none" lIns="91360" tIns="45711" rIns="91360" bIns="45711" anchor="ctr"/>
          <a:lstStyle/>
          <a:p>
            <a:pPr defTabSz="1826938">
              <a:defRPr/>
            </a:pPr>
            <a:endParaRPr lang="en-US" sz="2400" dirty="0">
              <a:solidFill>
                <a:srgbClr val="000000"/>
              </a:solidFill>
            </a:endParaRPr>
          </a:p>
        </p:txBody>
      </p:sp>
      <p:pic>
        <p:nvPicPr>
          <p:cNvPr id="215" name="Picture 2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2031023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4" name="Rectangle 13"/>
          <p:cNvSpPr/>
          <p:nvPr userDrawn="1"/>
        </p:nvSpPr>
        <p:spPr>
          <a:xfrm>
            <a:off x="-3984" y="572224"/>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219" name="Oval 218"/>
          <p:cNvSpPr/>
          <p:nvPr userDrawn="1"/>
        </p:nvSpPr>
        <p:spPr>
          <a:xfrm>
            <a:off x="3850954" y="3381440"/>
            <a:ext cx="554807" cy="55480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b="1" dirty="0">
              <a:solidFill>
                <a:prstClr val="white"/>
              </a:solidFill>
              <a:cs typeface="Arial" panose="020B0604020202020204" pitchFamily="34" charset="0"/>
            </a:endParaRPr>
          </a:p>
        </p:txBody>
      </p:sp>
      <p:sp>
        <p:nvSpPr>
          <p:cNvPr id="220" name="Oval 219"/>
          <p:cNvSpPr/>
          <p:nvPr userDrawn="1"/>
        </p:nvSpPr>
        <p:spPr>
          <a:xfrm>
            <a:off x="3850954" y="2696490"/>
            <a:ext cx="554807" cy="55480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b="1" dirty="0">
              <a:solidFill>
                <a:prstClr val="white"/>
              </a:solidFill>
              <a:cs typeface="Arial" panose="020B0604020202020204" pitchFamily="34" charset="0"/>
            </a:endParaRPr>
          </a:p>
        </p:txBody>
      </p:sp>
      <p:sp>
        <p:nvSpPr>
          <p:cNvPr id="221" name="Oval 220"/>
          <p:cNvSpPr/>
          <p:nvPr userDrawn="1"/>
        </p:nvSpPr>
        <p:spPr>
          <a:xfrm>
            <a:off x="3850954" y="2011506"/>
            <a:ext cx="554807" cy="55480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b="1" dirty="0">
              <a:solidFill>
                <a:prstClr val="white"/>
              </a:solidFill>
              <a:cs typeface="Arial" panose="020B0604020202020204" pitchFamily="34" charset="0"/>
            </a:endParaRPr>
          </a:p>
        </p:txBody>
      </p:sp>
      <p:pic>
        <p:nvPicPr>
          <p:cNvPr id="222" name="Picture 2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4712" y="2184832"/>
            <a:ext cx="266984" cy="211936"/>
          </a:xfrm>
          <a:prstGeom prst="rect">
            <a:avLst/>
          </a:prstGeom>
        </p:spPr>
      </p:pic>
      <p:pic>
        <p:nvPicPr>
          <p:cNvPr id="223" name="Picture 2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2130" y="2801488"/>
            <a:ext cx="184401" cy="349593"/>
          </a:xfrm>
          <a:prstGeom prst="rect">
            <a:avLst/>
          </a:prstGeom>
        </p:spPr>
      </p:pic>
      <p:pic>
        <p:nvPicPr>
          <p:cNvPr id="224" name="Picture 2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78835" y="3528885"/>
            <a:ext cx="330369" cy="268905"/>
          </a:xfrm>
          <a:prstGeom prst="rect">
            <a:avLst/>
          </a:prstGeom>
        </p:spPr>
      </p:pic>
      <p:sp>
        <p:nvSpPr>
          <p:cNvPr id="225" name="TextBox 224"/>
          <p:cNvSpPr txBox="1"/>
          <p:nvPr userDrawn="1"/>
        </p:nvSpPr>
        <p:spPr>
          <a:xfrm>
            <a:off x="4498765" y="2112724"/>
            <a:ext cx="3408167" cy="861688"/>
          </a:xfrm>
          <a:prstGeom prst="rect">
            <a:avLst/>
          </a:prstGeom>
          <a:noFill/>
        </p:spPr>
        <p:txBody>
          <a:bodyPr wrap="square" lIns="121835" tIns="60917" rIns="121835" bIns="60917" rtlCol="0">
            <a:spAutoFit/>
          </a:bodyPr>
          <a:lstStyle/>
          <a:p>
            <a:pPr defTabSz="913652"/>
            <a:r>
              <a:rPr lang="en-US" sz="2400" b="1" spc="100" dirty="0">
                <a:solidFill>
                  <a:srgbClr val="000000">
                    <a:lumMod val="85000"/>
                    <a:lumOff val="15000"/>
                  </a:srgbClr>
                </a:solidFill>
                <a:ea typeface="Open Sans" panose="020B0606030504020204" pitchFamily="34" charset="0"/>
                <a:cs typeface="Arial" panose="020B0604020202020204" pitchFamily="34" charset="0"/>
              </a:rPr>
              <a:t>FiveYearsOut</a:t>
            </a:r>
            <a:r>
              <a:rPr lang="tr-TR" sz="2400" b="1" spc="100" dirty="0">
                <a:solidFill>
                  <a:srgbClr val="000000">
                    <a:lumMod val="85000"/>
                    <a:lumOff val="15000"/>
                  </a:srgbClr>
                </a:solidFill>
                <a:ea typeface="Open Sans" panose="020B0606030504020204" pitchFamily="34" charset="0"/>
                <a:cs typeface="Arial" panose="020B0604020202020204" pitchFamily="34" charset="0"/>
              </a:rPr>
              <a:t>@</a:t>
            </a:r>
            <a:r>
              <a:rPr lang="en-US" sz="2400" b="1" spc="100" dirty="0">
                <a:solidFill>
                  <a:srgbClr val="000000">
                    <a:lumMod val="85000"/>
                    <a:lumOff val="15000"/>
                  </a:srgbClr>
                </a:solidFill>
                <a:ea typeface="Open Sans" panose="020B0606030504020204" pitchFamily="34" charset="0"/>
                <a:cs typeface="Arial" panose="020B0604020202020204" pitchFamily="34" charset="0"/>
              </a:rPr>
              <a:t>Arrow</a:t>
            </a:r>
            <a:r>
              <a:rPr lang="tr-TR" sz="2400" b="1" spc="100" dirty="0">
                <a:solidFill>
                  <a:srgbClr val="000000">
                    <a:lumMod val="85000"/>
                    <a:lumOff val="15000"/>
                  </a:srgbClr>
                </a:solidFill>
                <a:ea typeface="Open Sans" panose="020B0606030504020204" pitchFamily="34" charset="0"/>
                <a:cs typeface="Arial" panose="020B0604020202020204" pitchFamily="34" charset="0"/>
              </a:rPr>
              <a:t>.com</a:t>
            </a:r>
            <a:endParaRPr lang="en-US" sz="2400" b="1" spc="100" dirty="0">
              <a:solidFill>
                <a:srgbClr val="000000">
                  <a:lumMod val="85000"/>
                  <a:lumOff val="15000"/>
                </a:srgbClr>
              </a:solidFill>
              <a:ea typeface="Open Sans" panose="020B0606030504020204" pitchFamily="34" charset="0"/>
              <a:cs typeface="Arial" panose="020B0604020202020204" pitchFamily="34" charset="0"/>
            </a:endParaRPr>
          </a:p>
        </p:txBody>
      </p:sp>
      <p:sp>
        <p:nvSpPr>
          <p:cNvPr id="226" name="TextBox 225"/>
          <p:cNvSpPr txBox="1"/>
          <p:nvPr userDrawn="1"/>
        </p:nvSpPr>
        <p:spPr>
          <a:xfrm>
            <a:off x="4498764" y="2789114"/>
            <a:ext cx="4617207" cy="861688"/>
          </a:xfrm>
          <a:prstGeom prst="rect">
            <a:avLst/>
          </a:prstGeom>
          <a:noFill/>
        </p:spPr>
        <p:txBody>
          <a:bodyPr wrap="square" lIns="121835" tIns="60917" rIns="121835" bIns="60917" rtlCol="0">
            <a:spAutoFit/>
          </a:bodyPr>
          <a:lstStyle/>
          <a:p>
            <a:pPr defTabSz="913652"/>
            <a:r>
              <a:rPr lang="en-US" sz="2400" b="1" spc="100" dirty="0">
                <a:solidFill>
                  <a:srgbClr val="000000">
                    <a:lumMod val="85000"/>
                    <a:lumOff val="15000"/>
                  </a:srgbClr>
                </a:solidFill>
                <a:ea typeface="Open Sans" panose="020B0606030504020204" pitchFamily="34" charset="0"/>
                <a:cs typeface="Arial" panose="020B0604020202020204" pitchFamily="34" charset="0"/>
              </a:rPr>
              <a:t>F</a:t>
            </a:r>
            <a:r>
              <a:rPr lang="tr-TR" sz="2400" b="1" spc="100" dirty="0">
                <a:solidFill>
                  <a:srgbClr val="000000">
                    <a:lumMod val="85000"/>
                    <a:lumOff val="15000"/>
                  </a:srgbClr>
                </a:solidFill>
                <a:ea typeface="Open Sans" panose="020B0606030504020204" pitchFamily="34" charset="0"/>
                <a:cs typeface="Arial" panose="020B0604020202020204" pitchFamily="34" charset="0"/>
              </a:rPr>
              <a:t>acebook.com/</a:t>
            </a:r>
            <a:r>
              <a:rPr lang="en-US" sz="2400" b="1" spc="100" dirty="0">
                <a:solidFill>
                  <a:srgbClr val="000000">
                    <a:lumMod val="85000"/>
                    <a:lumOff val="15000"/>
                  </a:srgbClr>
                </a:solidFill>
                <a:ea typeface="Open Sans" panose="020B0606030504020204" pitchFamily="34" charset="0"/>
                <a:cs typeface="Arial" panose="020B0604020202020204" pitchFamily="34" charset="0"/>
              </a:rPr>
              <a:t>A</a:t>
            </a:r>
            <a:r>
              <a:rPr lang="tr-TR" sz="2400" b="1" spc="100" dirty="0">
                <a:solidFill>
                  <a:srgbClr val="000000">
                    <a:lumMod val="85000"/>
                    <a:lumOff val="15000"/>
                  </a:srgbClr>
                </a:solidFill>
                <a:ea typeface="Open Sans" panose="020B0606030504020204" pitchFamily="34" charset="0"/>
                <a:cs typeface="Arial" panose="020B0604020202020204" pitchFamily="34" charset="0"/>
              </a:rPr>
              <a:t>rrow</a:t>
            </a:r>
            <a:r>
              <a:rPr lang="en-US" sz="2400" b="1" spc="100" dirty="0">
                <a:solidFill>
                  <a:srgbClr val="000000">
                    <a:lumMod val="85000"/>
                    <a:lumOff val="15000"/>
                  </a:srgbClr>
                </a:solidFill>
                <a:ea typeface="Open Sans" panose="020B0606030504020204" pitchFamily="34" charset="0"/>
                <a:cs typeface="Arial" panose="020B0604020202020204" pitchFamily="34" charset="0"/>
              </a:rPr>
              <a:t>F</a:t>
            </a:r>
            <a:r>
              <a:rPr lang="tr-TR" sz="2400" b="1" spc="100" dirty="0">
                <a:solidFill>
                  <a:srgbClr val="000000">
                    <a:lumMod val="85000"/>
                    <a:lumOff val="15000"/>
                  </a:srgbClr>
                </a:solidFill>
                <a:ea typeface="Open Sans" panose="020B0606030504020204" pitchFamily="34" charset="0"/>
                <a:cs typeface="Arial" panose="020B0604020202020204" pitchFamily="34" charset="0"/>
              </a:rPr>
              <a:t>ive</a:t>
            </a:r>
            <a:r>
              <a:rPr lang="en-US" sz="2400" b="1" spc="100" dirty="0">
                <a:solidFill>
                  <a:srgbClr val="000000">
                    <a:lumMod val="85000"/>
                    <a:lumOff val="15000"/>
                  </a:srgbClr>
                </a:solidFill>
                <a:ea typeface="Open Sans" panose="020B0606030504020204" pitchFamily="34" charset="0"/>
                <a:cs typeface="Arial" panose="020B0604020202020204" pitchFamily="34" charset="0"/>
              </a:rPr>
              <a:t>Y</a:t>
            </a:r>
            <a:r>
              <a:rPr lang="tr-TR" sz="2400" b="1" spc="100" dirty="0">
                <a:solidFill>
                  <a:srgbClr val="000000">
                    <a:lumMod val="85000"/>
                    <a:lumOff val="15000"/>
                  </a:srgbClr>
                </a:solidFill>
                <a:ea typeface="Open Sans" panose="020B0606030504020204" pitchFamily="34" charset="0"/>
                <a:cs typeface="Arial" panose="020B0604020202020204" pitchFamily="34" charset="0"/>
              </a:rPr>
              <a:t>ears</a:t>
            </a:r>
            <a:r>
              <a:rPr lang="en-US" sz="2400" b="1" spc="100" dirty="0">
                <a:solidFill>
                  <a:srgbClr val="000000">
                    <a:lumMod val="85000"/>
                    <a:lumOff val="15000"/>
                  </a:srgbClr>
                </a:solidFill>
                <a:ea typeface="Open Sans" panose="020B0606030504020204" pitchFamily="34" charset="0"/>
                <a:cs typeface="Arial" panose="020B0604020202020204" pitchFamily="34" charset="0"/>
              </a:rPr>
              <a:t>O</a:t>
            </a:r>
            <a:r>
              <a:rPr lang="tr-TR" sz="2400" b="1" spc="100" dirty="0">
                <a:solidFill>
                  <a:srgbClr val="000000">
                    <a:lumMod val="85000"/>
                    <a:lumOff val="15000"/>
                  </a:srgbClr>
                </a:solidFill>
                <a:ea typeface="Open Sans" panose="020B0606030504020204" pitchFamily="34" charset="0"/>
                <a:cs typeface="Arial" panose="020B0604020202020204" pitchFamily="34" charset="0"/>
              </a:rPr>
              <a:t>ut</a:t>
            </a:r>
            <a:endParaRPr lang="en-US" sz="2400" b="1" spc="100" dirty="0">
              <a:solidFill>
                <a:srgbClr val="000000">
                  <a:lumMod val="85000"/>
                  <a:lumOff val="15000"/>
                </a:srgbClr>
              </a:solidFill>
              <a:ea typeface="Open Sans" panose="020B0606030504020204" pitchFamily="34" charset="0"/>
              <a:cs typeface="Arial" panose="020B0604020202020204" pitchFamily="34" charset="0"/>
            </a:endParaRPr>
          </a:p>
        </p:txBody>
      </p:sp>
      <p:sp>
        <p:nvSpPr>
          <p:cNvPr id="227" name="TextBox 226"/>
          <p:cNvSpPr txBox="1"/>
          <p:nvPr userDrawn="1"/>
        </p:nvSpPr>
        <p:spPr>
          <a:xfrm>
            <a:off x="4498765" y="3468832"/>
            <a:ext cx="3408167" cy="861688"/>
          </a:xfrm>
          <a:prstGeom prst="rect">
            <a:avLst/>
          </a:prstGeom>
          <a:noFill/>
        </p:spPr>
        <p:txBody>
          <a:bodyPr wrap="square" lIns="121835" tIns="60917" rIns="121835" bIns="60917" rtlCol="0">
            <a:spAutoFit/>
          </a:bodyPr>
          <a:lstStyle/>
          <a:p>
            <a:pPr defTabSz="913652"/>
            <a:r>
              <a:rPr lang="en-US" sz="2400" b="1" spc="100" dirty="0">
                <a:solidFill>
                  <a:srgbClr val="000000">
                    <a:lumMod val="85000"/>
                    <a:lumOff val="15000"/>
                  </a:srgbClr>
                </a:solidFill>
                <a:ea typeface="Open Sans" panose="020B0606030504020204" pitchFamily="34" charset="0"/>
                <a:cs typeface="Arial" panose="020B0604020202020204" pitchFamily="34" charset="0"/>
              </a:rPr>
              <a:t>T</a:t>
            </a:r>
            <a:r>
              <a:rPr lang="tr-TR" sz="2400" b="1" spc="100" dirty="0">
                <a:solidFill>
                  <a:srgbClr val="000000">
                    <a:lumMod val="85000"/>
                    <a:lumOff val="15000"/>
                  </a:srgbClr>
                </a:solidFill>
                <a:ea typeface="Open Sans" panose="020B0606030504020204" pitchFamily="34" charset="0"/>
                <a:cs typeface="Arial" panose="020B0604020202020204" pitchFamily="34" charset="0"/>
              </a:rPr>
              <a:t>witter</a:t>
            </a:r>
            <a:r>
              <a:rPr lang="en-US" sz="2400" b="1" spc="100" dirty="0">
                <a:solidFill>
                  <a:srgbClr val="000000">
                    <a:lumMod val="85000"/>
                    <a:lumOff val="15000"/>
                  </a:srgbClr>
                </a:solidFill>
                <a:ea typeface="Open Sans" panose="020B0606030504020204" pitchFamily="34" charset="0"/>
                <a:cs typeface="Arial" panose="020B0604020202020204" pitchFamily="34" charset="0"/>
              </a:rPr>
              <a:t>.com</a:t>
            </a:r>
            <a:r>
              <a:rPr lang="tr-TR" sz="2400" b="1" spc="100" dirty="0">
                <a:solidFill>
                  <a:srgbClr val="000000">
                    <a:lumMod val="85000"/>
                    <a:lumOff val="15000"/>
                  </a:srgbClr>
                </a:solidFill>
                <a:ea typeface="Open Sans" panose="020B0606030504020204" pitchFamily="34" charset="0"/>
                <a:cs typeface="Arial" panose="020B0604020202020204" pitchFamily="34" charset="0"/>
              </a:rPr>
              <a:t>/ArrowGlobal</a:t>
            </a:r>
            <a:endParaRPr lang="en-US" sz="2400" b="1" spc="100" dirty="0">
              <a:solidFill>
                <a:srgbClr val="000000">
                  <a:lumMod val="85000"/>
                  <a:lumOff val="15000"/>
                </a:srgbClr>
              </a:solidFill>
              <a:ea typeface="Open Sans" panose="020B0606030504020204" pitchFamily="34" charset="0"/>
              <a:cs typeface="Arial" panose="020B0604020202020204" pitchFamily="34" charset="0"/>
            </a:endParaRPr>
          </a:p>
        </p:txBody>
      </p:sp>
      <p:sp>
        <p:nvSpPr>
          <p:cNvPr id="228" name="TextBox 227"/>
          <p:cNvSpPr txBox="1"/>
          <p:nvPr userDrawn="1"/>
        </p:nvSpPr>
        <p:spPr>
          <a:xfrm>
            <a:off x="4502305" y="4148548"/>
            <a:ext cx="4324023" cy="861688"/>
          </a:xfrm>
          <a:prstGeom prst="rect">
            <a:avLst/>
          </a:prstGeom>
          <a:noFill/>
        </p:spPr>
        <p:txBody>
          <a:bodyPr wrap="square" lIns="121835" tIns="60917" rIns="121835" bIns="60917" rtlCol="0">
            <a:spAutoFit/>
          </a:bodyPr>
          <a:lstStyle/>
          <a:p>
            <a:pPr defTabSz="913652"/>
            <a:r>
              <a:rPr lang="en-US" sz="2400" b="1" spc="100" dirty="0">
                <a:solidFill>
                  <a:srgbClr val="000000">
                    <a:lumMod val="85000"/>
                    <a:lumOff val="15000"/>
                  </a:srgbClr>
                </a:solidFill>
                <a:ea typeface="Open Sans" panose="020B0606030504020204" pitchFamily="34" charset="0"/>
                <a:cs typeface="Arial" panose="020B0604020202020204" pitchFamily="34" charset="0"/>
              </a:rPr>
              <a:t>YouTube.com/ArrowFiveYearsOut</a:t>
            </a:r>
          </a:p>
        </p:txBody>
      </p:sp>
      <p:sp>
        <p:nvSpPr>
          <p:cNvPr id="229" name="Oval 228"/>
          <p:cNvSpPr/>
          <p:nvPr userDrawn="1"/>
        </p:nvSpPr>
        <p:spPr>
          <a:xfrm>
            <a:off x="3850954" y="4066457"/>
            <a:ext cx="554807" cy="55480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b="1" dirty="0">
              <a:solidFill>
                <a:prstClr val="white"/>
              </a:solidFill>
              <a:cs typeface="Arial" panose="020B0604020202020204" pitchFamily="34" charset="0"/>
            </a:endParaRPr>
          </a:p>
        </p:txBody>
      </p:sp>
      <p:sp>
        <p:nvSpPr>
          <p:cNvPr id="230" name="Freeform 72"/>
          <p:cNvSpPr>
            <a:spLocks noChangeArrowheads="1"/>
          </p:cNvSpPr>
          <p:nvPr userDrawn="1"/>
        </p:nvSpPr>
        <p:spPr bwMode="auto">
          <a:xfrm>
            <a:off x="4077781" y="4267580"/>
            <a:ext cx="124427" cy="144901"/>
          </a:xfrm>
          <a:custGeom>
            <a:avLst/>
            <a:gdLst>
              <a:gd name="T0" fmla="*/ 2147483646 w 262"/>
              <a:gd name="T1" fmla="*/ 2147483646 h 305"/>
              <a:gd name="T2" fmla="*/ 2147483646 w 262"/>
              <a:gd name="T3" fmla="*/ 2147483646 h 305"/>
              <a:gd name="T4" fmla="*/ 2147483646 w 262"/>
              <a:gd name="T5" fmla="*/ 2147483646 h 305"/>
              <a:gd name="T6" fmla="*/ 2147483646 w 262"/>
              <a:gd name="T7" fmla="*/ 2147483646 h 305"/>
              <a:gd name="T8" fmla="*/ 2147483646 w 262"/>
              <a:gd name="T9" fmla="*/ 2147483646 h 305"/>
              <a:gd name="T10" fmla="*/ 2147483646 w 262"/>
              <a:gd name="T11" fmla="*/ 2147483646 h 305"/>
              <a:gd name="T12" fmla="*/ 2147483646 w 262"/>
              <a:gd name="T13" fmla="*/ 2147483646 h 305"/>
              <a:gd name="T14" fmla="*/ 2147483646 w 262"/>
              <a:gd name="T15" fmla="*/ 2147483646 h 305"/>
              <a:gd name="T16" fmla="*/ 2147483646 w 262"/>
              <a:gd name="T17" fmla="*/ 2147483646 h 305"/>
              <a:gd name="T18" fmla="*/ 0 w 262"/>
              <a:gd name="T19" fmla="*/ 2147483646 h 305"/>
              <a:gd name="T20" fmla="*/ 0 w 262"/>
              <a:gd name="T21" fmla="*/ 2147483646 h 305"/>
              <a:gd name="T22" fmla="*/ 0 w 262"/>
              <a:gd name="T23" fmla="*/ 2147483646 h 305"/>
              <a:gd name="T24" fmla="*/ 0 w 262"/>
              <a:gd name="T25" fmla="*/ 2147483646 h 305"/>
              <a:gd name="T26" fmla="*/ 2147483646 w 262"/>
              <a:gd name="T27" fmla="*/ 0 h 305"/>
              <a:gd name="T28" fmla="*/ 2147483646 w 262"/>
              <a:gd name="T29" fmla="*/ 2147483646 h 305"/>
              <a:gd name="T30" fmla="*/ 2147483646 w 262"/>
              <a:gd name="T31" fmla="*/ 2147483646 h 305"/>
              <a:gd name="T32" fmla="*/ 2147483646 w 262"/>
              <a:gd name="T33" fmla="*/ 2147483646 h 305"/>
              <a:gd name="T34" fmla="*/ 2147483646 w 262"/>
              <a:gd name="T35" fmla="*/ 2147483646 h 305"/>
              <a:gd name="T36" fmla="*/ 2147483646 w 262"/>
              <a:gd name="T37" fmla="*/ 2147483646 h 305"/>
              <a:gd name="T38" fmla="*/ 2147483646 w 262"/>
              <a:gd name="T39" fmla="*/ 2147483646 h 305"/>
              <a:gd name="T40" fmla="*/ 2147483646 w 262"/>
              <a:gd name="T41" fmla="*/ 2147483646 h 3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2" h="305">
                <a:moveTo>
                  <a:pt x="261" y="156"/>
                </a:moveTo>
                <a:lnTo>
                  <a:pt x="261" y="156"/>
                </a:lnTo>
                <a:cubicBezTo>
                  <a:pt x="261" y="163"/>
                  <a:pt x="261" y="170"/>
                  <a:pt x="247" y="177"/>
                </a:cubicBezTo>
                <a:cubicBezTo>
                  <a:pt x="42" y="297"/>
                  <a:pt x="42" y="297"/>
                  <a:pt x="42" y="297"/>
                </a:cubicBezTo>
                <a:cubicBezTo>
                  <a:pt x="35" y="304"/>
                  <a:pt x="35" y="304"/>
                  <a:pt x="28" y="304"/>
                </a:cubicBezTo>
                <a:cubicBezTo>
                  <a:pt x="14" y="304"/>
                  <a:pt x="0" y="290"/>
                  <a:pt x="0" y="276"/>
                </a:cubicBezTo>
                <a:cubicBezTo>
                  <a:pt x="0" y="29"/>
                  <a:pt x="0" y="29"/>
                  <a:pt x="0" y="29"/>
                </a:cubicBezTo>
                <a:cubicBezTo>
                  <a:pt x="0" y="14"/>
                  <a:pt x="14" y="0"/>
                  <a:pt x="28" y="0"/>
                </a:cubicBezTo>
                <a:cubicBezTo>
                  <a:pt x="35" y="0"/>
                  <a:pt x="35" y="7"/>
                  <a:pt x="42" y="7"/>
                </a:cubicBezTo>
                <a:cubicBezTo>
                  <a:pt x="247" y="128"/>
                  <a:pt x="247" y="128"/>
                  <a:pt x="247" y="128"/>
                </a:cubicBezTo>
                <a:cubicBezTo>
                  <a:pt x="261" y="135"/>
                  <a:pt x="261" y="142"/>
                  <a:pt x="261" y="15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835" tIns="60917" rIns="121835" bIns="60917" anchor="ctr"/>
          <a:lstStyle/>
          <a:p>
            <a:pPr defTabSz="913652"/>
            <a:endParaRPr lang="en-US" sz="2400" dirty="0">
              <a:solidFill>
                <a:srgbClr val="000000"/>
              </a:solidFill>
            </a:endParaRPr>
          </a:p>
        </p:txBody>
      </p:sp>
      <p:sp>
        <p:nvSpPr>
          <p:cNvPr id="231" name="Freeform 38"/>
          <p:cNvSpPr>
            <a:spLocks noChangeArrowheads="1"/>
          </p:cNvSpPr>
          <p:nvPr userDrawn="1"/>
        </p:nvSpPr>
        <p:spPr bwMode="auto">
          <a:xfrm>
            <a:off x="3966009" y="4203291"/>
            <a:ext cx="337663" cy="268472"/>
          </a:xfrm>
          <a:custGeom>
            <a:avLst/>
            <a:gdLst>
              <a:gd name="T0" fmla="*/ 2147483646 w 609"/>
              <a:gd name="T1" fmla="*/ 2147483646 h 602"/>
              <a:gd name="T2" fmla="*/ 2147483646 w 609"/>
              <a:gd name="T3" fmla="*/ 2147483646 h 602"/>
              <a:gd name="T4" fmla="*/ 2147483646 w 609"/>
              <a:gd name="T5" fmla="*/ 2147483646 h 602"/>
              <a:gd name="T6" fmla="*/ 0 w 609"/>
              <a:gd name="T7" fmla="*/ 2147483646 h 602"/>
              <a:gd name="T8" fmla="*/ 0 w 609"/>
              <a:gd name="T9" fmla="*/ 2147483646 h 602"/>
              <a:gd name="T10" fmla="*/ 2147483646 w 609"/>
              <a:gd name="T11" fmla="*/ 0 h 602"/>
              <a:gd name="T12" fmla="*/ 2147483646 w 609"/>
              <a:gd name="T13" fmla="*/ 0 h 602"/>
              <a:gd name="T14" fmla="*/ 2147483646 w 609"/>
              <a:gd name="T15" fmla="*/ 2147483646 h 602"/>
              <a:gd name="T16" fmla="*/ 2147483646 w 609"/>
              <a:gd name="T17" fmla="*/ 2147483646 h 602"/>
              <a:gd name="T18" fmla="*/ 2147483646 w 609"/>
              <a:gd name="T19" fmla="*/ 2147483646 h 602"/>
              <a:gd name="T20" fmla="*/ 2147483646 w 609"/>
              <a:gd name="T21" fmla="*/ 2147483646 h 602"/>
              <a:gd name="T22" fmla="*/ 2147483646 w 609"/>
              <a:gd name="T23" fmla="*/ 2147483646 h 602"/>
              <a:gd name="T24" fmla="*/ 2147483646 w 609"/>
              <a:gd name="T25" fmla="*/ 2147483646 h 602"/>
              <a:gd name="T26" fmla="*/ 2147483646 w 609"/>
              <a:gd name="T27" fmla="*/ 2147483646 h 602"/>
              <a:gd name="T28" fmla="*/ 2147483646 w 609"/>
              <a:gd name="T29" fmla="*/ 2147483646 h 602"/>
              <a:gd name="T30" fmla="*/ 2147483646 w 609"/>
              <a:gd name="T31" fmla="*/ 2147483646 h 6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9" h="602">
                <a:moveTo>
                  <a:pt x="579" y="601"/>
                </a:moveTo>
                <a:lnTo>
                  <a:pt x="579" y="601"/>
                </a:lnTo>
                <a:cubicBezTo>
                  <a:pt x="28" y="601"/>
                  <a:pt x="28" y="601"/>
                  <a:pt x="28" y="601"/>
                </a:cubicBezTo>
                <a:cubicBezTo>
                  <a:pt x="14" y="601"/>
                  <a:pt x="0" y="587"/>
                  <a:pt x="0" y="573"/>
                </a:cubicBezTo>
                <a:cubicBezTo>
                  <a:pt x="0" y="29"/>
                  <a:pt x="0" y="29"/>
                  <a:pt x="0" y="29"/>
                </a:cubicBezTo>
                <a:cubicBezTo>
                  <a:pt x="0" y="7"/>
                  <a:pt x="14" y="0"/>
                  <a:pt x="28" y="0"/>
                </a:cubicBezTo>
                <a:cubicBezTo>
                  <a:pt x="579" y="0"/>
                  <a:pt x="579" y="0"/>
                  <a:pt x="579" y="0"/>
                </a:cubicBezTo>
                <a:cubicBezTo>
                  <a:pt x="594" y="0"/>
                  <a:pt x="608" y="7"/>
                  <a:pt x="608" y="29"/>
                </a:cubicBezTo>
                <a:cubicBezTo>
                  <a:pt x="608" y="573"/>
                  <a:pt x="608" y="573"/>
                  <a:pt x="608" y="573"/>
                </a:cubicBezTo>
                <a:cubicBezTo>
                  <a:pt x="608" y="587"/>
                  <a:pt x="594" y="601"/>
                  <a:pt x="579" y="601"/>
                </a:cubicBezTo>
                <a:close/>
                <a:moveTo>
                  <a:pt x="551" y="57"/>
                </a:moveTo>
                <a:lnTo>
                  <a:pt x="551" y="57"/>
                </a:lnTo>
                <a:cubicBezTo>
                  <a:pt x="56" y="57"/>
                  <a:pt x="56" y="57"/>
                  <a:pt x="56" y="57"/>
                </a:cubicBezTo>
                <a:cubicBezTo>
                  <a:pt x="56" y="544"/>
                  <a:pt x="56" y="544"/>
                  <a:pt x="56" y="544"/>
                </a:cubicBezTo>
                <a:cubicBezTo>
                  <a:pt x="551" y="544"/>
                  <a:pt x="551" y="544"/>
                  <a:pt x="551" y="544"/>
                </a:cubicBezTo>
                <a:lnTo>
                  <a:pt x="551" y="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835" tIns="60917" rIns="121835" bIns="60917" anchor="ctr"/>
          <a:lstStyle/>
          <a:p>
            <a:pPr defTabSz="913652"/>
            <a:endParaRPr lang="en-US" sz="2400" dirty="0">
              <a:solidFill>
                <a:srgbClr val="000000"/>
              </a:solidFill>
            </a:endParaRPr>
          </a:p>
        </p:txBody>
      </p:sp>
      <p:sp>
        <p:nvSpPr>
          <p:cNvPr id="232" name="Oval 231"/>
          <p:cNvSpPr/>
          <p:nvPr userDrawn="1"/>
        </p:nvSpPr>
        <p:spPr>
          <a:xfrm>
            <a:off x="3850954" y="4746401"/>
            <a:ext cx="554807" cy="55480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b="1" dirty="0">
              <a:solidFill>
                <a:prstClr val="white"/>
              </a:solidFill>
              <a:cs typeface="Arial" panose="020B0604020202020204" pitchFamily="34" charset="0"/>
            </a:endParaRPr>
          </a:p>
        </p:txBody>
      </p:sp>
      <p:sp>
        <p:nvSpPr>
          <p:cNvPr id="233" name="TextBox 232"/>
          <p:cNvSpPr txBox="1"/>
          <p:nvPr userDrawn="1"/>
        </p:nvSpPr>
        <p:spPr>
          <a:xfrm>
            <a:off x="4498765" y="4827254"/>
            <a:ext cx="3408167" cy="492356"/>
          </a:xfrm>
          <a:prstGeom prst="rect">
            <a:avLst/>
          </a:prstGeom>
          <a:noFill/>
        </p:spPr>
        <p:txBody>
          <a:bodyPr wrap="square" lIns="121835" tIns="60917" rIns="121835" bIns="60917" rtlCol="0">
            <a:spAutoFit/>
          </a:bodyPr>
          <a:lstStyle/>
          <a:p>
            <a:pPr defTabSz="913652"/>
            <a:r>
              <a:rPr lang="en-US" sz="2400" b="1" spc="100" dirty="0">
                <a:solidFill>
                  <a:srgbClr val="000000">
                    <a:lumMod val="85000"/>
                    <a:lumOff val="15000"/>
                  </a:srgbClr>
                </a:solidFill>
                <a:ea typeface="Open Sans" panose="020B0606030504020204" pitchFamily="34" charset="0"/>
                <a:cs typeface="Arial" panose="020B0604020202020204" pitchFamily="34" charset="0"/>
              </a:rPr>
              <a:t>FiveYearsOut</a:t>
            </a:r>
            <a:r>
              <a:rPr lang="tr-TR" sz="2400" b="1" spc="100" dirty="0">
                <a:solidFill>
                  <a:srgbClr val="000000">
                    <a:lumMod val="85000"/>
                    <a:lumOff val="15000"/>
                  </a:srgbClr>
                </a:solidFill>
                <a:ea typeface="Open Sans" panose="020B0606030504020204" pitchFamily="34" charset="0"/>
                <a:cs typeface="Arial" panose="020B0604020202020204" pitchFamily="34" charset="0"/>
              </a:rPr>
              <a:t>.com</a:t>
            </a:r>
            <a:endParaRPr lang="en-US" sz="2400" b="1" spc="100" dirty="0">
              <a:solidFill>
                <a:srgbClr val="000000">
                  <a:lumMod val="85000"/>
                  <a:lumOff val="15000"/>
                </a:srgbClr>
              </a:solidFill>
              <a:ea typeface="Open Sans" panose="020B0606030504020204" pitchFamily="34" charset="0"/>
              <a:cs typeface="Arial" panose="020B0604020202020204" pitchFamily="34" charset="0"/>
            </a:endParaRPr>
          </a:p>
        </p:txBody>
      </p:sp>
      <p:sp>
        <p:nvSpPr>
          <p:cNvPr id="234" name="Freeform 79"/>
          <p:cNvSpPr>
            <a:spLocks noChangeArrowheads="1"/>
          </p:cNvSpPr>
          <p:nvPr userDrawn="1"/>
        </p:nvSpPr>
        <p:spPr bwMode="auto">
          <a:xfrm>
            <a:off x="3947307" y="4832655"/>
            <a:ext cx="374836" cy="379012"/>
          </a:xfrm>
          <a:custGeom>
            <a:avLst/>
            <a:gdLst>
              <a:gd name="T0" fmla="*/ 285080 w 479"/>
              <a:gd name="T1" fmla="*/ 0 h 479"/>
              <a:gd name="T2" fmla="*/ 285080 w 479"/>
              <a:gd name="T3" fmla="*/ 0 h 479"/>
              <a:gd name="T4" fmla="*/ 0 w 479"/>
              <a:gd name="T5" fmla="*/ 287266 h 479"/>
              <a:gd name="T6" fmla="*/ 285080 w 479"/>
              <a:gd name="T7" fmla="*/ 574531 h 479"/>
              <a:gd name="T8" fmla="*/ 570160 w 479"/>
              <a:gd name="T9" fmla="*/ 287266 h 479"/>
              <a:gd name="T10" fmla="*/ 285080 w 479"/>
              <a:gd name="T11" fmla="*/ 0 h 479"/>
              <a:gd name="T12" fmla="*/ 528412 w 479"/>
              <a:gd name="T13" fmla="*/ 287266 h 479"/>
              <a:gd name="T14" fmla="*/ 528412 w 479"/>
              <a:gd name="T15" fmla="*/ 287266 h 479"/>
              <a:gd name="T16" fmla="*/ 475929 w 479"/>
              <a:gd name="T17" fmla="*/ 436307 h 479"/>
              <a:gd name="T18" fmla="*/ 465193 w 479"/>
              <a:gd name="T19" fmla="*/ 394239 h 479"/>
              <a:gd name="T20" fmla="*/ 475929 w 479"/>
              <a:gd name="T21" fmla="*/ 308901 h 479"/>
              <a:gd name="T22" fmla="*/ 443723 w 479"/>
              <a:gd name="T23" fmla="*/ 245197 h 479"/>
              <a:gd name="T24" fmla="*/ 380504 w 479"/>
              <a:gd name="T25" fmla="*/ 213947 h 479"/>
              <a:gd name="T26" fmla="*/ 412710 w 479"/>
              <a:gd name="T27" fmla="*/ 105771 h 479"/>
              <a:gd name="T28" fmla="*/ 349492 w 479"/>
              <a:gd name="T29" fmla="*/ 74521 h 479"/>
              <a:gd name="T30" fmla="*/ 359034 w 479"/>
              <a:gd name="T31" fmla="*/ 63703 h 479"/>
              <a:gd name="T32" fmla="*/ 528412 w 479"/>
              <a:gd name="T33" fmla="*/ 287266 h 479"/>
              <a:gd name="T34" fmla="*/ 252874 w 479"/>
              <a:gd name="T35" fmla="*/ 52886 h 479"/>
              <a:gd name="T36" fmla="*/ 252874 w 479"/>
              <a:gd name="T37" fmla="*/ 52886 h 479"/>
              <a:gd name="T38" fmla="*/ 221861 w 479"/>
              <a:gd name="T39" fmla="*/ 74521 h 479"/>
              <a:gd name="T40" fmla="*/ 178921 w 479"/>
              <a:gd name="T41" fmla="*/ 105771 h 479"/>
              <a:gd name="T42" fmla="*/ 137172 w 479"/>
              <a:gd name="T43" fmla="*/ 159859 h 479"/>
              <a:gd name="T44" fmla="*/ 158643 w 479"/>
              <a:gd name="T45" fmla="*/ 191110 h 479"/>
              <a:gd name="T46" fmla="*/ 211126 w 479"/>
              <a:gd name="T47" fmla="*/ 191110 h 479"/>
              <a:gd name="T48" fmla="*/ 295815 w 479"/>
              <a:gd name="T49" fmla="*/ 287266 h 479"/>
              <a:gd name="T50" fmla="*/ 221861 w 479"/>
              <a:gd name="T51" fmla="*/ 350969 h 479"/>
              <a:gd name="T52" fmla="*/ 211126 w 479"/>
              <a:gd name="T53" fmla="*/ 405056 h 479"/>
              <a:gd name="T54" fmla="*/ 211126 w 479"/>
              <a:gd name="T55" fmla="*/ 468760 h 479"/>
              <a:gd name="T56" fmla="*/ 158643 w 479"/>
              <a:gd name="T57" fmla="*/ 414672 h 479"/>
              <a:gd name="T58" fmla="*/ 147908 w 479"/>
              <a:gd name="T59" fmla="*/ 341353 h 479"/>
              <a:gd name="T60" fmla="*/ 104967 w 479"/>
              <a:gd name="T61" fmla="*/ 287266 h 479"/>
              <a:gd name="T62" fmla="*/ 126437 w 479"/>
              <a:gd name="T63" fmla="*/ 223562 h 479"/>
              <a:gd name="T64" fmla="*/ 63219 w 479"/>
              <a:gd name="T65" fmla="*/ 203129 h 479"/>
              <a:gd name="T66" fmla="*/ 252874 w 479"/>
              <a:gd name="T67" fmla="*/ 52886 h 479"/>
              <a:gd name="T68" fmla="*/ 211126 w 479"/>
              <a:gd name="T69" fmla="*/ 521645 h 479"/>
              <a:gd name="T70" fmla="*/ 211126 w 479"/>
              <a:gd name="T71" fmla="*/ 521645 h 479"/>
              <a:gd name="T72" fmla="*/ 243332 w 479"/>
              <a:gd name="T73" fmla="*/ 500010 h 479"/>
              <a:gd name="T74" fmla="*/ 285080 w 479"/>
              <a:gd name="T75" fmla="*/ 489193 h 479"/>
              <a:gd name="T76" fmla="*/ 349492 w 479"/>
              <a:gd name="T77" fmla="*/ 468760 h 479"/>
              <a:gd name="T78" fmla="*/ 422253 w 479"/>
              <a:gd name="T79" fmla="*/ 489193 h 479"/>
              <a:gd name="T80" fmla="*/ 285080 w 479"/>
              <a:gd name="T81" fmla="*/ 532463 h 479"/>
              <a:gd name="T82" fmla="*/ 211126 w 479"/>
              <a:gd name="T83" fmla="*/ 521645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360" tIns="45711" rIns="91360" bIns="45711" anchor="ctr"/>
          <a:lstStyle/>
          <a:p>
            <a:pPr defTabSz="913652"/>
            <a:endParaRPr lang="en-US" sz="2400" dirty="0">
              <a:solidFill>
                <a:srgbClr val="000000"/>
              </a:solidFill>
            </a:endParaRPr>
          </a:p>
        </p:txBody>
      </p:sp>
      <p:sp>
        <p:nvSpPr>
          <p:cNvPr id="235" name="TextBox 234"/>
          <p:cNvSpPr txBox="1"/>
          <p:nvPr userDrawn="1"/>
        </p:nvSpPr>
        <p:spPr>
          <a:xfrm>
            <a:off x="416475" y="584835"/>
            <a:ext cx="7061696" cy="677022"/>
          </a:xfrm>
          <a:prstGeom prst="rect">
            <a:avLst/>
          </a:prstGeom>
          <a:noFill/>
        </p:spPr>
        <p:txBody>
          <a:bodyPr wrap="square" lIns="121835" tIns="60917" rIns="121835" bIns="60917" rtlCol="0">
            <a:spAutoFit/>
          </a:bodyPr>
          <a:lstStyle/>
          <a:p>
            <a:pPr defTabSz="913652"/>
            <a:r>
              <a:rPr lang="en-US" sz="3600" b="1" dirty="0">
                <a:solidFill>
                  <a:srgbClr val="000000"/>
                </a:solidFill>
              </a:rPr>
              <a:t>Connect With Us</a:t>
            </a:r>
          </a:p>
        </p:txBody>
      </p:sp>
      <p:pic>
        <p:nvPicPr>
          <p:cNvPr id="27" name="Picture 2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29" name="Picture 2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1730571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pany_Title and Content">
    <p:spTree>
      <p:nvGrpSpPr>
        <p:cNvPr id="1" name=""/>
        <p:cNvGrpSpPr/>
        <p:nvPr/>
      </p:nvGrpSpPr>
      <p:grpSpPr>
        <a:xfrm>
          <a:off x="0" y="0"/>
          <a:ext cx="0" cy="0"/>
          <a:chOff x="0" y="0"/>
          <a:chExt cx="0" cy="0"/>
        </a:xfrm>
      </p:grpSpPr>
      <p:sp>
        <p:nvSpPr>
          <p:cNvPr id="14" name="Slide Number Placeholder 5"/>
          <p:cNvSpPr txBox="1">
            <a:spLocks/>
          </p:cNvSpPr>
          <p:nvPr userDrawn="1"/>
        </p:nvSpPr>
        <p:spPr>
          <a:xfrm>
            <a:off x="755904" y="6057441"/>
            <a:ext cx="10846613" cy="486833"/>
          </a:xfrm>
          <a:prstGeom prst="rect">
            <a:avLst/>
          </a:prstGeom>
        </p:spPr>
        <p:txBody>
          <a:bodyPr lIns="121787" tIns="60893" rIns="121787" bIns="60893" anchor="ctr"/>
          <a:lstStyle>
            <a:defPPr>
              <a:defRPr lang="en-US"/>
            </a:defPPr>
            <a:lvl1pPr marL="0" algn="l" defTabSz="457200" rtl="0" eaLnBrk="1" latinLnBrk="0" hangingPunct="1">
              <a:defRPr sz="1200" b="0" i="0" kern="1200">
                <a:solidFill>
                  <a:schemeClr val="tx1">
                    <a:lumMod val="95000"/>
                    <a:lumOff val="5000"/>
                  </a:schemeClr>
                </a:solidFill>
                <a:latin typeface="Theinhardt Thin"/>
                <a:ea typeface="+mn-ea"/>
                <a:cs typeface="Theinhardt Thi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1067" dirty="0">
              <a:solidFill>
                <a:prstClr val="black">
                  <a:lumMod val="95000"/>
                  <a:lumOff val="5000"/>
                </a:prstClr>
              </a:solidFill>
              <a:latin typeface="Arial" panose="020B0604020202020204" pitchFamily="34" charset="0"/>
              <a:cs typeface="Arial" panose="020B0604020202020204" pitchFamily="34" charset="0"/>
            </a:endParaRPr>
          </a:p>
        </p:txBody>
      </p:sp>
      <p:grpSp>
        <p:nvGrpSpPr>
          <p:cNvPr id="31" name="Group 30"/>
          <p:cNvGrpSpPr/>
          <p:nvPr userDrawn="1"/>
        </p:nvGrpSpPr>
        <p:grpSpPr>
          <a:xfrm>
            <a:off x="639876" y="4751415"/>
            <a:ext cx="11552167" cy="2109220"/>
            <a:chOff x="479875" y="3563557"/>
            <a:chExt cx="8664125" cy="1581915"/>
          </a:xfrm>
        </p:grpSpPr>
        <p:pic>
          <p:nvPicPr>
            <p:cNvPr id="32" name="Picture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49816" y="3563557"/>
              <a:ext cx="3694184" cy="1581915"/>
            </a:xfrm>
            <a:prstGeom prst="rect">
              <a:avLst/>
            </a:prstGeom>
          </p:spPr>
        </p:pic>
        <p:pic>
          <p:nvPicPr>
            <p:cNvPr id="33" name="Picture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23424" y="4813494"/>
              <a:ext cx="904460" cy="170992"/>
            </a:xfrm>
            <a:prstGeom prst="rect">
              <a:avLst/>
            </a:prstGeom>
          </p:spPr>
        </p:pic>
        <p:pic>
          <p:nvPicPr>
            <p:cNvPr id="34" name="Picture 3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79875" y="4753738"/>
              <a:ext cx="1769549" cy="175396"/>
            </a:xfrm>
            <a:prstGeom prst="rect">
              <a:avLst/>
            </a:prstGeom>
          </p:spPr>
        </p:pic>
        <p:sp>
          <p:nvSpPr>
            <p:cNvPr id="35" name="Slide Number Placeholder 5"/>
            <p:cNvSpPr txBox="1">
              <a:spLocks/>
            </p:cNvSpPr>
            <p:nvPr userDrawn="1"/>
          </p:nvSpPr>
          <p:spPr>
            <a:xfrm>
              <a:off x="566928" y="4666869"/>
              <a:ext cx="8134960" cy="365125"/>
            </a:xfrm>
            <a:prstGeom prst="rect">
              <a:avLst/>
            </a:prstGeom>
          </p:spPr>
          <p:txBody>
            <a:bodyPr anchor="ctr"/>
            <a:lstStyle>
              <a:defPPr>
                <a:defRPr lang="en-US"/>
              </a:defPPr>
              <a:lvl1pPr marL="0" algn="l" defTabSz="457200" rtl="0" eaLnBrk="1" latinLnBrk="0" hangingPunct="1">
                <a:defRPr sz="1200" b="0" i="0" kern="1200">
                  <a:solidFill>
                    <a:schemeClr val="tx1">
                      <a:lumMod val="95000"/>
                      <a:lumOff val="5000"/>
                    </a:schemeClr>
                  </a:solidFill>
                  <a:latin typeface="Theinhardt Thin"/>
                  <a:ea typeface="+mn-ea"/>
                  <a:cs typeface="Theinhardt Thi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1067" dirty="0">
                <a:solidFill>
                  <a:prstClr val="black">
                    <a:lumMod val="95000"/>
                    <a:lumOff val="5000"/>
                  </a:prstClr>
                </a:solidFill>
                <a:latin typeface="Arial" panose="020B0604020202020204" pitchFamily="34" charset="0"/>
                <a:cs typeface="Arial" panose="020B0604020202020204" pitchFamily="34" charset="0"/>
              </a:endParaRPr>
            </a:p>
          </p:txBody>
        </p:sp>
      </p:grpSp>
      <p:sp>
        <p:nvSpPr>
          <p:cNvPr id="37" name="Title 1"/>
          <p:cNvSpPr>
            <a:spLocks noGrp="1"/>
          </p:cNvSpPr>
          <p:nvPr>
            <p:ph type="title"/>
          </p:nvPr>
        </p:nvSpPr>
        <p:spPr>
          <a:xfrm>
            <a:off x="520497" y="445500"/>
            <a:ext cx="10972800" cy="892917"/>
          </a:xfrm>
        </p:spPr>
        <p:txBody>
          <a:bodyPr>
            <a:normAutofit/>
          </a:bodyPr>
          <a:lstStyle>
            <a:lvl1pPr>
              <a:defRPr sz="28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8" name="Content Placeholder 2"/>
          <p:cNvSpPr>
            <a:spLocks noGrp="1"/>
          </p:cNvSpPr>
          <p:nvPr>
            <p:ph sz="half" idx="1"/>
          </p:nvPr>
        </p:nvSpPr>
        <p:spPr>
          <a:xfrm>
            <a:off x="522717" y="1448993"/>
            <a:ext cx="10972800" cy="4721529"/>
          </a:xfrm>
          <a:prstGeom prst="rect">
            <a:avLst/>
          </a:prstGeom>
        </p:spPr>
        <p:txBody>
          <a:bodyPr lIns="91340" tIns="45670" rIns="91340" bIns="45670">
            <a:normAutofit/>
          </a:bodyPr>
          <a:lstStyle>
            <a:lvl1pPr marL="0" indent="0">
              <a:buFontTx/>
              <a:buNone/>
              <a:defRPr sz="2400" b="0" i="0">
                <a:latin typeface="Arial" panose="020B0604020202020204" pitchFamily="34" charset="0"/>
                <a:cs typeface="Arial" panose="020B0604020202020204" pitchFamily="34" charset="0"/>
              </a:defRPr>
            </a:lvl1pPr>
            <a:lvl2pPr marL="608823" indent="-300179">
              <a:buClr>
                <a:srgbClr val="99999A"/>
              </a:buClr>
              <a:buFont typeface="Arial" panose="020B0604020202020204" pitchFamily="34" charset="0"/>
              <a:buChar char="&gt;"/>
              <a:defRPr sz="2400">
                <a:latin typeface="Arial" panose="020B0604020202020204" pitchFamily="34" charset="0"/>
                <a:cs typeface="Arial" panose="020B0604020202020204" pitchFamily="34" charset="0"/>
              </a:defRPr>
            </a:lvl2pPr>
            <a:lvl3pPr marL="919626" indent="-310759">
              <a:buFont typeface="Arial" panose="020B0604020202020204" pitchFamily="34" charset="0"/>
              <a:buChar char="–"/>
              <a:tabLst/>
              <a:defRPr sz="2133">
                <a:latin typeface="Arial" panose="020B0604020202020204" pitchFamily="34" charset="0"/>
                <a:cs typeface="Arial" panose="020B0604020202020204" pitchFamily="34" charset="0"/>
              </a:defRPr>
            </a:lvl3pPr>
            <a:lvl4pPr marL="1287466" indent="-308643">
              <a:buClr>
                <a:srgbClr val="99999A"/>
              </a:buClr>
              <a:buFont typeface="Arial" panose="020B0604020202020204" pitchFamily="34" charset="0"/>
              <a:buChar char="&gt;"/>
              <a:defRPr sz="1867">
                <a:latin typeface="Arial" panose="020B0604020202020204" pitchFamily="34" charset="0"/>
                <a:cs typeface="Arial" panose="020B0604020202020204" pitchFamily="34" charset="0"/>
              </a:defRPr>
            </a:lvl4pPr>
            <a:lvl5pPr marL="1600341" indent="-302296">
              <a:buFont typeface="Arial" panose="020B0604020202020204" pitchFamily="34" charset="0"/>
              <a:buChar char="–"/>
              <a:defRPr sz="1867">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 name="Group 1"/>
          <p:cNvGrpSpPr/>
          <p:nvPr userDrawn="1"/>
        </p:nvGrpSpPr>
        <p:grpSpPr>
          <a:xfrm>
            <a:off x="-9024" y="51164"/>
            <a:ext cx="12205023" cy="63165"/>
            <a:chOff x="-6773" y="38372"/>
            <a:chExt cx="9153767" cy="47374"/>
          </a:xfrm>
        </p:grpSpPr>
        <p:cxnSp>
          <p:nvCxnSpPr>
            <p:cNvPr id="25" name="Straight Connector 24"/>
            <p:cNvCxnSpPr/>
            <p:nvPr userDrawn="1"/>
          </p:nvCxnSpPr>
          <p:spPr>
            <a:xfrm>
              <a:off x="2886444" y="38372"/>
              <a:ext cx="1857006" cy="0"/>
            </a:xfrm>
            <a:prstGeom prst="line">
              <a:avLst/>
            </a:prstGeom>
            <a:ln w="76200">
              <a:solidFill>
                <a:srgbClr val="C0D62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20594" y="38372"/>
              <a:ext cx="1934769" cy="0"/>
            </a:xfrm>
            <a:prstGeom prst="line">
              <a:avLst/>
            </a:prstGeom>
            <a:ln w="76200">
              <a:solidFill>
                <a:srgbClr val="FCBA3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4584652" y="38372"/>
              <a:ext cx="1644698" cy="0"/>
            </a:xfrm>
            <a:prstGeom prst="line">
              <a:avLst/>
            </a:prstGeom>
            <a:ln w="76200">
              <a:solidFill>
                <a:srgbClr val="0F9CD8"/>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6108234" y="38372"/>
              <a:ext cx="1670516" cy="0"/>
            </a:xfrm>
            <a:prstGeom prst="line">
              <a:avLst/>
            </a:prstGeom>
            <a:ln w="76200">
              <a:solidFill>
                <a:srgbClr val="77287D"/>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635694" y="38372"/>
              <a:ext cx="1511300" cy="0"/>
            </a:xfrm>
            <a:prstGeom prst="line">
              <a:avLst/>
            </a:prstGeom>
            <a:ln w="76200">
              <a:solidFill>
                <a:srgbClr val="A41C37"/>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6773" y="85746"/>
              <a:ext cx="1531820" cy="0"/>
            </a:xfrm>
            <a:prstGeom prst="line">
              <a:avLst/>
            </a:prstGeom>
            <a:ln w="180975">
              <a:solidFill>
                <a:srgbClr val="99999A"/>
              </a:solidFill>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userDrawn="1"/>
        </p:nvSpPr>
        <p:spPr>
          <a:xfrm>
            <a:off x="3687669" y="6544231"/>
            <a:ext cx="6233147" cy="307690"/>
          </a:xfrm>
          <a:prstGeom prst="rect">
            <a:avLst/>
          </a:prstGeom>
        </p:spPr>
        <p:txBody>
          <a:bodyPr wrap="square" lIns="121835" tIns="60917" rIns="121835" bIns="60917">
            <a:spAutoFit/>
          </a:bodyPr>
          <a:lstStyle/>
          <a:p>
            <a:pPr defTabSz="913652"/>
            <a:r>
              <a:rPr lang="en-US" sz="1200" dirty="0">
                <a:solidFill>
                  <a:prstClr val="white">
                    <a:lumMod val="50000"/>
                  </a:prstClr>
                </a:solidFill>
              </a:rPr>
              <a:t>© 2016 All Rights Reserved. Arrow Confidential and Proprietary.</a:t>
            </a:r>
          </a:p>
        </p:txBody>
      </p:sp>
    </p:spTree>
    <p:extLst>
      <p:ext uri="{BB962C8B-B14F-4D97-AF65-F5344CB8AC3E}">
        <p14:creationId xmlns:p14="http://schemas.microsoft.com/office/powerpoint/2010/main" val="4147849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Subtitle Above Line">
    <p:spTree>
      <p:nvGrpSpPr>
        <p:cNvPr id="1" name=""/>
        <p:cNvGrpSpPr/>
        <p:nvPr/>
      </p:nvGrpSpPr>
      <p:grpSpPr>
        <a:xfrm>
          <a:off x="0" y="0"/>
          <a:ext cx="0" cy="0"/>
          <a:chOff x="0" y="0"/>
          <a:chExt cx="0" cy="0"/>
        </a:xfrm>
      </p:grpSpPr>
      <p:sp>
        <p:nvSpPr>
          <p:cNvPr id="3" name="Title 2"/>
          <p:cNvSpPr>
            <a:spLocks noGrp="1"/>
          </p:cNvSpPr>
          <p:nvPr>
            <p:ph type="title"/>
          </p:nvPr>
        </p:nvSpPr>
        <p:spPr>
          <a:xfrm>
            <a:off x="155987" y="35338"/>
            <a:ext cx="10454316" cy="514451"/>
          </a:xfrm>
        </p:spPr>
        <p:txBody>
          <a:bodyPr anchor="t" anchorCtr="0"/>
          <a:lstStyle>
            <a:lvl1pPr>
              <a:defRPr sz="3000"/>
            </a:lvl1pPr>
          </a:lstStyle>
          <a:p>
            <a:r>
              <a:rPr lang="en-US"/>
              <a:t>Click to edit Master title style</a:t>
            </a:r>
          </a:p>
        </p:txBody>
      </p:sp>
      <p:sp>
        <p:nvSpPr>
          <p:cNvPr id="7" name="Content Placeholder 6"/>
          <p:cNvSpPr>
            <a:spLocks noGrp="1"/>
          </p:cNvSpPr>
          <p:nvPr>
            <p:ph sz="quarter" idx="11" hasCustomPrompt="1"/>
          </p:nvPr>
        </p:nvSpPr>
        <p:spPr>
          <a:xfrm>
            <a:off x="179678" y="415358"/>
            <a:ext cx="11730567" cy="355421"/>
          </a:xfrm>
          <a:noFill/>
        </p:spPr>
        <p:txBody>
          <a:bodyPr vert="horz" wrap="square" lIns="91386" tIns="45690" rIns="91386" bIns="45690" rtlCol="0">
            <a:spAutoFit/>
          </a:bodyPr>
          <a:lstStyle>
            <a:lvl1pPr marL="0" algn="l" defTabSz="456924" rtl="0" eaLnBrk="1" latinLnBrk="0" hangingPunct="1">
              <a:buNone/>
              <a:defRPr lang="en-US" sz="1800" b="1" i="0" kern="1200" dirty="0" smtClean="0">
                <a:solidFill>
                  <a:schemeClr val="bg2"/>
                </a:solidFill>
                <a:latin typeface="+mj-lt"/>
                <a:ea typeface="+mj-ea"/>
                <a:cs typeface="+mj-cs"/>
              </a:defRPr>
            </a:lvl1pPr>
          </a:lstStyle>
          <a:p>
            <a:pPr marL="0" lvl="0" indent="-231637" algn="l" defTabSz="456924" rtl="0" eaLnBrk="1" latinLnBrk="0" hangingPunct="1">
              <a:lnSpc>
                <a:spcPct val="95000"/>
              </a:lnSpc>
              <a:spcBef>
                <a:spcPts val="0"/>
              </a:spcBef>
              <a:buClr>
                <a:srgbClr val="0075BF"/>
              </a:buClr>
              <a:buFont typeface="Wingdings" pitchFamily="2" charset="2"/>
              <a:buNone/>
            </a:pPr>
            <a:r>
              <a:rPr lang="en-US"/>
              <a:t>Click to edit Master subtitle styles</a:t>
            </a:r>
          </a:p>
        </p:txBody>
      </p:sp>
    </p:spTree>
    <p:extLst>
      <p:ext uri="{BB962C8B-B14F-4D97-AF65-F5344CB8AC3E}">
        <p14:creationId xmlns:p14="http://schemas.microsoft.com/office/powerpoint/2010/main" val="2378627201"/>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21722" y="969963"/>
            <a:ext cx="11348558" cy="5176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823D975-316B-4EA1-81F0-3A79A36F3F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7328505"/>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0" y="1447820"/>
            <a:ext cx="11151917" cy="946413"/>
          </a:xfrm>
        </p:spPr>
        <p:txBody>
          <a:bodyPr/>
          <a:lstStyle>
            <a:lvl1pPr marL="0" indent="0">
              <a:spcBef>
                <a:spcPts val="0"/>
              </a:spcBef>
              <a:spcAft>
                <a:spcPts val="900"/>
              </a:spcAft>
              <a:buNone/>
              <a:defRPr sz="4020" spc="-100" baseline="0">
                <a:latin typeface="Segoe UI Light" pitchFamily="34" charset="0"/>
              </a:defRPr>
            </a:lvl1pPr>
            <a:lvl2pPr marL="0" indent="0">
              <a:spcBef>
                <a:spcPts val="0"/>
              </a:spcBef>
              <a:spcAft>
                <a:spcPts val="400"/>
              </a:spcAft>
              <a:buNone/>
              <a:defRPr sz="1961" spc="-51" baseline="0"/>
            </a:lvl2pPr>
            <a:lvl3pPr marL="0" indent="0">
              <a:spcBef>
                <a:spcPts val="0"/>
              </a:spcBef>
              <a:spcAft>
                <a:spcPts val="400"/>
              </a:spcAft>
              <a:buNone/>
              <a:defRPr sz="1961"/>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394068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0" y="1447803"/>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520106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Shape 43"/>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0390805" y="6455986"/>
            <a:ext cx="1167031" cy="219401"/>
          </a:xfrm>
          <a:prstGeom prst="rect">
            <a:avLst/>
          </a:prstGeom>
          <a:noFill/>
          <a:ln>
            <a:noFill/>
          </a:ln>
        </p:spPr>
      </p:pic>
      <p:pic>
        <p:nvPicPr>
          <p:cNvPr id="4" name="Shape 44"/>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16813" y="6455390"/>
            <a:ext cx="2073627" cy="222508"/>
          </a:xfrm>
          <a:prstGeom prst="rect">
            <a:avLst/>
          </a:prstGeom>
          <a:noFill/>
          <a:ln>
            <a:noFill/>
          </a:ln>
        </p:spPr>
      </p:pic>
    </p:spTree>
    <p:extLst>
      <p:ext uri="{BB962C8B-B14F-4D97-AF65-F5344CB8AC3E}">
        <p14:creationId xmlns:p14="http://schemas.microsoft.com/office/powerpoint/2010/main" val="2893540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w/ Subhdr">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4" name="Rectangle 13"/>
          <p:cNvSpPr/>
          <p:nvPr userDrawn="1"/>
        </p:nvSpPr>
        <p:spPr>
          <a:xfrm>
            <a:off x="-3984" y="572224"/>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7"/>
          <p:cNvSpPr>
            <a:spLocks noGrp="1"/>
          </p:cNvSpPr>
          <p:nvPr>
            <p:ph type="body" sz="quarter" idx="10" hasCustomPrompt="1"/>
          </p:nvPr>
        </p:nvSpPr>
        <p:spPr>
          <a:xfrm>
            <a:off x="418793" y="634343"/>
            <a:ext cx="11358323"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One Column With </a:t>
            </a:r>
            <a:r>
              <a:rPr lang="en-US" dirty="0" err="1"/>
              <a:t>Subheader</a:t>
            </a:r>
            <a:r>
              <a:rPr lang="en-US" dirty="0"/>
              <a:t> Slide Example</a:t>
            </a:r>
          </a:p>
        </p:txBody>
      </p: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10" name="Text Placeholder 7"/>
          <p:cNvSpPr>
            <a:spLocks noGrp="1"/>
          </p:cNvSpPr>
          <p:nvPr>
            <p:ph type="body" sz="quarter" idx="11" hasCustomPrompt="1"/>
          </p:nvPr>
        </p:nvSpPr>
        <p:spPr>
          <a:xfrm>
            <a:off x="418793" y="1278870"/>
            <a:ext cx="11358323" cy="411751"/>
          </a:xfrm>
          <a:prstGeom prst="rect">
            <a:avLst/>
          </a:prstGeom>
        </p:spPr>
        <p:txBody>
          <a:bodyPr>
            <a:noAutofit/>
          </a:bodyPr>
          <a:lstStyle>
            <a:lvl1pPr marL="0" indent="0" algn="l">
              <a:buFont typeface="Arial" panose="020B0604020202020204" pitchFamily="34" charset="0"/>
              <a:buNone/>
              <a:defRPr sz="2400" b="1" baseline="0">
                <a:solidFill>
                  <a:schemeClr val="accent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err="1"/>
              <a:t>Subheader</a:t>
            </a:r>
            <a:r>
              <a:rPr lang="en-US" dirty="0"/>
              <a:t> Here </a:t>
            </a:r>
            <a:r>
              <a:rPr lang="en-US" dirty="0" err="1"/>
              <a:t>Subheader</a:t>
            </a:r>
            <a:r>
              <a:rPr lang="en-US" dirty="0"/>
              <a:t> Here </a:t>
            </a:r>
            <a:r>
              <a:rPr lang="en-US" dirty="0" err="1"/>
              <a:t>Subheader</a:t>
            </a:r>
            <a:r>
              <a:rPr lang="en-US" dirty="0"/>
              <a:t> Here</a:t>
            </a:r>
          </a:p>
        </p:txBody>
      </p:sp>
      <p:sp>
        <p:nvSpPr>
          <p:cNvPr id="11" name="Content Placeholder 7"/>
          <p:cNvSpPr>
            <a:spLocks noGrp="1"/>
          </p:cNvSpPr>
          <p:nvPr>
            <p:ph sz="quarter" idx="33"/>
          </p:nvPr>
        </p:nvSpPr>
        <p:spPr>
          <a:xfrm>
            <a:off x="418793" y="1882327"/>
            <a:ext cx="11358323" cy="4143404"/>
          </a:xfrm>
        </p:spPr>
        <p:txBody>
          <a:bodyPr>
            <a:normAutofit/>
          </a:bodyPr>
          <a:lstStyle>
            <a:lvl1pPr marL="228424" indent="-228424">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270" indent="-228424">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2074" indent="-228424">
              <a:lnSpc>
                <a:spcPct val="100000"/>
              </a:lnSpc>
              <a:buFont typeface="Arial" panose="020B0604020202020204" pitchFamily="34" charset="0"/>
              <a:buChar char="˃"/>
              <a:defRPr sz="1867">
                <a:solidFill>
                  <a:schemeClr val="accent1"/>
                </a:solidFill>
                <a:latin typeface="Arial" panose="020B0604020202020204" pitchFamily="34" charset="0"/>
                <a:cs typeface="Arial" panose="020B0604020202020204" pitchFamily="34" charset="0"/>
              </a:defRPr>
            </a:lvl3pPr>
            <a:lvl4pPr marL="1598880"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5687"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18651567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40071" y="432000"/>
            <a:ext cx="11111047" cy="760465"/>
          </a:xfrm>
        </p:spPr>
        <p:txBody>
          <a:bodyPr/>
          <a:lstStyle>
            <a:lvl1pPr>
              <a:defRPr cap="all" baseline="0"/>
            </a:lvl1pPr>
          </a:lstStyle>
          <a:p>
            <a:r>
              <a:rPr lang="en-US" dirty="0"/>
              <a:t>Click to edit Master title style</a:t>
            </a:r>
          </a:p>
        </p:txBody>
      </p:sp>
      <p:sp>
        <p:nvSpPr>
          <p:cNvPr id="3" name="Content Placeholder 2"/>
          <p:cNvSpPr>
            <a:spLocks noGrp="1"/>
          </p:cNvSpPr>
          <p:nvPr>
            <p:ph sz="half" idx="1"/>
          </p:nvPr>
        </p:nvSpPr>
        <p:spPr>
          <a:xfrm>
            <a:off x="540071" y="1512000"/>
            <a:ext cx="5346696" cy="1489639"/>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04420" y="1512000"/>
            <a:ext cx="5346696" cy="1489639"/>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7FC3DAB-407D-4279-8EB6-232635B61438}" type="datetimeFigureOut">
              <a:rPr lang="en-US" smtClean="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CEFE82-39F2-4F47-8A0C-D5AB3496FA5C}" type="slidenum">
              <a:rPr lang="en-US" smtClean="0"/>
              <a:t>‹#›</a:t>
            </a:fld>
            <a:endParaRPr lang="en-US" dirty="0"/>
          </a:p>
        </p:txBody>
      </p:sp>
      <p:sp>
        <p:nvSpPr>
          <p:cNvPr id="8" name="Text Placeholder 12"/>
          <p:cNvSpPr>
            <a:spLocks noGrp="1"/>
          </p:cNvSpPr>
          <p:nvPr>
            <p:ph type="body" sz="quarter" idx="13" hasCustomPrompt="1"/>
          </p:nvPr>
        </p:nvSpPr>
        <p:spPr>
          <a:xfrm>
            <a:off x="540071" y="972000"/>
            <a:ext cx="11111047" cy="448071"/>
          </a:xfrm>
        </p:spPr>
        <p:txBody>
          <a:bodyPr/>
          <a:lstStyle>
            <a:lvl1pPr marL="0" indent="0">
              <a:buNone/>
              <a:defRPr baseline="0">
                <a:solidFill>
                  <a:srgbClr val="7F7F7F"/>
                </a:solidFill>
              </a:defRPr>
            </a:lvl1pPr>
          </a:lstStyle>
          <a:p>
            <a:pPr lvl="0"/>
            <a:r>
              <a:rPr lang="en-US" dirty="0"/>
              <a:t>Enter your subtitle here</a:t>
            </a:r>
          </a:p>
        </p:txBody>
      </p:sp>
      <p:pic>
        <p:nvPicPr>
          <p:cNvPr id="9" name="Shape 43"/>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0390805" y="6455986"/>
            <a:ext cx="1167031" cy="219401"/>
          </a:xfrm>
          <a:prstGeom prst="rect">
            <a:avLst/>
          </a:prstGeom>
          <a:noFill/>
          <a:ln>
            <a:noFill/>
          </a:ln>
        </p:spPr>
      </p:pic>
      <p:pic>
        <p:nvPicPr>
          <p:cNvPr id="10" name="Shape 44"/>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16813" y="6455390"/>
            <a:ext cx="2073627" cy="222508"/>
          </a:xfrm>
          <a:prstGeom prst="rect">
            <a:avLst/>
          </a:prstGeom>
          <a:noFill/>
          <a:ln>
            <a:noFill/>
          </a:ln>
        </p:spPr>
      </p:pic>
    </p:spTree>
    <p:extLst>
      <p:ext uri="{BB962C8B-B14F-4D97-AF65-F5344CB8AC3E}">
        <p14:creationId xmlns:p14="http://schemas.microsoft.com/office/powerpoint/2010/main" val="199843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hteck 6"/>
          <p:cNvSpPr/>
          <p:nvPr userDrawn="1"/>
        </p:nvSpPr>
        <p:spPr bwMode="auto">
          <a:xfrm flipV="1">
            <a:off x="2" y="5803200"/>
            <a:ext cx="12191997" cy="1054800"/>
          </a:xfrm>
          <a:prstGeom prst="rect">
            <a:avLst/>
          </a:prstGeom>
          <a:solidFill>
            <a:srgbClr val="EAEAEA"/>
          </a:solidFill>
          <a:ln w="15875" cap="flat">
            <a:noFill/>
            <a:prstDash val="solid"/>
            <a:miter lim="800000"/>
            <a:headEnd/>
            <a:tailEnd/>
          </a:ln>
        </p:spPr>
        <p:txBody>
          <a:bodyPr vert="horz" wrap="square" lIns="91431" tIns="45715" rIns="91431" bIns="45715" numCol="1" anchor="t" anchorCtr="0" compatLnSpc="1">
            <a:prstTxWarp prst="textNoShape">
              <a:avLst/>
            </a:prstTxWarp>
          </a:bodyPr>
          <a:lstStyle/>
          <a:p>
            <a:pPr lvl="0"/>
            <a:endParaRPr lang="de-DE" sz="1800" dirty="0"/>
          </a:p>
        </p:txBody>
      </p:sp>
      <p:sp>
        <p:nvSpPr>
          <p:cNvPr id="9" name="Rechteck 8"/>
          <p:cNvSpPr/>
          <p:nvPr userDrawn="1"/>
        </p:nvSpPr>
        <p:spPr bwMode="auto">
          <a:xfrm>
            <a:off x="2" y="0"/>
            <a:ext cx="12191997" cy="5803200"/>
          </a:xfrm>
          <a:prstGeom prst="rect">
            <a:avLst/>
          </a:prstGeom>
          <a:solidFill>
            <a:schemeClr val="tx1">
              <a:lumMod val="85000"/>
              <a:lumOff val="15000"/>
            </a:schemeClr>
          </a:solidFill>
          <a:ln w="15875" cap="flat">
            <a:noFill/>
            <a:prstDash val="solid"/>
            <a:miter lim="800000"/>
            <a:headEnd/>
            <a:tailEnd/>
          </a:ln>
        </p:spPr>
        <p:txBody>
          <a:bodyPr vert="horz" wrap="square" lIns="91431" tIns="45715" rIns="91431" bIns="45715" numCol="1" anchor="t" anchorCtr="0" compatLnSpc="1">
            <a:prstTxWarp prst="textNoShape">
              <a:avLst/>
            </a:prstTxWarp>
          </a:bodyPr>
          <a:lstStyle/>
          <a:p>
            <a:pPr lvl="0"/>
            <a:endParaRPr lang="de-DE" sz="1800"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t>‹#›</a:t>
            </a:fld>
            <a:endParaRPr lang="en-US" dirty="0"/>
          </a:p>
        </p:txBody>
      </p:sp>
      <p:sp>
        <p:nvSpPr>
          <p:cNvPr id="13" name="Titel 1"/>
          <p:cNvSpPr>
            <a:spLocks noGrp="1"/>
          </p:cNvSpPr>
          <p:nvPr>
            <p:ph type="title"/>
          </p:nvPr>
        </p:nvSpPr>
        <p:spPr>
          <a:xfrm>
            <a:off x="1044512" y="1"/>
            <a:ext cx="10102979" cy="3741441"/>
          </a:xfrm>
        </p:spPr>
        <p:txBody>
          <a:bodyPr anchor="b" anchorCtr="0">
            <a:noAutofit/>
          </a:bodyPr>
          <a:lstStyle>
            <a:lvl1pPr algn="ctr">
              <a:lnSpc>
                <a:spcPct val="80000"/>
              </a:lnSpc>
              <a:defRPr sz="8800" b="0" cap="all">
                <a:solidFill>
                  <a:schemeClr val="bg1"/>
                </a:solidFill>
                <a:latin typeface="Bebas Neue" pitchFamily="34" charset="0"/>
              </a:defRPr>
            </a:lvl1pPr>
          </a:lstStyle>
          <a:p>
            <a:r>
              <a:rPr lang="de-DE" dirty="0"/>
              <a:t>Titelmasterformat durch Klicken bearbeiten</a:t>
            </a:r>
            <a:endParaRPr lang="en-US" dirty="0"/>
          </a:p>
        </p:txBody>
      </p:sp>
      <p:sp>
        <p:nvSpPr>
          <p:cNvPr id="14" name="Textplatzhalter 2"/>
          <p:cNvSpPr>
            <a:spLocks noGrp="1"/>
          </p:cNvSpPr>
          <p:nvPr>
            <p:ph type="body" idx="1"/>
          </p:nvPr>
        </p:nvSpPr>
        <p:spPr>
          <a:xfrm>
            <a:off x="1044512" y="3741442"/>
            <a:ext cx="10102979" cy="2061759"/>
          </a:xfrm>
        </p:spPr>
        <p:txBody>
          <a:bodyPr anchor="t" anchorCtr="0"/>
          <a:lstStyle>
            <a:lvl1pPr marL="0" indent="0" algn="ctr">
              <a:lnSpc>
                <a:spcPct val="80000"/>
              </a:lnSpc>
              <a:buNone/>
              <a:defRPr sz="4400">
                <a:solidFill>
                  <a:srgbClr val="B2B2B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a:t>Textmasterformat bearbeiten</a:t>
            </a:r>
          </a:p>
        </p:txBody>
      </p:sp>
    </p:spTree>
    <p:extLst>
      <p:ext uri="{BB962C8B-B14F-4D97-AF65-F5344CB8AC3E}">
        <p14:creationId xmlns:p14="http://schemas.microsoft.com/office/powerpoint/2010/main" val="379207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0" y="1483952"/>
            <a:ext cx="11134798"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8" name="Titel 1"/>
          <p:cNvSpPr>
            <a:spLocks noGrp="1"/>
          </p:cNvSpPr>
          <p:nvPr>
            <p:ph type="title"/>
          </p:nvPr>
        </p:nvSpPr>
        <p:spPr>
          <a:xfrm>
            <a:off x="516320" y="410830"/>
            <a:ext cx="11134798" cy="531648"/>
          </a:xfrm>
        </p:spPr>
        <p:txBody>
          <a:bodyPr/>
          <a:lstStyle/>
          <a:p>
            <a:r>
              <a:rPr lang="de-DE" dirty="0"/>
              <a:t>Titelmasterformat durch Klicken bearbeiten</a:t>
            </a:r>
            <a:endParaRPr lang="en-US"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t>‹#›</a:t>
            </a:fld>
            <a:endParaRPr lang="en-US" dirty="0"/>
          </a:p>
        </p:txBody>
      </p:sp>
      <p:sp>
        <p:nvSpPr>
          <p:cNvPr id="13"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88250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p:nvPr>
        </p:nvSpPr>
        <p:spPr>
          <a:xfrm>
            <a:off x="516320" y="410830"/>
            <a:ext cx="11134798" cy="531648"/>
          </a:xfrm>
        </p:spPr>
        <p:txBody>
          <a:bodyPr/>
          <a:lstStyle/>
          <a:p>
            <a:r>
              <a:rPr lang="de-DE" dirty="0"/>
              <a:t>Titelmasterformat durch Klicken bearbeiten</a:t>
            </a:r>
            <a:endParaRPr lang="en-US" dirty="0"/>
          </a:p>
        </p:txBody>
      </p:sp>
      <p:sp>
        <p:nvSpPr>
          <p:cNvPr id="3" name="Inhaltsplatzhalter 2"/>
          <p:cNvSpPr>
            <a:spLocks noGrp="1"/>
          </p:cNvSpPr>
          <p:nvPr>
            <p:ph idx="1"/>
          </p:nvPr>
        </p:nvSpPr>
        <p:spPr>
          <a:xfrm>
            <a:off x="516320" y="1483952"/>
            <a:ext cx="5363246"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t>‹#›</a:t>
            </a:fld>
            <a:endParaRPr lang="en-US" dirty="0"/>
          </a:p>
        </p:txBody>
      </p:sp>
      <p:sp>
        <p:nvSpPr>
          <p:cNvPr id="13"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34686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 name="Titel 1"/>
          <p:cNvSpPr>
            <a:spLocks noGrp="1"/>
          </p:cNvSpPr>
          <p:nvPr>
            <p:ph type="title"/>
          </p:nvPr>
        </p:nvSpPr>
        <p:spPr>
          <a:xfrm>
            <a:off x="516320" y="410830"/>
            <a:ext cx="11134798" cy="531648"/>
          </a:xfrm>
        </p:spPr>
        <p:txBody>
          <a:bodyPr/>
          <a:lstStyle/>
          <a:p>
            <a:r>
              <a:rPr lang="de-DE" dirty="0"/>
              <a:t>Titelmasterformat durch Klicken bearbeiten</a:t>
            </a:r>
            <a:endParaRPr lang="en-US" dirty="0"/>
          </a:p>
        </p:txBody>
      </p:sp>
      <p:sp>
        <p:nvSpPr>
          <p:cNvPr id="4" name="Fußzeilenplatzhalter 3"/>
          <p:cNvSpPr>
            <a:spLocks noGrp="1"/>
          </p:cNvSpPr>
          <p:nvPr>
            <p:ph type="ftr" sz="quarter" idx="11"/>
          </p:nvPr>
        </p:nvSpPr>
        <p:spPr/>
        <p:txBody>
          <a:bodyPr/>
          <a:lstStyle/>
          <a:p>
            <a:endParaRPr lang="en-US" dirty="0"/>
          </a:p>
        </p:txBody>
      </p:sp>
      <p:sp>
        <p:nvSpPr>
          <p:cNvPr id="5" name="Foliennummernplatzhalter 4"/>
          <p:cNvSpPr>
            <a:spLocks noGrp="1"/>
          </p:cNvSpPr>
          <p:nvPr>
            <p:ph type="sldNum" sz="quarter" idx="12"/>
          </p:nvPr>
        </p:nvSpPr>
        <p:spPr/>
        <p:txBody>
          <a:bodyPr/>
          <a:lstStyle/>
          <a:p>
            <a:fld id="{75A4F164-3A46-4CEE-A25C-CA523D5E42F3}" type="slidenum">
              <a:rPr lang="en-US" smtClean="0"/>
              <a:t>‹#›</a:t>
            </a:fld>
            <a:endParaRPr lang="en-US" dirty="0"/>
          </a:p>
        </p:txBody>
      </p:sp>
      <p:sp>
        <p:nvSpPr>
          <p:cNvPr id="6"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48181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en-US" dirty="0"/>
          </a:p>
        </p:txBody>
      </p:sp>
      <p:sp>
        <p:nvSpPr>
          <p:cNvPr id="4" name="Foliennummernplatzhalter 3"/>
          <p:cNvSpPr>
            <a:spLocks noGrp="1"/>
          </p:cNvSpPr>
          <p:nvPr>
            <p:ph type="sldNum" sz="quarter" idx="12"/>
          </p:nvPr>
        </p:nvSpPr>
        <p:spPr/>
        <p:txBody>
          <a:bodyPr/>
          <a:lstStyle/>
          <a:p>
            <a:fld id="{75A4F164-3A46-4CEE-A25C-CA523D5E42F3}" type="slidenum">
              <a:rPr lang="en-US" smtClean="0"/>
              <a:t>‹#›</a:t>
            </a:fld>
            <a:endParaRPr lang="en-US" dirty="0"/>
          </a:p>
        </p:txBody>
      </p:sp>
    </p:spTree>
    <p:extLst>
      <p:ext uri="{BB962C8B-B14F-4D97-AF65-F5344CB8AC3E}">
        <p14:creationId xmlns:p14="http://schemas.microsoft.com/office/powerpoint/2010/main" val="248252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LIGHT GREY">
    <p:spTree>
      <p:nvGrpSpPr>
        <p:cNvPr id="1" name=""/>
        <p:cNvGrpSpPr/>
        <p:nvPr/>
      </p:nvGrpSpPr>
      <p:grpSpPr>
        <a:xfrm>
          <a:off x="0" y="0"/>
          <a:ext cx="0" cy="0"/>
          <a:chOff x="0" y="0"/>
          <a:chExt cx="0" cy="0"/>
        </a:xfrm>
      </p:grpSpPr>
      <p:sp>
        <p:nvSpPr>
          <p:cNvPr id="6" name="Rechteck 5"/>
          <p:cNvSpPr/>
          <p:nvPr userDrawn="1"/>
        </p:nvSpPr>
        <p:spPr>
          <a:xfrm>
            <a:off x="1"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prstClr val="white"/>
              </a:solidFill>
            </a:endParaRPr>
          </a:p>
        </p:txBody>
      </p:sp>
      <p:sp>
        <p:nvSpPr>
          <p:cNvPr id="10" name="Titel 1"/>
          <p:cNvSpPr>
            <a:spLocks noGrp="1"/>
          </p:cNvSpPr>
          <p:nvPr>
            <p:ph type="title"/>
          </p:nvPr>
        </p:nvSpPr>
        <p:spPr>
          <a:xfrm>
            <a:off x="516320" y="410830"/>
            <a:ext cx="11134798" cy="531648"/>
          </a:xfrm>
        </p:spPr>
        <p:txBody>
          <a:bodyPr/>
          <a:lstStyle/>
          <a:p>
            <a:r>
              <a:rPr lang="de-DE" dirty="0"/>
              <a:t>Titelmasterformat durch Klicken bearbeiten</a:t>
            </a:r>
            <a:endParaRPr lang="en-US" dirty="0"/>
          </a:p>
        </p:txBody>
      </p:sp>
      <p:sp>
        <p:nvSpPr>
          <p:cNvPr id="11"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56604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GHT GREY">
    <p:spTree>
      <p:nvGrpSpPr>
        <p:cNvPr id="1" name=""/>
        <p:cNvGrpSpPr/>
        <p:nvPr/>
      </p:nvGrpSpPr>
      <p:grpSpPr>
        <a:xfrm>
          <a:off x="0" y="0"/>
          <a:ext cx="0" cy="0"/>
          <a:chOff x="0" y="0"/>
          <a:chExt cx="0" cy="0"/>
        </a:xfrm>
      </p:grpSpPr>
      <p:sp>
        <p:nvSpPr>
          <p:cNvPr id="7" name="Rechteck 6"/>
          <p:cNvSpPr/>
          <p:nvPr userDrawn="1"/>
        </p:nvSpPr>
        <p:spPr bwMode="auto">
          <a:xfrm>
            <a:off x="1" y="0"/>
            <a:ext cx="12192000" cy="6858000"/>
          </a:xfrm>
          <a:prstGeom prst="rect">
            <a:avLst/>
          </a:prstGeom>
          <a:solidFill>
            <a:srgbClr val="D9D9D9"/>
          </a:solidFill>
          <a:ln w="12700">
            <a:noFill/>
            <a:round/>
            <a:headEnd/>
            <a:tailEnd/>
          </a:ln>
        </p:spPr>
        <p:txBody>
          <a:bodyPr rot="0" spcFirstLastPara="0" vert="horz" wrap="square" lIns="91431" tIns="45715" rIns="91431" bIns="45715"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dirty="0"/>
          </a:p>
        </p:txBody>
      </p:sp>
      <p:sp>
        <p:nvSpPr>
          <p:cNvPr id="2" name="Titel 1"/>
          <p:cNvSpPr>
            <a:spLocks noGrp="1"/>
          </p:cNvSpPr>
          <p:nvPr>
            <p:ph type="title"/>
          </p:nvPr>
        </p:nvSpPr>
        <p:spPr>
          <a:xfrm>
            <a:off x="516320" y="410830"/>
            <a:ext cx="11134798" cy="531648"/>
          </a:xfrm>
        </p:spPr>
        <p:txBody>
          <a:bodyPr/>
          <a:lstStyle/>
          <a:p>
            <a:r>
              <a:rPr lang="de-DE" dirty="0"/>
              <a:t>Titelmasterformat durch Klicken bearbeiten</a:t>
            </a:r>
            <a:endParaRPr lang="en-US" dirty="0"/>
          </a:p>
        </p:txBody>
      </p:sp>
      <p:sp>
        <p:nvSpPr>
          <p:cNvPr id="4" name="Fußzeilenplatzhalter 3"/>
          <p:cNvSpPr>
            <a:spLocks noGrp="1"/>
          </p:cNvSpPr>
          <p:nvPr>
            <p:ph type="ftr" sz="quarter" idx="11"/>
          </p:nvPr>
        </p:nvSpPr>
        <p:spPr/>
        <p:txBody>
          <a:bodyPr/>
          <a:lstStyle/>
          <a:p>
            <a:endParaRPr lang="en-US" dirty="0"/>
          </a:p>
        </p:txBody>
      </p:sp>
      <p:sp>
        <p:nvSpPr>
          <p:cNvPr id="5" name="Foliennummernplatzhalter 4"/>
          <p:cNvSpPr>
            <a:spLocks noGrp="1"/>
          </p:cNvSpPr>
          <p:nvPr>
            <p:ph type="sldNum" sz="quarter" idx="12"/>
          </p:nvPr>
        </p:nvSpPr>
        <p:spPr/>
        <p:txBody>
          <a:bodyPr/>
          <a:lstStyle/>
          <a:p>
            <a:fld id="{75A4F164-3A46-4CEE-A25C-CA523D5E42F3}" type="slidenum">
              <a:rPr lang="en-US" smtClean="0"/>
              <a:t>‹#›</a:t>
            </a:fld>
            <a:endParaRPr lang="en-US" dirty="0"/>
          </a:p>
        </p:txBody>
      </p:sp>
      <p:sp>
        <p:nvSpPr>
          <p:cNvPr id="6"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45" name="Inhaltsplatzhalter 2"/>
          <p:cNvSpPr>
            <a:spLocks noGrp="1"/>
          </p:cNvSpPr>
          <p:nvPr>
            <p:ph idx="1"/>
          </p:nvPr>
        </p:nvSpPr>
        <p:spPr>
          <a:xfrm>
            <a:off x="516320" y="1483952"/>
            <a:ext cx="11134798"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35219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GREY">
    <p:spTree>
      <p:nvGrpSpPr>
        <p:cNvPr id="1" name=""/>
        <p:cNvGrpSpPr/>
        <p:nvPr/>
      </p:nvGrpSpPr>
      <p:grpSpPr>
        <a:xfrm>
          <a:off x="0" y="0"/>
          <a:ext cx="0" cy="0"/>
          <a:chOff x="0" y="0"/>
          <a:chExt cx="0" cy="0"/>
        </a:xfrm>
      </p:grpSpPr>
      <p:sp>
        <p:nvSpPr>
          <p:cNvPr id="7" name="Rechteck 6"/>
          <p:cNvSpPr/>
          <p:nvPr userDrawn="1"/>
        </p:nvSpPr>
        <p:spPr bwMode="auto">
          <a:xfrm>
            <a:off x="1" y="0"/>
            <a:ext cx="12192000" cy="6858000"/>
          </a:xfrm>
          <a:prstGeom prst="rect">
            <a:avLst/>
          </a:prstGeom>
          <a:solidFill>
            <a:srgbClr val="262626"/>
          </a:solidFill>
          <a:ln w="12700">
            <a:noFill/>
            <a:round/>
            <a:headEnd/>
            <a:tailEnd/>
          </a:ln>
        </p:spPr>
        <p:txBody>
          <a:bodyPr rot="0" spcFirstLastPara="0" vert="horz" wrap="square" lIns="91431" tIns="45715" rIns="91431" bIns="45715"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dirty="0"/>
          </a:p>
        </p:txBody>
      </p:sp>
      <p:sp>
        <p:nvSpPr>
          <p:cNvPr id="2" name="Titel 1"/>
          <p:cNvSpPr>
            <a:spLocks noGrp="1"/>
          </p:cNvSpPr>
          <p:nvPr>
            <p:ph type="title"/>
          </p:nvPr>
        </p:nvSpPr>
        <p:spPr>
          <a:xfrm>
            <a:off x="516320" y="410830"/>
            <a:ext cx="11134798" cy="531648"/>
          </a:xfrm>
        </p:spPr>
        <p:txBody>
          <a:bodyPr/>
          <a:lstStyle>
            <a:lvl1pPr>
              <a:defRPr>
                <a:solidFill>
                  <a:srgbClr val="FFFFFF"/>
                </a:solidFill>
              </a:defRPr>
            </a:lvl1pPr>
          </a:lstStyle>
          <a:p>
            <a:r>
              <a:rPr lang="de-DE" dirty="0"/>
              <a:t>Titelmasterformat durch Klicken bearbeiten</a:t>
            </a:r>
            <a:endParaRPr lang="en-US" dirty="0"/>
          </a:p>
        </p:txBody>
      </p:sp>
      <p:sp>
        <p:nvSpPr>
          <p:cNvPr id="4" name="Fußzeilenplatzhalter 3"/>
          <p:cNvSpPr>
            <a:spLocks noGrp="1"/>
          </p:cNvSpPr>
          <p:nvPr>
            <p:ph type="ftr" sz="quarter" idx="11"/>
          </p:nvPr>
        </p:nvSpPr>
        <p:spPr/>
        <p:txBody>
          <a:bodyPr/>
          <a:lstStyle>
            <a:lvl1pPr>
              <a:defRPr>
                <a:solidFill>
                  <a:srgbClr val="FFFFFF"/>
                </a:solidFill>
              </a:defRPr>
            </a:lvl1pPr>
          </a:lstStyle>
          <a:p>
            <a:endParaRPr lang="en-US" dirty="0"/>
          </a:p>
        </p:txBody>
      </p:sp>
      <p:sp>
        <p:nvSpPr>
          <p:cNvPr id="5" name="Foliennummernplatzhalter 4"/>
          <p:cNvSpPr>
            <a:spLocks noGrp="1"/>
          </p:cNvSpPr>
          <p:nvPr>
            <p:ph type="sldNum" sz="quarter" idx="12"/>
          </p:nvPr>
        </p:nvSpPr>
        <p:spPr/>
        <p:txBody>
          <a:bodyPr/>
          <a:lstStyle>
            <a:lvl1pPr>
              <a:defRPr>
                <a:solidFill>
                  <a:srgbClr val="FFFFFF"/>
                </a:solidFill>
              </a:defRPr>
            </a:lvl1p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rgbClr val="A6A6A6"/>
                </a:solidFill>
              </a:defRPr>
            </a:lvl1pPr>
          </a:lstStyle>
          <a:p>
            <a:r>
              <a:rPr lang="en-US" noProof="1">
                <a:latin typeface="Calibri Light" panose="020F0302020204030204" pitchFamily="34" charset="0"/>
              </a:rPr>
              <a:t>Enter your subheadline here</a:t>
            </a:r>
          </a:p>
        </p:txBody>
      </p:sp>
      <p:sp>
        <p:nvSpPr>
          <p:cNvPr id="8" name="Inhaltsplatzhalter 2"/>
          <p:cNvSpPr>
            <a:spLocks noGrp="1"/>
          </p:cNvSpPr>
          <p:nvPr>
            <p:ph idx="1"/>
          </p:nvPr>
        </p:nvSpPr>
        <p:spPr>
          <a:xfrm>
            <a:off x="516320" y="1483952"/>
            <a:ext cx="11134798" cy="4319248"/>
          </a:xfrm>
          <a:noFill/>
        </p:spPr>
        <p:txBody>
          <a:bodyPr/>
          <a:lstStyle>
            <a:lvl1pPr>
              <a:defRPr sz="2200">
                <a:solidFill>
                  <a:srgbClr val="D9D9D9"/>
                </a:solidFill>
              </a:defRPr>
            </a:lvl1pPr>
            <a:lvl2pPr>
              <a:defRPr>
                <a:solidFill>
                  <a:srgbClr val="D9D9D9"/>
                </a:solidFill>
              </a:defRPr>
            </a:lvl2pPr>
            <a:lvl3pPr>
              <a:defRPr>
                <a:solidFill>
                  <a:srgbClr val="D9D9D9"/>
                </a:solidFill>
              </a:defRPr>
            </a:lvl3pPr>
            <a:lvl4pPr>
              <a:defRPr>
                <a:solidFill>
                  <a:srgbClr val="D9D9D9"/>
                </a:solidFill>
              </a:defRPr>
            </a:lvl4pPr>
            <a:lvl5pPr>
              <a:defRPr>
                <a:solidFill>
                  <a:srgbClr val="D9D9D9"/>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02641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0" y="1483952"/>
            <a:ext cx="11134798"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8" name="Titel 1"/>
          <p:cNvSpPr>
            <a:spLocks noGrp="1"/>
          </p:cNvSpPr>
          <p:nvPr>
            <p:ph type="title"/>
          </p:nvPr>
        </p:nvSpPr>
        <p:spPr>
          <a:xfrm>
            <a:off x="516320" y="410830"/>
            <a:ext cx="11134798" cy="1073122"/>
          </a:xfrm>
        </p:spPr>
        <p:txBody>
          <a:bodyPr/>
          <a:lstStyle/>
          <a:p>
            <a:r>
              <a:rPr lang="de-DE" dirty="0"/>
              <a:t>Titelmasterformat durch Klicken bearbeiten</a:t>
            </a:r>
            <a:endParaRPr lang="en-US"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t>‹#›</a:t>
            </a:fld>
            <a:endParaRPr lang="en-US" dirty="0"/>
          </a:p>
        </p:txBody>
      </p:sp>
      <p:sp>
        <p:nvSpPr>
          <p:cNvPr id="13"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217901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4" name="Rectangle 13"/>
          <p:cNvSpPr/>
          <p:nvPr userDrawn="1"/>
        </p:nvSpPr>
        <p:spPr>
          <a:xfrm>
            <a:off x="-3984" y="572224"/>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7"/>
          <p:cNvSpPr>
            <a:spLocks noGrp="1"/>
          </p:cNvSpPr>
          <p:nvPr>
            <p:ph type="body" sz="quarter" idx="10" hasCustomPrompt="1"/>
          </p:nvPr>
        </p:nvSpPr>
        <p:spPr>
          <a:xfrm>
            <a:off x="418793" y="634343"/>
            <a:ext cx="11358323"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One Column Without </a:t>
            </a:r>
            <a:r>
              <a:rPr lang="en-US" dirty="0" err="1"/>
              <a:t>Subheader</a:t>
            </a:r>
            <a:r>
              <a:rPr lang="en-US" dirty="0"/>
              <a:t> Slide Example</a:t>
            </a:r>
          </a:p>
        </p:txBody>
      </p: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11" name="Content Placeholder 7"/>
          <p:cNvSpPr>
            <a:spLocks noGrp="1"/>
          </p:cNvSpPr>
          <p:nvPr>
            <p:ph sz="quarter" idx="33"/>
          </p:nvPr>
        </p:nvSpPr>
        <p:spPr>
          <a:xfrm>
            <a:off x="418793" y="1471473"/>
            <a:ext cx="11358323" cy="4554259"/>
          </a:xfrm>
        </p:spPr>
        <p:txBody>
          <a:bodyPr>
            <a:normAutofit/>
          </a:bodyPr>
          <a:lstStyle>
            <a:lvl1pPr marL="228424" indent="-228424">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270" indent="-228424">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2074" indent="-228424">
              <a:lnSpc>
                <a:spcPct val="100000"/>
              </a:lnSpc>
              <a:buFont typeface="Arial" panose="020B0604020202020204" pitchFamily="34" charset="0"/>
              <a:buChar char="˃"/>
              <a:defRPr sz="1867">
                <a:solidFill>
                  <a:schemeClr val="accent1"/>
                </a:solidFill>
                <a:latin typeface="Arial" panose="020B0604020202020204" pitchFamily="34" charset="0"/>
                <a:cs typeface="Arial" panose="020B0604020202020204" pitchFamily="34" charset="0"/>
              </a:defRPr>
            </a:lvl3pPr>
            <a:lvl4pPr marL="1598880"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5687"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798115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LIDE 3">
    <p:spTree>
      <p:nvGrpSpPr>
        <p:cNvPr id="1" name=""/>
        <p:cNvGrpSpPr/>
        <p:nvPr/>
      </p:nvGrpSpPr>
      <p:grpSpPr>
        <a:xfrm>
          <a:off x="0" y="0"/>
          <a:ext cx="0" cy="0"/>
          <a:chOff x="0" y="0"/>
          <a:chExt cx="0" cy="0"/>
        </a:xfrm>
      </p:grpSpPr>
      <p:sp>
        <p:nvSpPr>
          <p:cNvPr id="22" name="Titel 1"/>
          <p:cNvSpPr>
            <a:spLocks noGrp="1"/>
          </p:cNvSpPr>
          <p:nvPr>
            <p:ph type="title"/>
          </p:nvPr>
        </p:nvSpPr>
        <p:spPr>
          <a:xfrm>
            <a:off x="6287015" y="410830"/>
            <a:ext cx="5364102" cy="1073122"/>
          </a:xfrm>
        </p:spPr>
        <p:txBody>
          <a:bodyPr/>
          <a:lstStyle/>
          <a:p>
            <a:r>
              <a:rPr lang="de-DE" dirty="0"/>
              <a:t>Titelmasterformat durch Klicken bearbeiten</a:t>
            </a:r>
            <a:endParaRPr lang="en-US" dirty="0"/>
          </a:p>
        </p:txBody>
      </p:sp>
      <p:sp>
        <p:nvSpPr>
          <p:cNvPr id="3" name="Inhaltsplatzhalter 2"/>
          <p:cNvSpPr>
            <a:spLocks noGrp="1"/>
          </p:cNvSpPr>
          <p:nvPr>
            <p:ph idx="1"/>
          </p:nvPr>
        </p:nvSpPr>
        <p:spPr>
          <a:xfrm>
            <a:off x="6286905" y="1483952"/>
            <a:ext cx="5363246"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t>‹#›</a:t>
            </a:fld>
            <a:endParaRPr lang="en-US" dirty="0"/>
          </a:p>
        </p:txBody>
      </p:sp>
      <p:sp>
        <p:nvSpPr>
          <p:cNvPr id="13" name="Textplatzhalter 12"/>
          <p:cNvSpPr>
            <a:spLocks noGrp="1"/>
          </p:cNvSpPr>
          <p:nvPr>
            <p:ph type="body" sz="quarter" idx="13" hasCustomPrompt="1"/>
          </p:nvPr>
        </p:nvSpPr>
        <p:spPr>
          <a:xfrm>
            <a:off x="6286905" y="942478"/>
            <a:ext cx="5364000" cy="541474"/>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245488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4" name="Fußzeilenplatzhalter 3"/>
          <p:cNvSpPr>
            <a:spLocks noGrp="1"/>
          </p:cNvSpPr>
          <p:nvPr>
            <p:ph type="ftr" sz="quarter" idx="11"/>
          </p:nvPr>
        </p:nvSpPr>
        <p:spPr/>
        <p:txBody>
          <a:bodyPr/>
          <a:lstStyle/>
          <a:p>
            <a:endParaRPr lang="en-US" dirty="0"/>
          </a:p>
        </p:txBody>
      </p:sp>
      <p:sp>
        <p:nvSpPr>
          <p:cNvPr id="5" name="Foliennummernplatzhalter 4"/>
          <p:cNvSpPr>
            <a:spLocks noGrp="1"/>
          </p:cNvSpPr>
          <p:nvPr>
            <p:ph type="sldNum" sz="quarter" idx="12"/>
          </p:nvPr>
        </p:nvSpPr>
        <p:spPr/>
        <p:txBody>
          <a:bodyPr/>
          <a:lstStyle/>
          <a:p>
            <a:fld id="{75A4F164-3A46-4CEE-A25C-CA523D5E42F3}" type="slidenum">
              <a:rPr lang="en-US" smtClean="0"/>
              <a:t>‹#›</a:t>
            </a:fld>
            <a:endParaRPr lang="en-US" dirty="0"/>
          </a:p>
        </p:txBody>
      </p:sp>
      <p:sp>
        <p:nvSpPr>
          <p:cNvPr id="6"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164614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en-US" dirty="0"/>
          </a:p>
        </p:txBody>
      </p:sp>
      <p:sp>
        <p:nvSpPr>
          <p:cNvPr id="4" name="Foliennummernplatzhalter 3"/>
          <p:cNvSpPr>
            <a:spLocks noGrp="1"/>
          </p:cNvSpPr>
          <p:nvPr>
            <p:ph type="sldNum" sz="quarter" idx="12"/>
          </p:nvPr>
        </p:nvSpPr>
        <p:spPr/>
        <p:txBody>
          <a:bodyPr/>
          <a:lstStyle/>
          <a:p>
            <a:fld id="{75A4F164-3A46-4CEE-A25C-CA523D5E42F3}" type="slidenum">
              <a:rPr lang="en-US" smtClean="0"/>
              <a:t>‹#›</a:t>
            </a:fld>
            <a:endParaRPr lang="en-US" dirty="0"/>
          </a:p>
        </p:txBody>
      </p:sp>
    </p:spTree>
    <p:extLst>
      <p:ext uri="{BB962C8B-B14F-4D97-AF65-F5344CB8AC3E}">
        <p14:creationId xmlns:p14="http://schemas.microsoft.com/office/powerpoint/2010/main" val="231753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GREY">
    <p:spTree>
      <p:nvGrpSpPr>
        <p:cNvPr id="1" name=""/>
        <p:cNvGrpSpPr/>
        <p:nvPr/>
      </p:nvGrpSpPr>
      <p:grpSpPr>
        <a:xfrm>
          <a:off x="0" y="0"/>
          <a:ext cx="0" cy="0"/>
          <a:chOff x="0" y="0"/>
          <a:chExt cx="0" cy="0"/>
        </a:xfrm>
      </p:grpSpPr>
      <p:sp>
        <p:nvSpPr>
          <p:cNvPr id="7" name="Rechteck 6"/>
          <p:cNvSpPr/>
          <p:nvPr userDrawn="1"/>
        </p:nvSpPr>
        <p:spPr bwMode="auto">
          <a:xfrm>
            <a:off x="1" y="0"/>
            <a:ext cx="12192000" cy="6858000"/>
          </a:xfrm>
          <a:prstGeom prst="rect">
            <a:avLst/>
          </a:prstGeom>
          <a:solidFill>
            <a:srgbClr val="D9D9D9"/>
          </a:solidFill>
          <a:ln w="12700">
            <a:noFill/>
            <a:round/>
            <a:headEnd/>
            <a:tailEnd/>
          </a:ln>
        </p:spPr>
        <p:txBody>
          <a:bodyPr rot="0" spcFirstLastPara="0" vert="horz" wrap="square" lIns="91431" tIns="45715" rIns="91431" bIns="45715"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dirty="0"/>
          </a:p>
        </p:txBody>
      </p:sp>
      <p:sp>
        <p:nvSpPr>
          <p:cNvPr id="2" name="Titel 1"/>
          <p:cNvSpPr>
            <a:spLocks noGrp="1"/>
          </p:cNvSpPr>
          <p:nvPr>
            <p:ph type="title"/>
          </p:nvPr>
        </p:nvSpPr>
        <p:spPr/>
        <p:txBody>
          <a:bodyPr/>
          <a:lstStyle/>
          <a:p>
            <a:r>
              <a:rPr lang="de-DE" dirty="0"/>
              <a:t>Titelmasterformat durch Klicken bearbeiten</a:t>
            </a:r>
            <a:endParaRPr lang="en-US" dirty="0"/>
          </a:p>
        </p:txBody>
      </p:sp>
      <p:sp>
        <p:nvSpPr>
          <p:cNvPr id="4" name="Fußzeilenplatzhalter 3"/>
          <p:cNvSpPr>
            <a:spLocks noGrp="1"/>
          </p:cNvSpPr>
          <p:nvPr>
            <p:ph type="ftr" sz="quarter" idx="11"/>
          </p:nvPr>
        </p:nvSpPr>
        <p:spPr/>
        <p:txBody>
          <a:bodyPr/>
          <a:lstStyle/>
          <a:p>
            <a:endParaRPr lang="en-US" dirty="0"/>
          </a:p>
        </p:txBody>
      </p:sp>
      <p:sp>
        <p:nvSpPr>
          <p:cNvPr id="5" name="Foliennummernplatzhalter 4"/>
          <p:cNvSpPr>
            <a:spLocks noGrp="1"/>
          </p:cNvSpPr>
          <p:nvPr>
            <p:ph type="sldNum" sz="quarter" idx="12"/>
          </p:nvPr>
        </p:nvSpPr>
        <p:spPr/>
        <p:txBody>
          <a:bodyPr/>
          <a:lstStyle/>
          <a:p>
            <a:fld id="{75A4F164-3A46-4CEE-A25C-CA523D5E42F3}" type="slidenum">
              <a:rPr lang="en-US" smtClean="0"/>
              <a:t>‹#›</a:t>
            </a:fld>
            <a:endParaRPr lang="en-US" dirty="0"/>
          </a:p>
        </p:txBody>
      </p:sp>
      <p:sp>
        <p:nvSpPr>
          <p:cNvPr id="6"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45" name="Inhaltsplatzhalter 2"/>
          <p:cNvSpPr>
            <a:spLocks noGrp="1"/>
          </p:cNvSpPr>
          <p:nvPr>
            <p:ph idx="1"/>
          </p:nvPr>
        </p:nvSpPr>
        <p:spPr>
          <a:xfrm>
            <a:off x="516320" y="1483952"/>
            <a:ext cx="11134798"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87507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GREY">
    <p:spTree>
      <p:nvGrpSpPr>
        <p:cNvPr id="1" name=""/>
        <p:cNvGrpSpPr/>
        <p:nvPr/>
      </p:nvGrpSpPr>
      <p:grpSpPr>
        <a:xfrm>
          <a:off x="0" y="0"/>
          <a:ext cx="0" cy="0"/>
          <a:chOff x="0" y="0"/>
          <a:chExt cx="0" cy="0"/>
        </a:xfrm>
      </p:grpSpPr>
      <p:sp>
        <p:nvSpPr>
          <p:cNvPr id="7" name="Rechteck 6"/>
          <p:cNvSpPr/>
          <p:nvPr userDrawn="1"/>
        </p:nvSpPr>
        <p:spPr bwMode="auto">
          <a:xfrm>
            <a:off x="1" y="0"/>
            <a:ext cx="12192000" cy="6858000"/>
          </a:xfrm>
          <a:prstGeom prst="rect">
            <a:avLst/>
          </a:prstGeom>
          <a:solidFill>
            <a:srgbClr val="262626"/>
          </a:solidFill>
          <a:ln w="12700">
            <a:noFill/>
            <a:round/>
            <a:headEnd/>
            <a:tailEnd/>
          </a:ln>
        </p:spPr>
        <p:txBody>
          <a:bodyPr rot="0" spcFirstLastPara="0" vert="horz" wrap="square" lIns="91431" tIns="45715" rIns="91431" bIns="45715"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dirty="0"/>
          </a:p>
        </p:txBody>
      </p:sp>
      <p:sp>
        <p:nvSpPr>
          <p:cNvPr id="2" name="Titel 1"/>
          <p:cNvSpPr>
            <a:spLocks noGrp="1"/>
          </p:cNvSpPr>
          <p:nvPr>
            <p:ph type="title"/>
          </p:nvPr>
        </p:nvSpPr>
        <p:spPr/>
        <p:txBody>
          <a:bodyPr/>
          <a:lstStyle>
            <a:lvl1pPr>
              <a:defRPr>
                <a:solidFill>
                  <a:srgbClr val="FFFFFF"/>
                </a:solidFill>
              </a:defRPr>
            </a:lvl1pPr>
          </a:lstStyle>
          <a:p>
            <a:r>
              <a:rPr lang="de-DE" dirty="0"/>
              <a:t>Titelmasterformat durch Klicken bearbeiten</a:t>
            </a:r>
            <a:endParaRPr lang="en-US" dirty="0"/>
          </a:p>
        </p:txBody>
      </p:sp>
      <p:sp>
        <p:nvSpPr>
          <p:cNvPr id="4" name="Fußzeilenplatzhalter 3"/>
          <p:cNvSpPr>
            <a:spLocks noGrp="1"/>
          </p:cNvSpPr>
          <p:nvPr>
            <p:ph type="ftr" sz="quarter" idx="11"/>
          </p:nvPr>
        </p:nvSpPr>
        <p:spPr/>
        <p:txBody>
          <a:bodyPr/>
          <a:lstStyle>
            <a:lvl1pPr>
              <a:defRPr>
                <a:solidFill>
                  <a:srgbClr val="FFFFFF"/>
                </a:solidFill>
              </a:defRPr>
            </a:lvl1pPr>
          </a:lstStyle>
          <a:p>
            <a:endParaRPr lang="en-US" dirty="0"/>
          </a:p>
        </p:txBody>
      </p:sp>
      <p:sp>
        <p:nvSpPr>
          <p:cNvPr id="5" name="Foliennummernplatzhalter 4"/>
          <p:cNvSpPr>
            <a:spLocks noGrp="1"/>
          </p:cNvSpPr>
          <p:nvPr>
            <p:ph type="sldNum" sz="quarter" idx="12"/>
          </p:nvPr>
        </p:nvSpPr>
        <p:spPr/>
        <p:txBody>
          <a:bodyPr/>
          <a:lstStyle>
            <a:lvl1pPr>
              <a:defRPr>
                <a:solidFill>
                  <a:srgbClr val="FFFFFF"/>
                </a:solidFill>
              </a:defRPr>
            </a:lvl1p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rgbClr val="A6A6A6"/>
                </a:solidFill>
              </a:defRPr>
            </a:lvl1pPr>
          </a:lstStyle>
          <a:p>
            <a:r>
              <a:rPr lang="en-US" noProof="1">
                <a:latin typeface="Calibri Light" panose="020F0302020204030204" pitchFamily="34" charset="0"/>
              </a:rPr>
              <a:t>Enter your subheadline here</a:t>
            </a:r>
          </a:p>
        </p:txBody>
      </p:sp>
      <p:sp>
        <p:nvSpPr>
          <p:cNvPr id="8" name="Inhaltsplatzhalter 2"/>
          <p:cNvSpPr>
            <a:spLocks noGrp="1"/>
          </p:cNvSpPr>
          <p:nvPr>
            <p:ph idx="1"/>
          </p:nvPr>
        </p:nvSpPr>
        <p:spPr>
          <a:xfrm>
            <a:off x="516320" y="1483952"/>
            <a:ext cx="11134798" cy="4319248"/>
          </a:xfrm>
          <a:noFill/>
        </p:spPr>
        <p:txBody>
          <a:bodyPr/>
          <a:lstStyle>
            <a:lvl1pPr>
              <a:defRPr sz="2200">
                <a:solidFill>
                  <a:srgbClr val="D9D9D9"/>
                </a:solidFill>
              </a:defRPr>
            </a:lvl1pPr>
            <a:lvl2pPr>
              <a:defRPr>
                <a:solidFill>
                  <a:srgbClr val="D9D9D9"/>
                </a:solidFill>
              </a:defRPr>
            </a:lvl2pPr>
            <a:lvl3pPr>
              <a:defRPr>
                <a:solidFill>
                  <a:srgbClr val="D9D9D9"/>
                </a:solidFill>
              </a:defRPr>
            </a:lvl3pPr>
            <a:lvl4pPr>
              <a:defRPr>
                <a:solidFill>
                  <a:srgbClr val="D9D9D9"/>
                </a:solidFill>
              </a:defRPr>
            </a:lvl4pPr>
            <a:lvl5pPr>
              <a:defRPr>
                <a:solidFill>
                  <a:srgbClr val="D9D9D9"/>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34421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7" name="Rechteck 6"/>
          <p:cNvSpPr/>
          <p:nvPr userDrawn="1"/>
        </p:nvSpPr>
        <p:spPr bwMode="auto">
          <a:xfrm>
            <a:off x="2" y="0"/>
            <a:ext cx="12191997" cy="5803200"/>
          </a:xfrm>
          <a:prstGeom prst="rect">
            <a:avLst/>
          </a:prstGeom>
          <a:solidFill>
            <a:schemeClr val="tx1">
              <a:lumMod val="85000"/>
              <a:lumOff val="15000"/>
            </a:schemeClr>
          </a:solidFill>
          <a:ln w="15875" cap="flat">
            <a:noFill/>
            <a:prstDash val="solid"/>
            <a:miter lim="800000"/>
            <a:headEnd/>
            <a:tailEnd/>
          </a:ln>
        </p:spPr>
        <p:txBody>
          <a:bodyPr vert="horz" wrap="square" lIns="91431" tIns="45715" rIns="91431" bIns="45715" numCol="1" anchor="t" anchorCtr="0" compatLnSpc="1">
            <a:prstTxWarp prst="textNoShape">
              <a:avLst/>
            </a:prstTxWarp>
          </a:bodyPr>
          <a:lstStyle/>
          <a:p>
            <a:pPr lvl="0"/>
            <a:endParaRPr lang="de-DE" sz="1800" dirty="0"/>
          </a:p>
        </p:txBody>
      </p:sp>
      <p:sp>
        <p:nvSpPr>
          <p:cNvPr id="9" name="Rechteck 8"/>
          <p:cNvSpPr/>
          <p:nvPr userDrawn="1"/>
        </p:nvSpPr>
        <p:spPr bwMode="auto">
          <a:xfrm flipV="1">
            <a:off x="2" y="5803200"/>
            <a:ext cx="12191997" cy="1054800"/>
          </a:xfrm>
          <a:prstGeom prst="rect">
            <a:avLst/>
          </a:prstGeom>
          <a:solidFill>
            <a:srgbClr val="EAEAEA"/>
          </a:solidFill>
          <a:ln w="15875" cap="flat">
            <a:noFill/>
            <a:prstDash val="solid"/>
            <a:miter lim="800000"/>
            <a:headEnd/>
            <a:tailEnd/>
          </a:ln>
        </p:spPr>
        <p:txBody>
          <a:bodyPr vert="horz" wrap="square" lIns="91431" tIns="45715" rIns="91431" bIns="45715" numCol="1" anchor="t" anchorCtr="0" compatLnSpc="1">
            <a:prstTxWarp prst="textNoShape">
              <a:avLst/>
            </a:prstTxWarp>
          </a:bodyPr>
          <a:lstStyle/>
          <a:p>
            <a:pPr lvl="0"/>
            <a:endParaRPr lang="de-DE" sz="1800" dirty="0"/>
          </a:p>
        </p:txBody>
      </p:sp>
      <p:sp>
        <p:nvSpPr>
          <p:cNvPr id="6" name="Textfeld 5"/>
          <p:cNvSpPr txBox="1"/>
          <p:nvPr userDrawn="1"/>
        </p:nvSpPr>
        <p:spPr>
          <a:xfrm>
            <a:off x="-104516" y="-2129246"/>
            <a:ext cx="184755" cy="369332"/>
          </a:xfrm>
          <a:prstGeom prst="rect">
            <a:avLst/>
          </a:prstGeom>
          <a:noFill/>
        </p:spPr>
        <p:txBody>
          <a:bodyPr wrap="none" rtlCol="0">
            <a:spAutoFit/>
          </a:bodyPr>
          <a:lstStyle/>
          <a:p>
            <a:endParaRPr lang="en-US" sz="1800" dirty="0"/>
          </a:p>
        </p:txBody>
      </p:sp>
      <p:sp>
        <p:nvSpPr>
          <p:cNvPr id="10" name="Titel 1"/>
          <p:cNvSpPr>
            <a:spLocks noGrp="1"/>
          </p:cNvSpPr>
          <p:nvPr>
            <p:ph type="title"/>
          </p:nvPr>
        </p:nvSpPr>
        <p:spPr>
          <a:xfrm>
            <a:off x="1044512" y="1"/>
            <a:ext cx="10102979" cy="3741441"/>
          </a:xfrm>
        </p:spPr>
        <p:txBody>
          <a:bodyPr anchor="b" anchorCtr="0">
            <a:noAutofit/>
          </a:bodyPr>
          <a:lstStyle>
            <a:lvl1pPr algn="l">
              <a:lnSpc>
                <a:spcPct val="80000"/>
              </a:lnSpc>
              <a:defRPr sz="8800" b="0" cap="all">
                <a:solidFill>
                  <a:schemeClr val="bg1"/>
                </a:solidFill>
                <a:latin typeface="Bebas Neue" pitchFamily="34" charset="0"/>
              </a:defRPr>
            </a:lvl1pPr>
          </a:lstStyle>
          <a:p>
            <a:r>
              <a:rPr lang="de-DE" dirty="0"/>
              <a:t>Titelmasterformat durch Klicken bearbeiten</a:t>
            </a:r>
            <a:endParaRPr lang="en-US" dirty="0"/>
          </a:p>
        </p:txBody>
      </p:sp>
      <p:sp>
        <p:nvSpPr>
          <p:cNvPr id="11" name="Textplatzhalter 2"/>
          <p:cNvSpPr>
            <a:spLocks noGrp="1"/>
          </p:cNvSpPr>
          <p:nvPr>
            <p:ph type="body" idx="1"/>
          </p:nvPr>
        </p:nvSpPr>
        <p:spPr>
          <a:xfrm>
            <a:off x="1044512" y="3741442"/>
            <a:ext cx="10102979" cy="2061759"/>
          </a:xfrm>
        </p:spPr>
        <p:txBody>
          <a:bodyPr anchor="t" anchorCtr="0"/>
          <a:lstStyle>
            <a:lvl1pPr marL="0" indent="0">
              <a:lnSpc>
                <a:spcPct val="80000"/>
              </a:lnSpc>
              <a:buNone/>
              <a:defRPr sz="4400">
                <a:solidFill>
                  <a:srgbClr val="B2B2B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a:t>Textmasterformat bearbeiten</a:t>
            </a:r>
          </a:p>
        </p:txBody>
      </p:sp>
      <p:sp>
        <p:nvSpPr>
          <p:cNvPr id="16" name="Fußzeilenplatzhalter 4"/>
          <p:cNvSpPr>
            <a:spLocks noGrp="1"/>
          </p:cNvSpPr>
          <p:nvPr>
            <p:ph type="ftr" sz="quarter" idx="11"/>
          </p:nvPr>
        </p:nvSpPr>
        <p:spPr>
          <a:xfrm>
            <a:off x="1780394" y="6152561"/>
            <a:ext cx="6829706" cy="360000"/>
          </a:xfrm>
        </p:spPr>
        <p:txBody>
          <a:bodyPr/>
          <a:lstStyle/>
          <a:p>
            <a:endParaRPr lang="en-US" dirty="0"/>
          </a:p>
        </p:txBody>
      </p:sp>
      <p:sp>
        <p:nvSpPr>
          <p:cNvPr id="17" name="Foliennummernplatzhalter 5"/>
          <p:cNvSpPr>
            <a:spLocks noGrp="1"/>
          </p:cNvSpPr>
          <p:nvPr>
            <p:ph type="sldNum" sz="quarter" idx="12"/>
          </p:nvPr>
        </p:nvSpPr>
        <p:spPr>
          <a:xfrm>
            <a:off x="516320" y="6152561"/>
            <a:ext cx="914426" cy="360000"/>
          </a:xfrm>
        </p:spPr>
        <p:txBody>
          <a:bodyPr/>
          <a:lstStyle/>
          <a:p>
            <a:fld id="{75A4F164-3A46-4CEE-A25C-CA523D5E42F3}" type="slidenum">
              <a:rPr lang="en-US" smtClean="0"/>
              <a:t>‹#›</a:t>
            </a:fld>
            <a:endParaRPr lang="en-US" dirty="0"/>
          </a:p>
        </p:txBody>
      </p:sp>
    </p:spTree>
    <p:extLst>
      <p:ext uri="{BB962C8B-B14F-4D97-AF65-F5344CB8AC3E}">
        <p14:creationId xmlns:p14="http://schemas.microsoft.com/office/powerpoint/2010/main" val="115333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w/ Subhdr">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4" name="Rectangle 13"/>
          <p:cNvSpPr/>
          <p:nvPr userDrawn="1"/>
        </p:nvSpPr>
        <p:spPr>
          <a:xfrm>
            <a:off x="-3984" y="572224"/>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7"/>
          <p:cNvSpPr>
            <a:spLocks noGrp="1"/>
          </p:cNvSpPr>
          <p:nvPr>
            <p:ph type="body" sz="quarter" idx="10" hasCustomPrompt="1"/>
          </p:nvPr>
        </p:nvSpPr>
        <p:spPr>
          <a:xfrm>
            <a:off x="418793" y="634343"/>
            <a:ext cx="11358323"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Two Column With </a:t>
            </a:r>
            <a:r>
              <a:rPr lang="en-US" dirty="0" err="1"/>
              <a:t>Subheader</a:t>
            </a:r>
            <a:r>
              <a:rPr lang="en-US" dirty="0"/>
              <a:t> Slide Example</a:t>
            </a:r>
          </a:p>
        </p:txBody>
      </p: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10" name="Text Placeholder 7"/>
          <p:cNvSpPr>
            <a:spLocks noGrp="1"/>
          </p:cNvSpPr>
          <p:nvPr>
            <p:ph type="body" sz="quarter" idx="11" hasCustomPrompt="1"/>
          </p:nvPr>
        </p:nvSpPr>
        <p:spPr>
          <a:xfrm>
            <a:off x="418793" y="1278870"/>
            <a:ext cx="11358323" cy="411751"/>
          </a:xfrm>
          <a:prstGeom prst="rect">
            <a:avLst/>
          </a:prstGeom>
        </p:spPr>
        <p:txBody>
          <a:bodyPr>
            <a:noAutofit/>
          </a:bodyPr>
          <a:lstStyle>
            <a:lvl1pPr marL="0" indent="0" algn="l">
              <a:buFont typeface="Arial" panose="020B0604020202020204" pitchFamily="34" charset="0"/>
              <a:buNone/>
              <a:defRPr sz="2400" b="1" baseline="0">
                <a:solidFill>
                  <a:schemeClr val="accent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err="1"/>
              <a:t>Subheader</a:t>
            </a:r>
            <a:r>
              <a:rPr lang="en-US" dirty="0"/>
              <a:t> Here </a:t>
            </a:r>
            <a:r>
              <a:rPr lang="en-US" dirty="0" err="1"/>
              <a:t>Subheader</a:t>
            </a:r>
            <a:r>
              <a:rPr lang="en-US" dirty="0"/>
              <a:t> Here </a:t>
            </a:r>
            <a:r>
              <a:rPr lang="en-US" dirty="0" err="1"/>
              <a:t>Subheader</a:t>
            </a:r>
            <a:r>
              <a:rPr lang="en-US" dirty="0"/>
              <a:t> Here</a:t>
            </a:r>
          </a:p>
        </p:txBody>
      </p:sp>
      <p:sp>
        <p:nvSpPr>
          <p:cNvPr id="9" name="Text Placeholder 8"/>
          <p:cNvSpPr>
            <a:spLocks noGrp="1"/>
          </p:cNvSpPr>
          <p:nvPr>
            <p:ph type="body" sz="quarter" idx="34"/>
          </p:nvPr>
        </p:nvSpPr>
        <p:spPr>
          <a:xfrm>
            <a:off x="418793" y="1882329"/>
            <a:ext cx="11358323" cy="4143403"/>
          </a:xfrm>
        </p:spPr>
        <p:txBody>
          <a:bodyPr numCol="2" spcCol="456818">
            <a:noAutofit/>
          </a:bodyPr>
          <a:lstStyle>
            <a:lvl1pPr marL="228424" indent="-228424">
              <a:buFont typeface="Arial" panose="020B0604020202020204" pitchFamily="34" charset="0"/>
              <a:buChar char="˃"/>
              <a:defRPr sz="2400">
                <a:solidFill>
                  <a:schemeClr val="accent1"/>
                </a:solidFill>
              </a:defRPr>
            </a:lvl1pPr>
            <a:lvl2pPr marL="685270" indent="-228424">
              <a:buFont typeface="Arial" panose="020B0604020202020204" pitchFamily="34" charset="0"/>
              <a:buChar char="˃"/>
              <a:defRPr sz="2000">
                <a:solidFill>
                  <a:schemeClr val="accent1"/>
                </a:solidFill>
              </a:defRPr>
            </a:lvl2pPr>
            <a:lvl3pPr marL="1142074" indent="-228424">
              <a:buFont typeface="Arial" panose="020B0604020202020204" pitchFamily="34" charset="0"/>
              <a:buChar char="˃"/>
              <a:defRPr sz="1867">
                <a:solidFill>
                  <a:schemeClr val="accent1"/>
                </a:solidFill>
              </a:defRPr>
            </a:lvl3pPr>
            <a:lvl4pPr marL="1598880" indent="-228424">
              <a:buFont typeface="Arial" panose="020B0604020202020204" pitchFamily="34" charset="0"/>
              <a:buChar char="˃"/>
              <a:defRPr sz="1600">
                <a:solidFill>
                  <a:schemeClr val="accent1"/>
                </a:solidFill>
              </a:defRPr>
            </a:lvl4pPr>
            <a:lvl5pPr marL="2055687" indent="-228424">
              <a:buFont typeface="Arial" panose="020B0604020202020204" pitchFamily="34" charset="0"/>
              <a:buChar char="˃"/>
              <a:defRPr sz="160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2866084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4" name="Rectangle 13"/>
          <p:cNvSpPr/>
          <p:nvPr userDrawn="1"/>
        </p:nvSpPr>
        <p:spPr>
          <a:xfrm>
            <a:off x="-3984" y="572224"/>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7"/>
          <p:cNvSpPr>
            <a:spLocks noGrp="1"/>
          </p:cNvSpPr>
          <p:nvPr>
            <p:ph type="body" sz="quarter" idx="10" hasCustomPrompt="1"/>
          </p:nvPr>
        </p:nvSpPr>
        <p:spPr>
          <a:xfrm>
            <a:off x="418793" y="634343"/>
            <a:ext cx="11358323"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Two Column Without </a:t>
            </a:r>
            <a:r>
              <a:rPr lang="en-US" dirty="0" err="1"/>
              <a:t>Subheader</a:t>
            </a:r>
            <a:r>
              <a:rPr lang="en-US" dirty="0"/>
              <a:t> Slide Example</a:t>
            </a:r>
          </a:p>
        </p:txBody>
      </p: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9" name="Text Placeholder 8"/>
          <p:cNvSpPr>
            <a:spLocks noGrp="1"/>
          </p:cNvSpPr>
          <p:nvPr>
            <p:ph type="body" sz="quarter" idx="34"/>
          </p:nvPr>
        </p:nvSpPr>
        <p:spPr>
          <a:xfrm>
            <a:off x="418793" y="1471473"/>
            <a:ext cx="11358323" cy="4554259"/>
          </a:xfrm>
        </p:spPr>
        <p:txBody>
          <a:bodyPr numCol="2" spcCol="456818">
            <a:noAutofit/>
          </a:bodyPr>
          <a:lstStyle>
            <a:lvl1pPr marL="228424" indent="-228424">
              <a:buFont typeface="Arial" panose="020B0604020202020204" pitchFamily="34" charset="0"/>
              <a:buChar char="˃"/>
              <a:defRPr sz="2400">
                <a:solidFill>
                  <a:schemeClr val="accent1"/>
                </a:solidFill>
              </a:defRPr>
            </a:lvl1pPr>
            <a:lvl2pPr marL="685270" indent="-228424">
              <a:buFont typeface="Arial" panose="020B0604020202020204" pitchFamily="34" charset="0"/>
              <a:buChar char="˃"/>
              <a:defRPr sz="2000">
                <a:solidFill>
                  <a:schemeClr val="accent1"/>
                </a:solidFill>
              </a:defRPr>
            </a:lvl2pPr>
            <a:lvl3pPr marL="1142074" indent="-228424">
              <a:buFont typeface="Arial" panose="020B0604020202020204" pitchFamily="34" charset="0"/>
              <a:buChar char="˃"/>
              <a:defRPr sz="1867">
                <a:solidFill>
                  <a:schemeClr val="accent1"/>
                </a:solidFill>
              </a:defRPr>
            </a:lvl3pPr>
            <a:lvl4pPr marL="1598880" indent="-228424">
              <a:buFont typeface="Arial" panose="020B0604020202020204" pitchFamily="34" charset="0"/>
              <a:buChar char="˃"/>
              <a:defRPr sz="1600">
                <a:solidFill>
                  <a:schemeClr val="accent1"/>
                </a:solidFill>
              </a:defRPr>
            </a:lvl4pPr>
            <a:lvl5pPr marL="2055687" indent="-228424">
              <a:buFont typeface="Arial" panose="020B0604020202020204" pitchFamily="34" charset="0"/>
              <a:buChar char="˃"/>
              <a:defRPr sz="160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3706038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4" name="Rectangle 13"/>
          <p:cNvSpPr/>
          <p:nvPr userDrawn="1"/>
        </p:nvSpPr>
        <p:spPr>
          <a:xfrm>
            <a:off x="-3984" y="572224"/>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17" name="Content Placeholder 7"/>
          <p:cNvSpPr>
            <a:spLocks noGrp="1"/>
          </p:cNvSpPr>
          <p:nvPr>
            <p:ph sz="quarter" idx="33"/>
          </p:nvPr>
        </p:nvSpPr>
        <p:spPr>
          <a:xfrm>
            <a:off x="418793" y="1881736"/>
            <a:ext cx="5465827" cy="4193167"/>
          </a:xfrm>
        </p:spPr>
        <p:txBody>
          <a:bodyPr>
            <a:normAutofit/>
          </a:bodyPr>
          <a:lstStyle>
            <a:lvl1pPr marL="228424" indent="-228424">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270" indent="-228424">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2074" indent="-228424">
              <a:lnSpc>
                <a:spcPct val="100000"/>
              </a:lnSpc>
              <a:buFont typeface="Arial" panose="020B0604020202020204" pitchFamily="34" charset="0"/>
              <a:buChar char="˃"/>
              <a:defRPr sz="1867">
                <a:solidFill>
                  <a:schemeClr val="accent1"/>
                </a:solidFill>
                <a:latin typeface="Arial" panose="020B0604020202020204" pitchFamily="34" charset="0"/>
                <a:cs typeface="Arial" panose="020B0604020202020204" pitchFamily="34" charset="0"/>
              </a:defRPr>
            </a:lvl3pPr>
            <a:lvl4pPr marL="1598880"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5687"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7"/>
          <p:cNvSpPr>
            <a:spLocks noGrp="1"/>
          </p:cNvSpPr>
          <p:nvPr>
            <p:ph type="body" sz="quarter" idx="10" hasCustomPrompt="1"/>
          </p:nvPr>
        </p:nvSpPr>
        <p:spPr>
          <a:xfrm>
            <a:off x="418793" y="634348"/>
            <a:ext cx="11358323" cy="599807"/>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Comparison Slide Example</a:t>
            </a:r>
          </a:p>
        </p:txBody>
      </p:sp>
      <p:sp>
        <p:nvSpPr>
          <p:cNvPr id="11" name="Text Placeholder 7"/>
          <p:cNvSpPr>
            <a:spLocks noGrp="1"/>
          </p:cNvSpPr>
          <p:nvPr>
            <p:ph type="body" sz="quarter" idx="11" hasCustomPrompt="1"/>
          </p:nvPr>
        </p:nvSpPr>
        <p:spPr>
          <a:xfrm>
            <a:off x="418793" y="1459382"/>
            <a:ext cx="11358323" cy="411751"/>
          </a:xfrm>
          <a:prstGeom prst="rect">
            <a:avLst/>
          </a:prstGeom>
        </p:spPr>
        <p:txBody>
          <a:bodyPr>
            <a:noAutofit/>
          </a:bodyPr>
          <a:lstStyle>
            <a:lvl1pPr marL="0" indent="0" algn="ctr">
              <a:buFont typeface="Arial" panose="020B0604020202020204" pitchFamily="34" charset="0"/>
              <a:buNone/>
              <a:defRPr sz="2000" b="1" baseline="0">
                <a:solidFill>
                  <a:schemeClr val="accent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Comparison Title Comparison Title</a:t>
            </a:r>
          </a:p>
        </p:txBody>
      </p:sp>
      <p:sp>
        <p:nvSpPr>
          <p:cNvPr id="18" name="Content Placeholder 7"/>
          <p:cNvSpPr>
            <a:spLocks noGrp="1"/>
          </p:cNvSpPr>
          <p:nvPr>
            <p:ph sz="quarter" idx="38"/>
          </p:nvPr>
        </p:nvSpPr>
        <p:spPr>
          <a:xfrm>
            <a:off x="6311289" y="1881736"/>
            <a:ext cx="5465827" cy="4193167"/>
          </a:xfrm>
        </p:spPr>
        <p:txBody>
          <a:bodyPr>
            <a:normAutofit/>
          </a:bodyPr>
          <a:lstStyle>
            <a:lvl1pPr marL="228424" indent="-228424">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270" indent="-228424">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2074" indent="-228424">
              <a:lnSpc>
                <a:spcPct val="100000"/>
              </a:lnSpc>
              <a:buFont typeface="Arial" panose="020B0604020202020204" pitchFamily="34" charset="0"/>
              <a:buChar char="˃"/>
              <a:defRPr sz="1867">
                <a:solidFill>
                  <a:schemeClr val="accent1"/>
                </a:solidFill>
                <a:latin typeface="Arial" panose="020B0604020202020204" pitchFamily="34" charset="0"/>
                <a:cs typeface="Arial" panose="020B0604020202020204" pitchFamily="34" charset="0"/>
              </a:defRPr>
            </a:lvl3pPr>
            <a:lvl4pPr marL="1598880"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5687"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34028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3 2 Column">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4" name="Rectangle 13"/>
          <p:cNvSpPr/>
          <p:nvPr userDrawn="1"/>
        </p:nvSpPr>
        <p:spPr>
          <a:xfrm>
            <a:off x="-3984" y="572224"/>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17" name="Content Placeholder 7"/>
          <p:cNvSpPr>
            <a:spLocks noGrp="1"/>
          </p:cNvSpPr>
          <p:nvPr>
            <p:ph sz="quarter" idx="33"/>
          </p:nvPr>
        </p:nvSpPr>
        <p:spPr>
          <a:xfrm>
            <a:off x="7849304" y="1478231"/>
            <a:ext cx="3919541" cy="4596681"/>
          </a:xfrm>
        </p:spPr>
        <p:txBody>
          <a:bodyPr>
            <a:normAutofit/>
          </a:bodyPr>
          <a:lstStyle>
            <a:lvl1pPr marL="228424" indent="-228424">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270" indent="-228424">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2074" indent="-228424">
              <a:lnSpc>
                <a:spcPct val="100000"/>
              </a:lnSpc>
              <a:buFont typeface="Arial" panose="020B0604020202020204" pitchFamily="34" charset="0"/>
              <a:buChar char="˃"/>
              <a:defRPr sz="1867">
                <a:solidFill>
                  <a:schemeClr val="accent1"/>
                </a:solidFill>
                <a:latin typeface="Arial" panose="020B0604020202020204" pitchFamily="34" charset="0"/>
                <a:cs typeface="Arial" panose="020B0604020202020204" pitchFamily="34" charset="0"/>
              </a:defRPr>
            </a:lvl3pPr>
            <a:lvl4pPr marL="1598880"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5687"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p:cNvSpPr>
            <a:spLocks noGrp="1"/>
          </p:cNvSpPr>
          <p:nvPr>
            <p:ph sz="quarter" idx="34"/>
          </p:nvPr>
        </p:nvSpPr>
        <p:spPr>
          <a:xfrm>
            <a:off x="418831" y="1478209"/>
            <a:ext cx="6970265" cy="4600051"/>
          </a:xfrm>
        </p:spPr>
        <p:txBody>
          <a:bodyPr>
            <a:normAutofit/>
          </a:bodyPr>
          <a:lstStyle>
            <a:lvl1pPr marL="228424" indent="-228424">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270" indent="-228424">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2074" indent="-228424">
              <a:lnSpc>
                <a:spcPct val="100000"/>
              </a:lnSpc>
              <a:buFont typeface="Arial" panose="020B0604020202020204" pitchFamily="34" charset="0"/>
              <a:buChar char="˃"/>
              <a:defRPr sz="1867">
                <a:solidFill>
                  <a:schemeClr val="accent1"/>
                </a:solidFill>
                <a:latin typeface="Arial" panose="020B0604020202020204" pitchFamily="34" charset="0"/>
                <a:cs typeface="Arial" panose="020B0604020202020204" pitchFamily="34" charset="0"/>
              </a:defRPr>
            </a:lvl3pPr>
            <a:lvl4pPr marL="1598880"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5687"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0" hasCustomPrompt="1"/>
          </p:nvPr>
        </p:nvSpPr>
        <p:spPr>
          <a:xfrm>
            <a:off x="418793" y="634344"/>
            <a:ext cx="11358323" cy="493605"/>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2/3 Two Column Slide Example</a:t>
            </a:r>
          </a:p>
        </p:txBody>
      </p:sp>
      <p:pic>
        <p:nvPicPr>
          <p:cNvPr id="21" name="Picture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3011408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2 Column">
    <p:spTree>
      <p:nvGrpSpPr>
        <p:cNvPr id="1" name=""/>
        <p:cNvGrpSpPr/>
        <p:nvPr/>
      </p:nvGrpSpPr>
      <p:grpSpPr>
        <a:xfrm>
          <a:off x="0" y="0"/>
          <a:ext cx="0" cy="0"/>
          <a:chOff x="0" y="0"/>
          <a:chExt cx="0" cy="0"/>
        </a:xfrm>
      </p:grpSpPr>
      <p:sp>
        <p:nvSpPr>
          <p:cNvPr id="6" name="Rectangle 5"/>
          <p:cNvSpPr/>
          <p:nvPr userDrawn="1"/>
        </p:nvSpPr>
        <p:spPr>
          <a:xfrm>
            <a:off x="0" y="6263685"/>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sp>
        <p:nvSpPr>
          <p:cNvPr id="14" name="Rectangle 13"/>
          <p:cNvSpPr/>
          <p:nvPr userDrawn="1"/>
        </p:nvSpPr>
        <p:spPr>
          <a:xfrm>
            <a:off x="-3984" y="572224"/>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121835" tIns="60917" rIns="121835" bIns="60917" rtlCol="0" anchor="ctr"/>
          <a:lstStyle/>
          <a:p>
            <a:pPr algn="ctr" defTabSz="913652"/>
            <a:endParaRPr lang="en-US" sz="2400" dirty="0">
              <a:solidFill>
                <a:prstClr val="white"/>
              </a:solidFill>
            </a:endParaRPr>
          </a:p>
        </p:txBody>
      </p:sp>
      <p:cxnSp>
        <p:nvCxnSpPr>
          <p:cNvPr id="15" name="Straight Connector 14"/>
          <p:cNvCxnSpPr/>
          <p:nvPr userDrawn="1"/>
        </p:nvCxnSpPr>
        <p:spPr>
          <a:xfrm>
            <a:off x="11659939" y="6455392"/>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709" y="6434407"/>
            <a:ext cx="627185" cy="276796"/>
          </a:xfrm>
          <a:prstGeom prst="rect">
            <a:avLst/>
          </a:prstGeom>
        </p:spPr>
        <p:txBody>
          <a:bodyPr vert="horz" lIns="91376" tIns="45719" rIns="91376" bIns="4571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067" smtClean="0">
                <a:solidFill>
                  <a:srgbClr val="3F3F3F"/>
                </a:solidFill>
              </a:rPr>
              <a:pPr algn="l"/>
              <a:t>‹#›</a:t>
            </a:fld>
            <a:endParaRPr lang="en-US" sz="1067" dirty="0">
              <a:solidFill>
                <a:srgbClr val="3F3F3F"/>
              </a:solidFill>
            </a:endParaRPr>
          </a:p>
        </p:txBody>
      </p:sp>
      <p:sp>
        <p:nvSpPr>
          <p:cNvPr id="21" name="Content Placeholder 7"/>
          <p:cNvSpPr>
            <a:spLocks noGrp="1"/>
          </p:cNvSpPr>
          <p:nvPr>
            <p:ph sz="quarter" idx="35"/>
          </p:nvPr>
        </p:nvSpPr>
        <p:spPr>
          <a:xfrm>
            <a:off x="418793" y="1471475"/>
            <a:ext cx="3945224" cy="4610156"/>
          </a:xfrm>
        </p:spPr>
        <p:txBody>
          <a:bodyPr>
            <a:normAutofit/>
          </a:bodyPr>
          <a:lstStyle>
            <a:lvl1pPr marL="228424" indent="-228424">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270" indent="-228424">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2074" indent="-228424">
              <a:lnSpc>
                <a:spcPct val="100000"/>
              </a:lnSpc>
              <a:buFont typeface="Arial" panose="020B0604020202020204" pitchFamily="34" charset="0"/>
              <a:buChar char="˃"/>
              <a:defRPr sz="1867">
                <a:solidFill>
                  <a:schemeClr val="accent1"/>
                </a:solidFill>
                <a:latin typeface="Arial" panose="020B0604020202020204" pitchFamily="34" charset="0"/>
                <a:cs typeface="Arial" panose="020B0604020202020204" pitchFamily="34" charset="0"/>
              </a:defRPr>
            </a:lvl3pPr>
            <a:lvl4pPr marL="1598880"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5687"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7"/>
          <p:cNvSpPr>
            <a:spLocks noGrp="1"/>
          </p:cNvSpPr>
          <p:nvPr>
            <p:ph sz="quarter" idx="34"/>
          </p:nvPr>
        </p:nvSpPr>
        <p:spPr>
          <a:xfrm>
            <a:off x="4824284" y="1471473"/>
            <a:ext cx="6944583" cy="4606787"/>
          </a:xfrm>
        </p:spPr>
        <p:txBody>
          <a:bodyPr>
            <a:normAutofit/>
          </a:bodyPr>
          <a:lstStyle>
            <a:lvl1pPr marL="228424" indent="-228424">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270" indent="-228424">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2074" indent="-228424">
              <a:lnSpc>
                <a:spcPct val="100000"/>
              </a:lnSpc>
              <a:buFont typeface="Arial" panose="020B0604020202020204" pitchFamily="34" charset="0"/>
              <a:buChar char="˃"/>
              <a:defRPr sz="1867">
                <a:solidFill>
                  <a:schemeClr val="accent1"/>
                </a:solidFill>
                <a:latin typeface="Arial" panose="020B0604020202020204" pitchFamily="34" charset="0"/>
                <a:cs typeface="Arial" panose="020B0604020202020204" pitchFamily="34" charset="0"/>
              </a:defRPr>
            </a:lvl3pPr>
            <a:lvl4pPr marL="1598880"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5687" indent="-228424">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7"/>
          <p:cNvSpPr>
            <a:spLocks noGrp="1"/>
          </p:cNvSpPr>
          <p:nvPr>
            <p:ph type="body" sz="quarter" idx="10" hasCustomPrompt="1"/>
          </p:nvPr>
        </p:nvSpPr>
        <p:spPr>
          <a:xfrm>
            <a:off x="418793" y="634343"/>
            <a:ext cx="11358323"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1/3 Two Column Slide Example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0849" y="6455985"/>
            <a:ext cx="1167031" cy="219403"/>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813" y="6455392"/>
            <a:ext cx="2073627" cy="222509"/>
          </a:xfrm>
          <a:prstGeom prst="rect">
            <a:avLst/>
          </a:prstGeom>
        </p:spPr>
      </p:pic>
    </p:spTree>
    <p:extLst>
      <p:ext uri="{BB962C8B-B14F-4D97-AF65-F5344CB8AC3E}">
        <p14:creationId xmlns:p14="http://schemas.microsoft.com/office/powerpoint/2010/main" val="4071040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2.xml"/><Relationship Id="rId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376" tIns="45688" rIns="91376" bIns="4568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376" tIns="45688" rIns="91376" bIns="4568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376" tIns="45688" rIns="91376" bIns="45688" rtlCol="0" anchor="ctr"/>
          <a:lstStyle>
            <a:lvl1pPr algn="l">
              <a:defRPr sz="1200">
                <a:solidFill>
                  <a:schemeClr val="tx1">
                    <a:tint val="75000"/>
                  </a:schemeClr>
                </a:solidFill>
              </a:defRPr>
            </a:lvl1pPr>
          </a:lstStyle>
          <a:p>
            <a:pPr defTabSz="913652"/>
            <a:fld id="{61C9CC67-F4BE-4467-B121-F4C61BB5864B}" type="datetimeFigureOut">
              <a:rPr lang="en-US" smtClean="0">
                <a:solidFill>
                  <a:srgbClr val="000000">
                    <a:tint val="75000"/>
                  </a:srgbClr>
                </a:solidFill>
              </a:rPr>
              <a:pPr defTabSz="913652"/>
              <a:t>10/15/2019</a:t>
            </a:fld>
            <a:endParaRPr lang="en-US" dirty="0">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376" tIns="45688" rIns="91376" bIns="45688" rtlCol="0" anchor="ctr"/>
          <a:lstStyle>
            <a:lvl1pPr algn="ctr">
              <a:defRPr sz="1200">
                <a:solidFill>
                  <a:schemeClr val="tx1">
                    <a:tint val="75000"/>
                  </a:schemeClr>
                </a:solidFill>
              </a:defRPr>
            </a:lvl1pPr>
          </a:lstStyle>
          <a:p>
            <a:pPr defTabSz="913652"/>
            <a:endParaRPr lang="en-US" dirty="0">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376" tIns="45688" rIns="91376" bIns="45688" rtlCol="0" anchor="ctr"/>
          <a:lstStyle>
            <a:lvl1pPr algn="r">
              <a:defRPr sz="1200">
                <a:solidFill>
                  <a:schemeClr val="tx1">
                    <a:tint val="75000"/>
                  </a:schemeClr>
                </a:solidFill>
              </a:defRPr>
            </a:lvl1pPr>
          </a:lstStyle>
          <a:p>
            <a:pPr defTabSz="913652"/>
            <a:fld id="{EC07D050-3004-4C33-A18C-76F48950A4D2}" type="slidenum">
              <a:rPr lang="en-US" smtClean="0">
                <a:solidFill>
                  <a:srgbClr val="000000">
                    <a:tint val="75000"/>
                  </a:srgbClr>
                </a:solidFill>
              </a:rPr>
              <a:pPr defTabSz="913652"/>
              <a:t>‹#›</a:t>
            </a:fld>
            <a:endParaRPr lang="en-US" dirty="0">
              <a:solidFill>
                <a:srgbClr val="000000">
                  <a:tint val="75000"/>
                </a:srgbClr>
              </a:solidFill>
            </a:endParaRPr>
          </a:p>
        </p:txBody>
      </p:sp>
    </p:spTree>
    <p:extLst>
      <p:ext uri="{BB962C8B-B14F-4D97-AF65-F5344CB8AC3E}">
        <p14:creationId xmlns:p14="http://schemas.microsoft.com/office/powerpoint/2010/main" val="42303535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 id="2147483926" r:id="rId25"/>
    <p:sldLayoutId id="2147483927" r:id="rId26"/>
  </p:sldLayoutIdLst>
  <p:txStyles>
    <p:titleStyle>
      <a:lvl1pPr algn="l" defTabSz="91365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24" indent="-228424" algn="l" defTabSz="91365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270" indent="-228424" algn="l" defTabSz="91365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074" indent="-228424" algn="l" defTabSz="91365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888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5687"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3652" rtl="0" eaLnBrk="1" latinLnBrk="0" hangingPunct="1">
        <a:defRPr sz="1867" kern="1200">
          <a:solidFill>
            <a:schemeClr val="tx1"/>
          </a:solidFill>
          <a:latin typeface="+mn-lt"/>
          <a:ea typeface="+mn-ea"/>
          <a:cs typeface="+mn-cs"/>
        </a:defRPr>
      </a:lvl1pPr>
      <a:lvl2pPr marL="456807" algn="l" defTabSz="913652" rtl="0" eaLnBrk="1" latinLnBrk="0" hangingPunct="1">
        <a:defRPr sz="1867" kern="1200">
          <a:solidFill>
            <a:schemeClr val="tx1"/>
          </a:solidFill>
          <a:latin typeface="+mn-lt"/>
          <a:ea typeface="+mn-ea"/>
          <a:cs typeface="+mn-cs"/>
        </a:defRPr>
      </a:lvl2pPr>
      <a:lvl3pPr marL="913652" algn="l" defTabSz="913652" rtl="0" eaLnBrk="1" latinLnBrk="0" hangingPunct="1">
        <a:defRPr sz="1867" kern="1200">
          <a:solidFill>
            <a:schemeClr val="tx1"/>
          </a:solidFill>
          <a:latin typeface="+mn-lt"/>
          <a:ea typeface="+mn-ea"/>
          <a:cs typeface="+mn-cs"/>
        </a:defRPr>
      </a:lvl3pPr>
      <a:lvl4pPr marL="1370478" algn="l" defTabSz="913652" rtl="0" eaLnBrk="1" latinLnBrk="0" hangingPunct="1">
        <a:defRPr sz="1867" kern="1200">
          <a:solidFill>
            <a:schemeClr val="tx1"/>
          </a:solidFill>
          <a:latin typeface="+mn-lt"/>
          <a:ea typeface="+mn-ea"/>
          <a:cs typeface="+mn-cs"/>
        </a:defRPr>
      </a:lvl4pPr>
      <a:lvl5pPr marL="1827304" algn="l" defTabSz="913652" rtl="0" eaLnBrk="1" latinLnBrk="0" hangingPunct="1">
        <a:defRPr sz="1867" kern="1200">
          <a:solidFill>
            <a:schemeClr val="tx1"/>
          </a:solidFill>
          <a:latin typeface="+mn-lt"/>
          <a:ea typeface="+mn-ea"/>
          <a:cs typeface="+mn-cs"/>
        </a:defRPr>
      </a:lvl5pPr>
      <a:lvl6pPr marL="2284150" algn="l" defTabSz="913652" rtl="0" eaLnBrk="1" latinLnBrk="0" hangingPunct="1">
        <a:defRPr sz="1867" kern="1200">
          <a:solidFill>
            <a:schemeClr val="tx1"/>
          </a:solidFill>
          <a:latin typeface="+mn-lt"/>
          <a:ea typeface="+mn-ea"/>
          <a:cs typeface="+mn-cs"/>
        </a:defRPr>
      </a:lvl6pPr>
      <a:lvl7pPr marL="2740954" algn="l" defTabSz="913652" rtl="0" eaLnBrk="1" latinLnBrk="0" hangingPunct="1">
        <a:defRPr sz="1867" kern="1200">
          <a:solidFill>
            <a:schemeClr val="tx1"/>
          </a:solidFill>
          <a:latin typeface="+mn-lt"/>
          <a:ea typeface="+mn-ea"/>
          <a:cs typeface="+mn-cs"/>
        </a:defRPr>
      </a:lvl7pPr>
      <a:lvl8pPr marL="3197760" algn="l" defTabSz="913652" rtl="0" eaLnBrk="1" latinLnBrk="0" hangingPunct="1">
        <a:defRPr sz="1867" kern="1200">
          <a:solidFill>
            <a:schemeClr val="tx1"/>
          </a:solidFill>
          <a:latin typeface="+mn-lt"/>
          <a:ea typeface="+mn-ea"/>
          <a:cs typeface="+mn-cs"/>
        </a:defRPr>
      </a:lvl8pPr>
      <a:lvl9pPr marL="3654567" algn="l" defTabSz="913652"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1"/>
            <a:ext cx="1115191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57"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73960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2" r:id="rId4"/>
  </p:sldLayoutIdLst>
  <p:transition>
    <p:fade/>
  </p:transition>
  <p:txStyles>
    <p:titleStyle>
      <a:lvl1pPr algn="l" defTabSz="913680" rtl="0" eaLnBrk="1" latinLnBrk="0" hangingPunct="1">
        <a:lnSpc>
          <a:spcPct val="90000"/>
        </a:lnSpc>
        <a:spcBef>
          <a:spcPct val="0"/>
        </a:spcBef>
        <a:buNone/>
        <a:defRPr lang="en-US" sz="5491"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5814" indent="-345814" algn="l" defTabSz="913680" rtl="0" eaLnBrk="1" latinLnBrk="0" hangingPunct="1">
        <a:lnSpc>
          <a:spcPct val="90000"/>
        </a:lnSpc>
        <a:spcBef>
          <a:spcPct val="20000"/>
        </a:spcBef>
        <a:buSzPct val="90000"/>
        <a:buFont typeface="Arial" pitchFamily="34" charset="0"/>
        <a:buChar char="•"/>
        <a:defRPr sz="323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64" indent="-283948" algn="l" defTabSz="913680" rtl="0" eaLnBrk="1" latinLnBrk="0" hangingPunct="1">
        <a:lnSpc>
          <a:spcPct val="90000"/>
        </a:lnSpc>
        <a:spcBef>
          <a:spcPct val="20000"/>
        </a:spcBef>
        <a:buSzPct val="90000"/>
        <a:buFont typeface="Arial" pitchFamily="34" charset="0"/>
        <a:buChar char="•"/>
        <a:tabLst>
          <a:tab pos="629764" algn="l"/>
        </a:tabLst>
        <a:defRPr sz="284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714" indent="-283948" algn="l" defTabSz="913680" rtl="0" eaLnBrk="1" latinLnBrk="0" hangingPunct="1">
        <a:lnSpc>
          <a:spcPct val="90000"/>
        </a:lnSpc>
        <a:spcBef>
          <a:spcPct val="20000"/>
        </a:spcBef>
        <a:buSzPct val="90000"/>
        <a:buFont typeface="Arial" pitchFamily="34" charset="0"/>
        <a:buChar char="•"/>
        <a:defRPr sz="235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614" indent="-223668" algn="l" defTabSz="913680" rtl="0" eaLnBrk="1" latinLnBrk="0" hangingPunct="1">
        <a:lnSpc>
          <a:spcPct val="90000"/>
        </a:lnSpc>
        <a:spcBef>
          <a:spcPct val="20000"/>
        </a:spcBef>
        <a:buSzPct val="90000"/>
        <a:buFont typeface="Arial" pitchFamily="34" charset="0"/>
        <a:buChar char="•"/>
        <a:tabLst>
          <a:tab pos="913714" algn="l"/>
        </a:tabLst>
        <a:defRPr sz="1961"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623" indent="-230018" algn="l" defTabSz="913680" rtl="0" eaLnBrk="1" latinLnBrk="0" hangingPunct="1">
        <a:lnSpc>
          <a:spcPct val="90000"/>
        </a:lnSpc>
        <a:spcBef>
          <a:spcPct val="20000"/>
        </a:spcBef>
        <a:buSzPct val="90000"/>
        <a:buFont typeface="Arial" pitchFamily="34" charset="0"/>
        <a:buChar char="•"/>
        <a:defRPr sz="1961"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619" indent="-228421" algn="l" defTabSz="91368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447" indent="-228421" algn="l" defTabSz="91368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286" indent="-228421" algn="l" defTabSz="91368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127" indent="-228421" algn="l" defTabSz="91368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680" rtl="0" eaLnBrk="1" latinLnBrk="0" hangingPunct="1">
        <a:defRPr sz="1863" kern="1200">
          <a:solidFill>
            <a:schemeClr val="tx1"/>
          </a:solidFill>
          <a:latin typeface="+mn-lt"/>
          <a:ea typeface="+mn-ea"/>
          <a:cs typeface="+mn-cs"/>
        </a:defRPr>
      </a:lvl1pPr>
      <a:lvl2pPr marL="456830" algn="l" defTabSz="913680" rtl="0" eaLnBrk="1" latinLnBrk="0" hangingPunct="1">
        <a:defRPr sz="1863" kern="1200">
          <a:solidFill>
            <a:schemeClr val="tx1"/>
          </a:solidFill>
          <a:latin typeface="+mn-lt"/>
          <a:ea typeface="+mn-ea"/>
          <a:cs typeface="+mn-cs"/>
        </a:defRPr>
      </a:lvl2pPr>
      <a:lvl3pPr marL="913680" algn="l" defTabSz="913680" rtl="0" eaLnBrk="1" latinLnBrk="0" hangingPunct="1">
        <a:defRPr sz="1863" kern="1200">
          <a:solidFill>
            <a:schemeClr val="tx1"/>
          </a:solidFill>
          <a:latin typeface="+mn-lt"/>
          <a:ea typeface="+mn-ea"/>
          <a:cs typeface="+mn-cs"/>
        </a:defRPr>
      </a:lvl3pPr>
      <a:lvl4pPr marL="1370515" algn="l" defTabSz="913680" rtl="0" eaLnBrk="1" latinLnBrk="0" hangingPunct="1">
        <a:defRPr sz="1863" kern="1200">
          <a:solidFill>
            <a:schemeClr val="tx1"/>
          </a:solidFill>
          <a:latin typeface="+mn-lt"/>
          <a:ea typeface="+mn-ea"/>
          <a:cs typeface="+mn-cs"/>
        </a:defRPr>
      </a:lvl4pPr>
      <a:lvl5pPr marL="1827357" algn="l" defTabSz="913680" rtl="0" eaLnBrk="1" latinLnBrk="0" hangingPunct="1">
        <a:defRPr sz="1863" kern="1200">
          <a:solidFill>
            <a:schemeClr val="tx1"/>
          </a:solidFill>
          <a:latin typeface="+mn-lt"/>
          <a:ea typeface="+mn-ea"/>
          <a:cs typeface="+mn-cs"/>
        </a:defRPr>
      </a:lvl5pPr>
      <a:lvl6pPr marL="2284184" algn="l" defTabSz="913680" rtl="0" eaLnBrk="1" latinLnBrk="0" hangingPunct="1">
        <a:defRPr sz="1863" kern="1200">
          <a:solidFill>
            <a:schemeClr val="tx1"/>
          </a:solidFill>
          <a:latin typeface="+mn-lt"/>
          <a:ea typeface="+mn-ea"/>
          <a:cs typeface="+mn-cs"/>
        </a:defRPr>
      </a:lvl6pPr>
      <a:lvl7pPr marL="2741030" algn="l" defTabSz="913680" rtl="0" eaLnBrk="1" latinLnBrk="0" hangingPunct="1">
        <a:defRPr sz="1863" kern="1200">
          <a:solidFill>
            <a:schemeClr val="tx1"/>
          </a:solidFill>
          <a:latin typeface="+mn-lt"/>
          <a:ea typeface="+mn-ea"/>
          <a:cs typeface="+mn-cs"/>
        </a:defRPr>
      </a:lvl7pPr>
      <a:lvl8pPr marL="3197869" algn="l" defTabSz="913680" rtl="0" eaLnBrk="1" latinLnBrk="0" hangingPunct="1">
        <a:defRPr sz="1863" kern="1200">
          <a:solidFill>
            <a:schemeClr val="tx1"/>
          </a:solidFill>
          <a:latin typeface="+mn-lt"/>
          <a:ea typeface="+mn-ea"/>
          <a:cs typeface="+mn-cs"/>
        </a:defRPr>
      </a:lvl8pPr>
      <a:lvl9pPr marL="3654713" algn="l" defTabSz="913680" rtl="0" eaLnBrk="1" latinLnBrk="0" hangingPunct="1">
        <a:defRPr sz="186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16320" y="410830"/>
            <a:ext cx="11134798" cy="1073122"/>
          </a:xfrm>
          <a:prstGeom prst="rect">
            <a:avLst/>
          </a:prstGeom>
        </p:spPr>
        <p:txBody>
          <a:bodyPr vert="horz" lIns="0" tIns="0" rIns="0" bIns="0" rtlCol="0" anchor="t" anchorCtr="0">
            <a:normAutofit/>
          </a:bodyPr>
          <a:lstStyle/>
          <a:p>
            <a:r>
              <a:rPr lang="de-DE" dirty="0"/>
              <a:t>Titelmasterformat durch Klicken bearbeiten</a:t>
            </a:r>
            <a:endParaRPr lang="en-US" dirty="0"/>
          </a:p>
        </p:txBody>
      </p:sp>
      <p:sp>
        <p:nvSpPr>
          <p:cNvPr id="3" name="Textplatzhalter 2"/>
          <p:cNvSpPr>
            <a:spLocks noGrp="1"/>
          </p:cNvSpPr>
          <p:nvPr>
            <p:ph type="body" idx="1"/>
          </p:nvPr>
        </p:nvSpPr>
        <p:spPr>
          <a:xfrm>
            <a:off x="516320" y="1483952"/>
            <a:ext cx="11134798" cy="4247998"/>
          </a:xfrm>
          <a:prstGeom prst="rect">
            <a:avLst/>
          </a:prstGeom>
        </p:spPr>
        <p:txBody>
          <a:bodyPr vert="horz" lIns="1080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p:cNvSpPr>
            <a:spLocks noGrp="1"/>
          </p:cNvSpPr>
          <p:nvPr>
            <p:ph type="ftr" sz="quarter" idx="3"/>
          </p:nvPr>
        </p:nvSpPr>
        <p:spPr>
          <a:xfrm>
            <a:off x="1780394" y="6152561"/>
            <a:ext cx="6829706" cy="360000"/>
          </a:xfrm>
          <a:prstGeom prst="rect">
            <a:avLst/>
          </a:prstGeom>
        </p:spPr>
        <p:txBody>
          <a:bodyPr vert="horz" lIns="0" tIns="0" rIns="0" bIns="0" rtlCol="0" anchor="b" anchorCtr="0"/>
          <a:lstStyle>
            <a:lvl1pPr algn="ctr">
              <a:defRPr sz="1200">
                <a:solidFill>
                  <a:srgbClr val="7F7F7F"/>
                </a:solidFill>
              </a:defRPr>
            </a:lvl1pPr>
          </a:lstStyle>
          <a:p>
            <a:endParaRPr lang="en-US" dirty="0"/>
          </a:p>
        </p:txBody>
      </p:sp>
      <p:sp>
        <p:nvSpPr>
          <p:cNvPr id="6" name="Foliennummernplatzhalter 5"/>
          <p:cNvSpPr>
            <a:spLocks noGrp="1"/>
          </p:cNvSpPr>
          <p:nvPr>
            <p:ph type="sldNum" sz="quarter" idx="4"/>
          </p:nvPr>
        </p:nvSpPr>
        <p:spPr>
          <a:xfrm>
            <a:off x="516320" y="6152561"/>
            <a:ext cx="914426" cy="360000"/>
          </a:xfrm>
          <a:prstGeom prst="rect">
            <a:avLst/>
          </a:prstGeom>
        </p:spPr>
        <p:txBody>
          <a:bodyPr vert="horz" lIns="0" tIns="0" rIns="0" bIns="0" rtlCol="0" anchor="b" anchorCtr="0"/>
          <a:lstStyle>
            <a:lvl1pPr algn="l">
              <a:defRPr sz="1200">
                <a:solidFill>
                  <a:srgbClr val="7F7F7F"/>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325905147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600" b="0" kern="1200">
          <a:solidFill>
            <a:schemeClr val="tx1"/>
          </a:solidFill>
          <a:latin typeface="+mj-lt"/>
          <a:ea typeface="+mj-ea"/>
          <a:cs typeface="+mj-cs"/>
        </a:defRPr>
      </a:lvl1pPr>
    </p:titleStyle>
    <p:bodyStyle>
      <a:lvl1pPr marL="273050" indent="-273050" algn="l" defTabSz="914400" rtl="0" eaLnBrk="1" latinLnBrk="0" hangingPunct="1">
        <a:spcBef>
          <a:spcPts val="0"/>
        </a:spcBef>
        <a:spcAft>
          <a:spcPts val="1000"/>
        </a:spcAft>
        <a:buFont typeface="Wingdings" panose="05000000000000000000" pitchFamily="2" charset="2"/>
        <a:buChar char="§"/>
        <a:defRPr sz="2200" kern="1200">
          <a:solidFill>
            <a:schemeClr val="tx1"/>
          </a:solidFill>
          <a:latin typeface="Calibri Light" panose="020F0302020204030204" pitchFamily="34" charset="0"/>
          <a:ea typeface="+mn-ea"/>
          <a:cs typeface="+mn-cs"/>
        </a:defRPr>
      </a:lvl1pPr>
      <a:lvl2pPr marL="808038" indent="-273050" algn="l" defTabSz="914400" rtl="0" eaLnBrk="1" latinLnBrk="0" hangingPunct="1">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1088" indent="-177800" algn="l" defTabSz="914400" rtl="0" eaLnBrk="1" latinLnBrk="0" hangingPunct="1">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3pPr>
      <a:lvl4pPr marL="1436688" indent="-177800"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875" indent="-179388"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16320" y="410830"/>
            <a:ext cx="11134798" cy="1073122"/>
          </a:xfrm>
          <a:prstGeom prst="rect">
            <a:avLst/>
          </a:prstGeom>
        </p:spPr>
        <p:txBody>
          <a:bodyPr vert="horz" lIns="0" tIns="0" rIns="0" bIns="0" rtlCol="0" anchor="t" anchorCtr="0">
            <a:normAutofit/>
          </a:bodyPr>
          <a:lstStyle/>
          <a:p>
            <a:r>
              <a:rPr lang="de-DE" dirty="0"/>
              <a:t>Titelmasterformat durch Klicken bearbeiten</a:t>
            </a:r>
            <a:endParaRPr lang="en-US" dirty="0"/>
          </a:p>
        </p:txBody>
      </p:sp>
      <p:sp>
        <p:nvSpPr>
          <p:cNvPr id="3" name="Textplatzhalter 2"/>
          <p:cNvSpPr>
            <a:spLocks noGrp="1"/>
          </p:cNvSpPr>
          <p:nvPr>
            <p:ph type="body" idx="1"/>
          </p:nvPr>
        </p:nvSpPr>
        <p:spPr>
          <a:xfrm>
            <a:off x="516320" y="1483952"/>
            <a:ext cx="11134798" cy="4247998"/>
          </a:xfrm>
          <a:prstGeom prst="rect">
            <a:avLst/>
          </a:prstGeom>
        </p:spPr>
        <p:txBody>
          <a:bodyPr vert="horz" lIns="1080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p:cNvSpPr>
            <a:spLocks noGrp="1"/>
          </p:cNvSpPr>
          <p:nvPr>
            <p:ph type="ftr" sz="quarter" idx="3"/>
          </p:nvPr>
        </p:nvSpPr>
        <p:spPr>
          <a:xfrm>
            <a:off x="1780394" y="6152561"/>
            <a:ext cx="6829706" cy="360000"/>
          </a:xfrm>
          <a:prstGeom prst="rect">
            <a:avLst/>
          </a:prstGeom>
        </p:spPr>
        <p:txBody>
          <a:bodyPr vert="horz" lIns="0" tIns="0" rIns="0" bIns="0" rtlCol="0" anchor="b" anchorCtr="0"/>
          <a:lstStyle>
            <a:lvl1pPr algn="ctr">
              <a:defRPr sz="1200">
                <a:solidFill>
                  <a:srgbClr val="7F7F7F"/>
                </a:solidFill>
              </a:defRPr>
            </a:lvl1pPr>
          </a:lstStyle>
          <a:p>
            <a:endParaRPr lang="en-US" dirty="0"/>
          </a:p>
        </p:txBody>
      </p:sp>
      <p:sp>
        <p:nvSpPr>
          <p:cNvPr id="6" name="Foliennummernplatzhalter 5"/>
          <p:cNvSpPr>
            <a:spLocks noGrp="1"/>
          </p:cNvSpPr>
          <p:nvPr>
            <p:ph type="sldNum" sz="quarter" idx="4"/>
          </p:nvPr>
        </p:nvSpPr>
        <p:spPr>
          <a:xfrm>
            <a:off x="516320" y="6152561"/>
            <a:ext cx="914426" cy="360000"/>
          </a:xfrm>
          <a:prstGeom prst="rect">
            <a:avLst/>
          </a:prstGeom>
        </p:spPr>
        <p:txBody>
          <a:bodyPr vert="horz" lIns="0" tIns="0" rIns="0" bIns="0" rtlCol="0" anchor="b" anchorCtr="0"/>
          <a:lstStyle>
            <a:lvl1pPr algn="l">
              <a:defRPr sz="1200">
                <a:solidFill>
                  <a:srgbClr val="7F7F7F"/>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185036936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600" b="0" kern="1200">
          <a:solidFill>
            <a:schemeClr val="tx1"/>
          </a:solidFill>
          <a:latin typeface="+mj-lt"/>
          <a:ea typeface="+mj-ea"/>
          <a:cs typeface="+mj-cs"/>
        </a:defRPr>
      </a:lvl1pPr>
    </p:titleStyle>
    <p:bodyStyle>
      <a:lvl1pPr marL="273050" indent="-273050" algn="l" defTabSz="914400" rtl="0" eaLnBrk="1" latinLnBrk="0" hangingPunct="1">
        <a:spcBef>
          <a:spcPts val="0"/>
        </a:spcBef>
        <a:spcAft>
          <a:spcPts val="1000"/>
        </a:spcAft>
        <a:buFont typeface="Wingdings" panose="05000000000000000000" pitchFamily="2" charset="2"/>
        <a:buChar char="§"/>
        <a:defRPr sz="2200" kern="1200">
          <a:solidFill>
            <a:schemeClr val="tx1"/>
          </a:solidFill>
          <a:latin typeface="Calibri Light" panose="020F0302020204030204" pitchFamily="34" charset="0"/>
          <a:ea typeface="+mn-ea"/>
          <a:cs typeface="+mn-cs"/>
        </a:defRPr>
      </a:lvl1pPr>
      <a:lvl2pPr marL="808038" indent="-273050" algn="l" defTabSz="914400" rtl="0" eaLnBrk="1" latinLnBrk="0" hangingPunct="1">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1088" indent="-177800" algn="l" defTabSz="914400" rtl="0" eaLnBrk="1" latinLnBrk="0" hangingPunct="1">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3pPr>
      <a:lvl4pPr marL="1436688" indent="-177800"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875" indent="-179388"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396" tIns="45702" rIns="91396" bIns="45702"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396" tIns="45702" rIns="91396" bIns="4570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5" y="6356356"/>
            <a:ext cx="2743200" cy="365125"/>
          </a:xfrm>
          <a:prstGeom prst="rect">
            <a:avLst/>
          </a:prstGeom>
        </p:spPr>
        <p:txBody>
          <a:bodyPr vert="horz" lIns="91396" tIns="45702" rIns="91396" bIns="45702" rtlCol="0" anchor="ctr"/>
          <a:lstStyle>
            <a:lvl1pPr algn="l">
              <a:defRPr sz="1200">
                <a:solidFill>
                  <a:schemeClr val="tx1">
                    <a:tint val="75000"/>
                  </a:schemeClr>
                </a:solidFill>
              </a:defRPr>
            </a:lvl1pPr>
          </a:lstStyle>
          <a:p>
            <a:pPr defTabSz="913909"/>
            <a:fld id="{D817BCF1-EDE9-46B3-A8B3-659212B54243}" type="datetimeFigureOut">
              <a:rPr lang="en-US" smtClean="0">
                <a:solidFill>
                  <a:srgbClr val="505050">
                    <a:tint val="75000"/>
                  </a:srgbClr>
                </a:solidFill>
              </a:rPr>
              <a:pPr defTabSz="913909"/>
              <a:t>10/15/2019</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396" tIns="45702" rIns="91396" bIns="45702" rtlCol="0" anchor="ctr"/>
          <a:lstStyle>
            <a:lvl1pPr algn="ctr">
              <a:defRPr sz="1200">
                <a:solidFill>
                  <a:schemeClr val="tx1">
                    <a:tint val="75000"/>
                  </a:schemeClr>
                </a:solidFill>
              </a:defRPr>
            </a:lvl1pPr>
          </a:lstStyle>
          <a:p>
            <a:pPr defTabSz="913909"/>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396" tIns="45702" rIns="91396" bIns="45702" rtlCol="0" anchor="ctr"/>
          <a:lstStyle>
            <a:lvl1pPr algn="r">
              <a:defRPr sz="1200">
                <a:solidFill>
                  <a:schemeClr val="tx1">
                    <a:tint val="75000"/>
                  </a:schemeClr>
                </a:solidFill>
              </a:defRPr>
            </a:lvl1pPr>
          </a:lstStyle>
          <a:p>
            <a:pPr defTabSz="913909"/>
            <a:fld id="{CFBCED8A-DE7B-4F20-BCBD-2F1C97F6A900}" type="slidenum">
              <a:rPr lang="en-US" smtClean="0">
                <a:solidFill>
                  <a:srgbClr val="505050">
                    <a:tint val="75000"/>
                  </a:srgbClr>
                </a:solidFill>
              </a:rPr>
              <a:pPr defTabSz="913909"/>
              <a:t>‹#›</a:t>
            </a:fld>
            <a:endParaRPr lang="en-US">
              <a:solidFill>
                <a:srgbClr val="505050">
                  <a:tint val="75000"/>
                </a:srgbClr>
              </a:solidFill>
            </a:endParaRPr>
          </a:p>
        </p:txBody>
      </p:sp>
    </p:spTree>
    <p:extLst>
      <p:ext uri="{BB962C8B-B14F-4D97-AF65-F5344CB8AC3E}">
        <p14:creationId xmlns:p14="http://schemas.microsoft.com/office/powerpoint/2010/main" val="3587815049"/>
      </p:ext>
    </p:extLst>
  </p:cSld>
  <p:clrMap bg1="lt1" tx1="dk1" bg2="lt2" tx2="dk2" accent1="accent1" accent2="accent2" accent3="accent3" accent4="accent4" accent5="accent5" accent6="accent6" hlink="hlink" folHlink="folHlink"/>
  <p:txStyles>
    <p:titleStyle>
      <a:lvl1pPr algn="l" defTabSz="91376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44" indent="-228444" algn="l" defTabSz="91376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326" indent="-228444" algn="l" defTabSz="91376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210" indent="-228444" algn="l" defTabSz="91376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093"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5971"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2860"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69742"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6624"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3510"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769" rtl="0" eaLnBrk="1" latinLnBrk="0" hangingPunct="1">
        <a:defRPr sz="1900" kern="1200">
          <a:solidFill>
            <a:schemeClr val="tx1"/>
          </a:solidFill>
          <a:latin typeface="+mn-lt"/>
          <a:ea typeface="+mn-ea"/>
          <a:cs typeface="+mn-cs"/>
        </a:defRPr>
      </a:lvl1pPr>
      <a:lvl2pPr marL="456883" algn="l" defTabSz="913769" rtl="0" eaLnBrk="1" latinLnBrk="0" hangingPunct="1">
        <a:defRPr sz="1900" kern="1200">
          <a:solidFill>
            <a:schemeClr val="tx1"/>
          </a:solidFill>
          <a:latin typeface="+mn-lt"/>
          <a:ea typeface="+mn-ea"/>
          <a:cs typeface="+mn-cs"/>
        </a:defRPr>
      </a:lvl2pPr>
      <a:lvl3pPr marL="913769" algn="l" defTabSz="913769" rtl="0" eaLnBrk="1" latinLnBrk="0" hangingPunct="1">
        <a:defRPr sz="1900" kern="1200">
          <a:solidFill>
            <a:schemeClr val="tx1"/>
          </a:solidFill>
          <a:latin typeface="+mn-lt"/>
          <a:ea typeface="+mn-ea"/>
          <a:cs typeface="+mn-cs"/>
        </a:defRPr>
      </a:lvl3pPr>
      <a:lvl4pPr marL="1370652" algn="l" defTabSz="913769" rtl="0" eaLnBrk="1" latinLnBrk="0" hangingPunct="1">
        <a:defRPr sz="1900" kern="1200">
          <a:solidFill>
            <a:schemeClr val="tx1"/>
          </a:solidFill>
          <a:latin typeface="+mn-lt"/>
          <a:ea typeface="+mn-ea"/>
          <a:cs typeface="+mn-cs"/>
        </a:defRPr>
      </a:lvl4pPr>
      <a:lvl5pPr marL="1827536" algn="l" defTabSz="913769" rtl="0" eaLnBrk="1" latinLnBrk="0" hangingPunct="1">
        <a:defRPr sz="1900" kern="1200">
          <a:solidFill>
            <a:schemeClr val="tx1"/>
          </a:solidFill>
          <a:latin typeface="+mn-lt"/>
          <a:ea typeface="+mn-ea"/>
          <a:cs typeface="+mn-cs"/>
        </a:defRPr>
      </a:lvl5pPr>
      <a:lvl6pPr marL="2284422" algn="l" defTabSz="913769" rtl="0" eaLnBrk="1" latinLnBrk="0" hangingPunct="1">
        <a:defRPr sz="1900" kern="1200">
          <a:solidFill>
            <a:schemeClr val="tx1"/>
          </a:solidFill>
          <a:latin typeface="+mn-lt"/>
          <a:ea typeface="+mn-ea"/>
          <a:cs typeface="+mn-cs"/>
        </a:defRPr>
      </a:lvl6pPr>
      <a:lvl7pPr marL="2741302" algn="l" defTabSz="913769" rtl="0" eaLnBrk="1" latinLnBrk="0" hangingPunct="1">
        <a:defRPr sz="1900" kern="1200">
          <a:solidFill>
            <a:schemeClr val="tx1"/>
          </a:solidFill>
          <a:latin typeface="+mn-lt"/>
          <a:ea typeface="+mn-ea"/>
          <a:cs typeface="+mn-cs"/>
        </a:defRPr>
      </a:lvl7pPr>
      <a:lvl8pPr marL="3198185" algn="l" defTabSz="913769" rtl="0" eaLnBrk="1" latinLnBrk="0" hangingPunct="1">
        <a:defRPr sz="1900" kern="1200">
          <a:solidFill>
            <a:schemeClr val="tx1"/>
          </a:solidFill>
          <a:latin typeface="+mn-lt"/>
          <a:ea typeface="+mn-ea"/>
          <a:cs typeface="+mn-cs"/>
        </a:defRPr>
      </a:lvl8pPr>
      <a:lvl9pPr marL="3655063" algn="l" defTabSz="91376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396" tIns="45702" rIns="91396" bIns="45702"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396" tIns="45702" rIns="91396" bIns="4570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5" y="6356356"/>
            <a:ext cx="2743200" cy="365125"/>
          </a:xfrm>
          <a:prstGeom prst="rect">
            <a:avLst/>
          </a:prstGeom>
        </p:spPr>
        <p:txBody>
          <a:bodyPr vert="horz" lIns="91396" tIns="45702" rIns="91396" bIns="45702" rtlCol="0" anchor="ctr"/>
          <a:lstStyle>
            <a:lvl1pPr algn="l">
              <a:defRPr sz="1200">
                <a:solidFill>
                  <a:schemeClr val="tx1">
                    <a:tint val="75000"/>
                  </a:schemeClr>
                </a:solidFill>
              </a:defRPr>
            </a:lvl1pPr>
          </a:lstStyle>
          <a:p>
            <a:pPr defTabSz="913909"/>
            <a:fld id="{D817BCF1-EDE9-46B3-A8B3-659212B54243}" type="datetimeFigureOut">
              <a:rPr lang="en-US" smtClean="0">
                <a:solidFill>
                  <a:srgbClr val="505050">
                    <a:tint val="75000"/>
                  </a:srgbClr>
                </a:solidFill>
              </a:rPr>
              <a:pPr defTabSz="913909"/>
              <a:t>10/15/2019</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396" tIns="45702" rIns="91396" bIns="45702" rtlCol="0" anchor="ctr"/>
          <a:lstStyle>
            <a:lvl1pPr algn="ctr">
              <a:defRPr sz="1200">
                <a:solidFill>
                  <a:schemeClr val="tx1">
                    <a:tint val="75000"/>
                  </a:schemeClr>
                </a:solidFill>
              </a:defRPr>
            </a:lvl1pPr>
          </a:lstStyle>
          <a:p>
            <a:pPr defTabSz="913909"/>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396" tIns="45702" rIns="91396" bIns="45702" rtlCol="0" anchor="ctr"/>
          <a:lstStyle>
            <a:lvl1pPr algn="r">
              <a:defRPr sz="1200">
                <a:solidFill>
                  <a:schemeClr val="tx1">
                    <a:tint val="75000"/>
                  </a:schemeClr>
                </a:solidFill>
              </a:defRPr>
            </a:lvl1pPr>
          </a:lstStyle>
          <a:p>
            <a:pPr defTabSz="913909"/>
            <a:fld id="{CFBCED8A-DE7B-4F20-BCBD-2F1C97F6A900}" type="slidenum">
              <a:rPr lang="en-US" smtClean="0">
                <a:solidFill>
                  <a:srgbClr val="505050">
                    <a:tint val="75000"/>
                  </a:srgbClr>
                </a:solidFill>
              </a:rPr>
              <a:pPr defTabSz="913909"/>
              <a:t>‹#›</a:t>
            </a:fld>
            <a:endParaRPr lang="en-US">
              <a:solidFill>
                <a:srgbClr val="505050">
                  <a:tint val="75000"/>
                </a:srgbClr>
              </a:solidFill>
            </a:endParaRPr>
          </a:p>
        </p:txBody>
      </p:sp>
    </p:spTree>
    <p:extLst>
      <p:ext uri="{BB962C8B-B14F-4D97-AF65-F5344CB8AC3E}">
        <p14:creationId xmlns:p14="http://schemas.microsoft.com/office/powerpoint/2010/main" val="1521857684"/>
      </p:ext>
    </p:extLst>
  </p:cSld>
  <p:clrMap bg1="lt1" tx1="dk1" bg2="lt2" tx2="dk2" accent1="accent1" accent2="accent2" accent3="accent3" accent4="accent4" accent5="accent5" accent6="accent6" hlink="hlink" folHlink="folHlink"/>
  <p:txStyles>
    <p:titleStyle>
      <a:lvl1pPr algn="l" defTabSz="91376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44" indent="-228444" algn="l" defTabSz="91376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326" indent="-228444" algn="l" defTabSz="91376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210" indent="-228444" algn="l" defTabSz="91376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093"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5971"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2860"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69742"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6624"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3510" indent="-228444" algn="l" defTabSz="91376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769" rtl="0" eaLnBrk="1" latinLnBrk="0" hangingPunct="1">
        <a:defRPr sz="1900" kern="1200">
          <a:solidFill>
            <a:schemeClr val="tx1"/>
          </a:solidFill>
          <a:latin typeface="+mn-lt"/>
          <a:ea typeface="+mn-ea"/>
          <a:cs typeface="+mn-cs"/>
        </a:defRPr>
      </a:lvl1pPr>
      <a:lvl2pPr marL="456883" algn="l" defTabSz="913769" rtl="0" eaLnBrk="1" latinLnBrk="0" hangingPunct="1">
        <a:defRPr sz="1900" kern="1200">
          <a:solidFill>
            <a:schemeClr val="tx1"/>
          </a:solidFill>
          <a:latin typeface="+mn-lt"/>
          <a:ea typeface="+mn-ea"/>
          <a:cs typeface="+mn-cs"/>
        </a:defRPr>
      </a:lvl2pPr>
      <a:lvl3pPr marL="913769" algn="l" defTabSz="913769" rtl="0" eaLnBrk="1" latinLnBrk="0" hangingPunct="1">
        <a:defRPr sz="1900" kern="1200">
          <a:solidFill>
            <a:schemeClr val="tx1"/>
          </a:solidFill>
          <a:latin typeface="+mn-lt"/>
          <a:ea typeface="+mn-ea"/>
          <a:cs typeface="+mn-cs"/>
        </a:defRPr>
      </a:lvl3pPr>
      <a:lvl4pPr marL="1370652" algn="l" defTabSz="913769" rtl="0" eaLnBrk="1" latinLnBrk="0" hangingPunct="1">
        <a:defRPr sz="1900" kern="1200">
          <a:solidFill>
            <a:schemeClr val="tx1"/>
          </a:solidFill>
          <a:latin typeface="+mn-lt"/>
          <a:ea typeface="+mn-ea"/>
          <a:cs typeface="+mn-cs"/>
        </a:defRPr>
      </a:lvl4pPr>
      <a:lvl5pPr marL="1827536" algn="l" defTabSz="913769" rtl="0" eaLnBrk="1" latinLnBrk="0" hangingPunct="1">
        <a:defRPr sz="1900" kern="1200">
          <a:solidFill>
            <a:schemeClr val="tx1"/>
          </a:solidFill>
          <a:latin typeface="+mn-lt"/>
          <a:ea typeface="+mn-ea"/>
          <a:cs typeface="+mn-cs"/>
        </a:defRPr>
      </a:lvl5pPr>
      <a:lvl6pPr marL="2284422" algn="l" defTabSz="913769" rtl="0" eaLnBrk="1" latinLnBrk="0" hangingPunct="1">
        <a:defRPr sz="1900" kern="1200">
          <a:solidFill>
            <a:schemeClr val="tx1"/>
          </a:solidFill>
          <a:latin typeface="+mn-lt"/>
          <a:ea typeface="+mn-ea"/>
          <a:cs typeface="+mn-cs"/>
        </a:defRPr>
      </a:lvl6pPr>
      <a:lvl7pPr marL="2741302" algn="l" defTabSz="913769" rtl="0" eaLnBrk="1" latinLnBrk="0" hangingPunct="1">
        <a:defRPr sz="1900" kern="1200">
          <a:solidFill>
            <a:schemeClr val="tx1"/>
          </a:solidFill>
          <a:latin typeface="+mn-lt"/>
          <a:ea typeface="+mn-ea"/>
          <a:cs typeface="+mn-cs"/>
        </a:defRPr>
      </a:lvl7pPr>
      <a:lvl8pPr marL="3198185" algn="l" defTabSz="913769" rtl="0" eaLnBrk="1" latinLnBrk="0" hangingPunct="1">
        <a:defRPr sz="1900" kern="1200">
          <a:solidFill>
            <a:schemeClr val="tx1"/>
          </a:solidFill>
          <a:latin typeface="+mn-lt"/>
          <a:ea typeface="+mn-ea"/>
          <a:cs typeface="+mn-cs"/>
        </a:defRPr>
      </a:lvl8pPr>
      <a:lvl9pPr marL="3655063" algn="l" defTabSz="91376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jpeg"/><Relationship Id="rId7" Type="http://schemas.openxmlformats.org/officeDocument/2006/relationships/image" Target="../media/image128.jpe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jpeg"/></Relationships>
</file>

<file path=ppt/slides/_rels/slide10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jpeg"/></Relationships>
</file>

<file path=ppt/slides/_rels/slide10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10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1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47.png"/></Relationships>
</file>

<file path=ppt/slides/_rels/slide1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49.png"/></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2" Type="http://schemas.openxmlformats.org/officeDocument/2006/relationships/hyperlink" Target="https://community.cypress.com/community/modustoolbox-bt-sdk"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7" Type="http://schemas.openxmlformats.org/officeDocument/2006/relationships/image" Target="../media/image158.jpe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57.jpeg"/><Relationship Id="rId5" Type="http://schemas.openxmlformats.org/officeDocument/2006/relationships/image" Target="../media/image156.jpeg"/><Relationship Id="rId4" Type="http://schemas.openxmlformats.org/officeDocument/2006/relationships/image" Target="../media/image155.jpeg"/></Relationships>
</file>

<file path=ppt/slides/_rels/slide112.xml.rels><?xml version="1.0" encoding="UTF-8" standalone="yes"?>
<Relationships xmlns="http://schemas.openxmlformats.org/package/2006/relationships"><Relationship Id="rId8" Type="http://schemas.openxmlformats.org/officeDocument/2006/relationships/image" Target="../media/image164.jpeg"/><Relationship Id="rId3" Type="http://schemas.openxmlformats.org/officeDocument/2006/relationships/image" Target="../media/image159.jpeg"/><Relationship Id="rId7" Type="http://schemas.openxmlformats.org/officeDocument/2006/relationships/image" Target="../media/image163.jpe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62.jpeg"/><Relationship Id="rId5" Type="http://schemas.openxmlformats.org/officeDocument/2006/relationships/image" Target="../media/image161.jpeg"/><Relationship Id="rId4" Type="http://schemas.openxmlformats.org/officeDocument/2006/relationships/image" Target="../media/image160.jpeg"/></Relationships>
</file>

<file path=ppt/slides/_rels/slide11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138.png"/><Relationship Id="rId5" Type="http://schemas.openxmlformats.org/officeDocument/2006/relationships/image" Target="../media/image166.png"/><Relationship Id="rId4" Type="http://schemas.openxmlformats.org/officeDocument/2006/relationships/image" Target="../media/image137.png"/></Relationships>
</file>

<file path=ppt/slides/_rels/slide1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68.png"/><Relationship Id="rId5" Type="http://schemas.openxmlformats.org/officeDocument/2006/relationships/image" Target="../media/image140.png"/><Relationship Id="rId4" Type="http://schemas.openxmlformats.org/officeDocument/2006/relationships/image" Target="../media/image167.png"/></Relationships>
</file>

<file path=ppt/slides/_rels/slide11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91.jpeg"/></Relationships>
</file>

<file path=ppt/slides/_rels/slide1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image" Target="../media/image173.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76.png"/></Relationships>
</file>

<file path=ppt/slides/_rels/slide122.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182.svg"/><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hyperlink" Target="https://www.bluetooth.org/docman/handlers/downloaddoc.ashx?doc_id=457091" TargetMode="Externa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135.xml.rels><?xml version="1.0" encoding="UTF-8" standalone="yes"?>
<Relationships xmlns="http://schemas.openxmlformats.org/package/2006/relationships"><Relationship Id="rId8" Type="http://schemas.openxmlformats.org/officeDocument/2006/relationships/image" Target="../media/image191.jpeg"/><Relationship Id="rId3" Type="http://schemas.openxmlformats.org/officeDocument/2006/relationships/image" Target="../media/image186.jpeg"/><Relationship Id="rId7" Type="http://schemas.openxmlformats.org/officeDocument/2006/relationships/image" Target="../media/image190.jpeg"/><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189.jpeg"/><Relationship Id="rId11" Type="http://schemas.openxmlformats.org/officeDocument/2006/relationships/image" Target="../media/image194.jpeg"/><Relationship Id="rId5" Type="http://schemas.openxmlformats.org/officeDocument/2006/relationships/image" Target="../media/image188.jpeg"/><Relationship Id="rId10" Type="http://schemas.openxmlformats.org/officeDocument/2006/relationships/image" Target="../media/image193.jpeg"/><Relationship Id="rId4" Type="http://schemas.openxmlformats.org/officeDocument/2006/relationships/image" Target="../media/image187.jpeg"/><Relationship Id="rId9" Type="http://schemas.openxmlformats.org/officeDocument/2006/relationships/image" Target="../media/image192.jpeg"/></Relationships>
</file>

<file path=ppt/slides/_rels/slide136.xml.rels><?xml version="1.0" encoding="UTF-8" standalone="yes"?>
<Relationships xmlns="http://schemas.openxmlformats.org/package/2006/relationships"><Relationship Id="rId8" Type="http://schemas.openxmlformats.org/officeDocument/2006/relationships/image" Target="../media/image200.jpeg"/><Relationship Id="rId3" Type="http://schemas.openxmlformats.org/officeDocument/2006/relationships/image" Target="../media/image195.jpeg"/><Relationship Id="rId7" Type="http://schemas.openxmlformats.org/officeDocument/2006/relationships/image" Target="../media/image199.jpe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198.jpeg"/><Relationship Id="rId5" Type="http://schemas.openxmlformats.org/officeDocument/2006/relationships/image" Target="../media/image197.jpeg"/><Relationship Id="rId4" Type="http://schemas.openxmlformats.org/officeDocument/2006/relationships/image" Target="../media/image196.jpeg"/><Relationship Id="rId9" Type="http://schemas.openxmlformats.org/officeDocument/2006/relationships/image" Target="../media/image201.jpeg"/></Relationships>
</file>

<file path=ppt/slides/_rels/slide137.xml.rels><?xml version="1.0" encoding="UTF-8" standalone="yes"?>
<Relationships xmlns="http://schemas.openxmlformats.org/package/2006/relationships"><Relationship Id="rId3" Type="http://schemas.openxmlformats.org/officeDocument/2006/relationships/image" Target="../media/image202.jpeg"/><Relationship Id="rId7" Type="http://schemas.openxmlformats.org/officeDocument/2006/relationships/image" Target="../media/image206.jpeg"/><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image" Target="../media/image205.jpeg"/><Relationship Id="rId5" Type="http://schemas.openxmlformats.org/officeDocument/2006/relationships/image" Target="../media/image204.jpeg"/><Relationship Id="rId4" Type="http://schemas.openxmlformats.org/officeDocument/2006/relationships/image" Target="../media/image203.jpeg"/></Relationships>
</file>

<file path=ppt/slides/_rels/slide138.xml.rels><?xml version="1.0" encoding="UTF-8" standalone="yes"?>
<Relationships xmlns="http://schemas.openxmlformats.org/package/2006/relationships"><Relationship Id="rId8" Type="http://schemas.openxmlformats.org/officeDocument/2006/relationships/image" Target="../media/image212.jpeg"/><Relationship Id="rId3" Type="http://schemas.openxmlformats.org/officeDocument/2006/relationships/image" Target="../media/image207.jpeg"/><Relationship Id="rId7" Type="http://schemas.openxmlformats.org/officeDocument/2006/relationships/image" Target="../media/image211.jpeg"/><Relationship Id="rId2" Type="http://schemas.openxmlformats.org/officeDocument/2006/relationships/notesSlide" Target="../notesSlides/notesSlide98.xml"/><Relationship Id="rId1" Type="http://schemas.openxmlformats.org/officeDocument/2006/relationships/slideLayout" Target="../slideLayouts/slideLayout4.xml"/><Relationship Id="rId6" Type="http://schemas.openxmlformats.org/officeDocument/2006/relationships/image" Target="../media/image210.jpeg"/><Relationship Id="rId5" Type="http://schemas.openxmlformats.org/officeDocument/2006/relationships/image" Target="../media/image209.jpeg"/><Relationship Id="rId4" Type="http://schemas.openxmlformats.org/officeDocument/2006/relationships/image" Target="../media/image208.jpeg"/></Relationships>
</file>

<file path=ppt/slides/_rels/slide139.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214.jpe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ypresssemiconductorco/Code-Examples-BT-20819A1-1.0-for-ModusToolbox/blob/modustoolbox1.1.0/README.md"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hyperlink" Target="https://community.cypress.com/docs/DOC-15968" TargetMode="External"/></Relationships>
</file>

<file path=ppt/slides/_rels/slide140.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39.png"/><Relationship Id="rId7" Type="http://schemas.openxmlformats.org/officeDocument/2006/relationships/image" Target="../media/image215.png"/><Relationship Id="rId2" Type="http://schemas.openxmlformats.org/officeDocument/2006/relationships/notesSlide" Target="../notesSlides/notesSlide100.xml"/><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0.png"/><Relationship Id="rId4" Type="http://schemas.openxmlformats.org/officeDocument/2006/relationships/image" Target="../media/image167.png"/></Relationships>
</file>

<file path=ppt/slides/_rels/slide14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01.xml"/><Relationship Id="rId1" Type="http://schemas.openxmlformats.org/officeDocument/2006/relationships/slideLayout" Target="../slideLayouts/slideLayout4.xml"/><Relationship Id="rId6" Type="http://schemas.openxmlformats.org/officeDocument/2006/relationships/image" Target="../media/image219.png"/><Relationship Id="rId5" Type="http://schemas.openxmlformats.org/officeDocument/2006/relationships/image" Target="../media/image141.png"/><Relationship Id="rId4" Type="http://schemas.openxmlformats.org/officeDocument/2006/relationships/image" Target="../media/image218.png"/></Relationships>
</file>

<file path=ppt/slides/_rels/slide1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image" Target="../media/image17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222.png"/></Relationships>
</file>

<file path=ppt/slides/_rels/slide147.xml.rels><?xml version="1.0" encoding="UTF-8" standalone="yes"?>
<Relationships xmlns="http://schemas.openxmlformats.org/package/2006/relationships"><Relationship Id="rId2" Type="http://schemas.openxmlformats.org/officeDocument/2006/relationships/hyperlink" Target="https://github.com/cypresssemiconductorco/Code-Examples-BT-SDK-for-ModusToolbox/tree/master/CYBT-213043-MESH/apps/snip/mesh" TargetMode="Externa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cypresssemiconductorco/Code-Examples-BT-SDK-for-ModusToolbox"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223.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4.jpe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29.jpeg"/><Relationship Id="rId2" Type="http://schemas.openxmlformats.org/officeDocument/2006/relationships/image" Target="../media/image226.png"/><Relationship Id="rId1" Type="http://schemas.openxmlformats.org/officeDocument/2006/relationships/slideLayout" Target="../slideLayouts/slideLayout4.xml"/><Relationship Id="rId6" Type="http://schemas.openxmlformats.org/officeDocument/2006/relationships/image" Target="cid:12e7e387-0899-4df0-b9c4-98af25034d4a@namprd04.prod.outlook.com" TargetMode="External"/><Relationship Id="rId5" Type="http://schemas.openxmlformats.org/officeDocument/2006/relationships/image" Target="../media/image228.png"/><Relationship Id="rId4" Type="http://schemas.openxmlformats.org/officeDocument/2006/relationships/image" Target="cid:db41a713-08c3-4604-86ed-59438cf33dbd@namprd04.prod.outlook.com"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cid:bc662670-de80-4541-b623-383b81a1aff6@namprd04.prod.outlook.com" TargetMode="External"/><Relationship Id="rId2" Type="http://schemas.openxmlformats.org/officeDocument/2006/relationships/image" Target="../media/image230.png"/><Relationship Id="rId1" Type="http://schemas.openxmlformats.org/officeDocument/2006/relationships/slideLayout" Target="../slideLayouts/slideLayout4.xml"/><Relationship Id="rId5" Type="http://schemas.openxmlformats.org/officeDocument/2006/relationships/image" Target="../media/image232.png"/><Relationship Id="rId4" Type="http://schemas.openxmlformats.org/officeDocument/2006/relationships/image" Target="../media/image231.png"/></Relationships>
</file>

<file path=ppt/slides/_rels/slide165.xml.rels><?xml version="1.0" encoding="UTF-8" standalone="yes"?>
<Relationships xmlns="http://schemas.openxmlformats.org/package/2006/relationships"><Relationship Id="rId3" Type="http://schemas.openxmlformats.org/officeDocument/2006/relationships/image" Target="cid:0829097f-d959-4c63-8f17-d00f154444e2@namprd04.prod.outlook.com" TargetMode="External"/><Relationship Id="rId2" Type="http://schemas.openxmlformats.org/officeDocument/2006/relationships/image" Target="../media/image233.png"/><Relationship Id="rId1" Type="http://schemas.openxmlformats.org/officeDocument/2006/relationships/slideLayout" Target="../slideLayouts/slideLayout4.xml"/><Relationship Id="rId4" Type="http://schemas.openxmlformats.org/officeDocument/2006/relationships/image" Target="../media/image234.jpeg"/></Relationships>
</file>

<file path=ppt/slides/_rels/slide166.xml.rels><?xml version="1.0" encoding="UTF-8" standalone="yes"?>
<Relationships xmlns="http://schemas.openxmlformats.org/package/2006/relationships"><Relationship Id="rId3" Type="http://schemas.openxmlformats.org/officeDocument/2006/relationships/image" Target="cid:800670fa-9290-4e2d-a5fc-a5f745ade0eb@namprd04.prod.outlook.com" TargetMode="External"/><Relationship Id="rId2" Type="http://schemas.openxmlformats.org/officeDocument/2006/relationships/image" Target="../media/image235.png"/><Relationship Id="rId1" Type="http://schemas.openxmlformats.org/officeDocument/2006/relationships/slideLayout" Target="../slideLayouts/slideLayout4.xml"/><Relationship Id="rId4" Type="http://schemas.openxmlformats.org/officeDocument/2006/relationships/image" Target="../media/image236.jpe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15.xml"/><Relationship Id="rId1" Type="http://schemas.openxmlformats.org/officeDocument/2006/relationships/slideLayout" Target="../slideLayouts/slideLayout26.xml"/><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cypress.com/community/modustoolbox"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hyperlink" Target="https://www.cypress.com/products/modustoolbox-software-environmen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www.cypress.com/video-library/PSoC-Software/welcome-modustoolbox-1-creating-new-applications/606471"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jpeg"/></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www.bluetooth.com/" TargetMode="External"/><Relationship Id="rId7" Type="http://schemas.openxmlformats.org/officeDocument/2006/relationships/hyperlink" Target="https://www.bluetooth.com/blog/bluetooth-mesh-security-overview/"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www.bluetooth.com/specifications/mesh-specifications/" TargetMode="External"/><Relationship Id="rId5" Type="http://schemas.openxmlformats.org/officeDocument/2006/relationships/hyperlink" Target="https://www.cypress.com/products/ble-mesh" TargetMode="External"/><Relationship Id="rId4" Type="http://schemas.openxmlformats.org/officeDocument/2006/relationships/hyperlink" Target="https://www.bluetooth.com/blog/introducing-bluetooth-mesh-networking/"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file:///\\ModusToolbox_1.1\tools\bt-configurator-1.1\bt-configurator.exe"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s://ttssh2.osdn.jp/index.html.en"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github.com/arrowelectronicsesc/ble_mesh" TargetMode="Externa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www.cypress.com/products/modustoolbox-software-environment"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cypress.com/video-library/PSoC-Software/welcome-modustoolbox-1-creating-new-applications/606471"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www.bluetooth.org/docman/handlers/downloaddoc.ashx?doc_id=457092"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hyperlink" Target="https://www.bluetooth.org/docman/handlers/downloaddoc.ashx?doc_id=429635" TargetMode="External"/><Relationship Id="rId4" Type="http://schemas.openxmlformats.org/officeDocument/2006/relationships/hyperlink" Target="https://www.bluetooth.org/docman/handlers/downloaddoc.ashx?doc_id=457091"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jpeg"/></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6.jpeg"/><Relationship Id="rId5" Type="http://schemas.openxmlformats.org/officeDocument/2006/relationships/image" Target="../media/image119.png"/><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116.jpeg"/><Relationship Id="rId4" Type="http://schemas.openxmlformats.org/officeDocument/2006/relationships/hyperlink" Target="https://github.com/cypresssemiconductorco/Code-Examples-BT-SDK-for-ModusToolbox/blob/master/Mesh-Peer-Apps/Windows.zip"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16.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BLE-Mesh 6 Hour Workshop</a:t>
            </a:r>
          </a:p>
          <a:p>
            <a:endParaRPr lang="en-US" sz="3600" i="1" dirty="0"/>
          </a:p>
        </p:txBody>
      </p:sp>
      <p:sp>
        <p:nvSpPr>
          <p:cNvPr id="3" name="Text Placeholder 2"/>
          <p:cNvSpPr>
            <a:spLocks noGrp="1"/>
          </p:cNvSpPr>
          <p:nvPr>
            <p:ph type="body" sz="quarter" idx="11"/>
          </p:nvPr>
        </p:nvSpPr>
        <p:spPr>
          <a:xfrm>
            <a:off x="394408" y="4860069"/>
            <a:ext cx="6626360" cy="556019"/>
          </a:xfrm>
        </p:spPr>
        <p:txBody>
          <a:bodyPr/>
          <a:lstStyle/>
          <a:p>
            <a:r>
              <a:rPr lang="en-US" sz="1600" b="0" dirty="0"/>
              <a:t>Greg Carson, Mike Roberts, Victoria </a:t>
            </a:r>
            <a:r>
              <a:rPr lang="en-US" sz="1600" b="0" dirty="0" err="1"/>
              <a:t>Bohanna</a:t>
            </a:r>
            <a:r>
              <a:rPr lang="en-US" sz="1600" b="0" dirty="0"/>
              <a:t> Pea</a:t>
            </a:r>
          </a:p>
          <a:p>
            <a:r>
              <a:rPr lang="en-US" sz="1600" b="0" dirty="0"/>
              <a:t>BLE-Mesh 6HR Workshop	2019</a:t>
            </a:r>
          </a:p>
        </p:txBody>
      </p:sp>
    </p:spTree>
    <p:extLst>
      <p:ext uri="{BB962C8B-B14F-4D97-AF65-F5344CB8AC3E}">
        <p14:creationId xmlns:p14="http://schemas.microsoft.com/office/powerpoint/2010/main" val="1533126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a:t>ModusToolbox - Intro</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a:t>Verify or Update Versions</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a:xfrm>
            <a:off x="418794" y="1882327"/>
            <a:ext cx="6266622" cy="715538"/>
          </a:xfrm>
        </p:spPr>
        <p:txBody>
          <a:bodyPr/>
          <a:lstStyle/>
          <a:p>
            <a:pPr marL="0" indent="0">
              <a:buNone/>
            </a:pPr>
            <a:r>
              <a:rPr lang="en-US"/>
              <a:t>8. Verify correct Versions in </a:t>
            </a:r>
            <a:r>
              <a:rPr lang="en-US" b="1"/>
              <a:t>Help</a:t>
            </a:r>
            <a:r>
              <a:rPr lang="en-US"/>
              <a:t> drop-down</a:t>
            </a:r>
          </a:p>
          <a:p>
            <a:pPr marL="0" indent="0">
              <a:buNone/>
            </a:pPr>
            <a:endParaRPr lang="en-US"/>
          </a:p>
        </p:txBody>
      </p:sp>
      <p:pic>
        <p:nvPicPr>
          <p:cNvPr id="6" name="Picture 5">
            <a:extLst>
              <a:ext uri="{FF2B5EF4-FFF2-40B4-BE49-F238E27FC236}">
                <a16:creationId xmlns:a16="http://schemas.microsoft.com/office/drawing/2014/main" id="{824B1747-D3B4-4C24-8BC2-3CD1BDD19A1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80456" y="113114"/>
            <a:ext cx="5411988" cy="3526316"/>
          </a:xfrm>
          <a:prstGeom prst="rect">
            <a:avLst/>
          </a:prstGeom>
        </p:spPr>
      </p:pic>
      <p:pic>
        <p:nvPicPr>
          <p:cNvPr id="7" name="Picture 6">
            <a:extLst>
              <a:ext uri="{FF2B5EF4-FFF2-40B4-BE49-F238E27FC236}">
                <a16:creationId xmlns:a16="http://schemas.microsoft.com/office/drawing/2014/main" id="{D6F4E28E-AE29-43B8-B06D-CDF0088F5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07635" y="3887714"/>
            <a:ext cx="3896921" cy="2390968"/>
          </a:xfrm>
          <a:prstGeom prst="rect">
            <a:avLst/>
          </a:prstGeom>
        </p:spPr>
      </p:pic>
      <p:pic>
        <p:nvPicPr>
          <p:cNvPr id="8" name="Picture 7">
            <a:extLst>
              <a:ext uri="{FF2B5EF4-FFF2-40B4-BE49-F238E27FC236}">
                <a16:creationId xmlns:a16="http://schemas.microsoft.com/office/drawing/2014/main" id="{0D6D3770-D052-4136-A748-A398D4C0B5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2533" y="3837191"/>
            <a:ext cx="3563019" cy="1797883"/>
          </a:xfrm>
          <a:prstGeom prst="rect">
            <a:avLst/>
          </a:prstGeom>
        </p:spPr>
      </p:pic>
      <p:sp>
        <p:nvSpPr>
          <p:cNvPr id="9" name="Content Placeholder 3">
            <a:extLst>
              <a:ext uri="{FF2B5EF4-FFF2-40B4-BE49-F238E27FC236}">
                <a16:creationId xmlns:a16="http://schemas.microsoft.com/office/drawing/2014/main" id="{120F40D6-B285-462A-B1C2-91673859B6A7}"/>
              </a:ext>
            </a:extLst>
          </p:cNvPr>
          <p:cNvSpPr txBox="1">
            <a:spLocks/>
          </p:cNvSpPr>
          <p:nvPr/>
        </p:nvSpPr>
        <p:spPr>
          <a:xfrm>
            <a:off x="418793" y="2646312"/>
            <a:ext cx="4946494" cy="1164192"/>
          </a:xfrm>
          <a:prstGeom prst="rect">
            <a:avLst/>
          </a:prstGeom>
        </p:spPr>
        <p:txBody>
          <a:bodyPr vert="horz" lIns="91376" tIns="45688" rIns="91376" bIns="45688" rtlCol="0">
            <a:normAutofit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a:t>9. The “About </a:t>
            </a:r>
            <a:r>
              <a:rPr lang="en-US" err="1"/>
              <a:t>ModusToolbox</a:t>
            </a:r>
            <a:r>
              <a:rPr lang="en-US"/>
              <a:t> IDE” selection displays the version of the top level tool.</a:t>
            </a:r>
          </a:p>
          <a:p>
            <a:pPr marL="0" indent="0">
              <a:buFont typeface="Arial" panose="020B0604020202020204" pitchFamily="34" charset="0"/>
              <a:buNone/>
            </a:pPr>
            <a:endParaRPr lang="en-US"/>
          </a:p>
        </p:txBody>
      </p:sp>
      <p:sp>
        <p:nvSpPr>
          <p:cNvPr id="11" name="Content Placeholder 3">
            <a:extLst>
              <a:ext uri="{FF2B5EF4-FFF2-40B4-BE49-F238E27FC236}">
                <a16:creationId xmlns:a16="http://schemas.microsoft.com/office/drawing/2014/main" id="{3461756B-080D-4AC3-869B-A45F7070F052}"/>
              </a:ext>
            </a:extLst>
          </p:cNvPr>
          <p:cNvSpPr txBox="1">
            <a:spLocks/>
          </p:cNvSpPr>
          <p:nvPr/>
        </p:nvSpPr>
        <p:spPr>
          <a:xfrm>
            <a:off x="4765780" y="4002208"/>
            <a:ext cx="3341855" cy="2441491"/>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a:t>10. The “Update </a:t>
            </a:r>
            <a:r>
              <a:rPr lang="en-US" err="1"/>
              <a:t>ModusToolbox</a:t>
            </a:r>
            <a:r>
              <a:rPr lang="en-US"/>
              <a:t> SDKs..” selection displays the version of underlying modules.</a:t>
            </a:r>
          </a:p>
          <a:p>
            <a:pPr marL="0" indent="0">
              <a:buFont typeface="Arial" panose="020B0604020202020204" pitchFamily="34" charset="0"/>
              <a:buNone/>
            </a:pPr>
            <a:endParaRPr lang="en-US" sz="2000"/>
          </a:p>
        </p:txBody>
      </p:sp>
      <p:sp>
        <p:nvSpPr>
          <p:cNvPr id="12" name="Oval 11">
            <a:extLst>
              <a:ext uri="{FF2B5EF4-FFF2-40B4-BE49-F238E27FC236}">
                <a16:creationId xmlns:a16="http://schemas.microsoft.com/office/drawing/2014/main" id="{FDED0ADE-C2FF-474B-BB58-4EEFBAE3B1D3}"/>
              </a:ext>
            </a:extLst>
          </p:cNvPr>
          <p:cNvSpPr/>
          <p:nvPr/>
        </p:nvSpPr>
        <p:spPr>
          <a:xfrm>
            <a:off x="8278053" y="2482311"/>
            <a:ext cx="1641068" cy="16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05B6E8D-B288-426D-B13D-BDDE579ED3E1}"/>
              </a:ext>
            </a:extLst>
          </p:cNvPr>
          <p:cNvSpPr/>
          <p:nvPr/>
        </p:nvSpPr>
        <p:spPr>
          <a:xfrm>
            <a:off x="8291170" y="2301643"/>
            <a:ext cx="1641068" cy="16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B59A216-0F0B-4E88-B1A0-9A133D96BB70}"/>
              </a:ext>
            </a:extLst>
          </p:cNvPr>
          <p:cNvSpPr/>
          <p:nvPr/>
        </p:nvSpPr>
        <p:spPr>
          <a:xfrm>
            <a:off x="8442563" y="333060"/>
            <a:ext cx="241210" cy="1541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75B37B-550C-4A72-B135-AF7DCB0B32F0}"/>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
        <p:nvSpPr>
          <p:cNvPr id="16" name="Rectangle 15">
            <a:extLst>
              <a:ext uri="{FF2B5EF4-FFF2-40B4-BE49-F238E27FC236}">
                <a16:creationId xmlns:a16="http://schemas.microsoft.com/office/drawing/2014/main" id="{858D0F26-1CA1-4A68-9F87-86DB25B35C7D}"/>
              </a:ext>
            </a:extLst>
          </p:cNvPr>
          <p:cNvSpPr/>
          <p:nvPr/>
        </p:nvSpPr>
        <p:spPr>
          <a:xfrm>
            <a:off x="5688680" y="163834"/>
            <a:ext cx="449995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FFC000"/>
                </a:solidFill>
                <a:effectLst>
                  <a:glow rad="38100">
                    <a:schemeClr val="accent1">
                      <a:alpha val="40000"/>
                    </a:schemeClr>
                  </a:glow>
                </a:effectLst>
              </a:rPr>
              <a:t>Pre-requisite</a:t>
            </a:r>
          </a:p>
        </p:txBody>
      </p:sp>
    </p:spTree>
    <p:extLst>
      <p:ext uri="{BB962C8B-B14F-4D97-AF65-F5344CB8AC3E}">
        <p14:creationId xmlns:p14="http://schemas.microsoft.com/office/powerpoint/2010/main" val="9567686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BLE Mesh App – Android App Install only</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Android – App install procedure</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normAutofit/>
          </a:bodyPr>
          <a:lstStyle/>
          <a:p>
            <a:pPr marL="457200" indent="-457200">
              <a:buFont typeface="+mj-lt"/>
              <a:buAutoNum type="arabicPeriod"/>
            </a:pPr>
            <a:r>
              <a:rPr lang="en-US" dirty="0"/>
              <a:t>Connect the smartphone to a PC with a USB cable </a:t>
            </a:r>
          </a:p>
          <a:p>
            <a:pPr marL="457200" indent="-457200">
              <a:buFont typeface="+mj-lt"/>
              <a:buAutoNum type="arabicPeriod"/>
            </a:pPr>
            <a:r>
              <a:rPr lang="en-US" dirty="0"/>
              <a:t>In a </a:t>
            </a:r>
            <a:r>
              <a:rPr lang="en-US" dirty="0" err="1"/>
              <a:t>FileExplorer</a:t>
            </a:r>
            <a:r>
              <a:rPr lang="en-US" dirty="0"/>
              <a:t> window on the PC, Identify the phone’s filesystem.</a:t>
            </a:r>
          </a:p>
          <a:p>
            <a:pPr marL="457200" indent="-457200">
              <a:buFont typeface="+mj-lt"/>
              <a:buAutoNum type="arabicPeriod"/>
            </a:pPr>
            <a:r>
              <a:rPr lang="en-US" dirty="0"/>
              <a:t>Drop the </a:t>
            </a:r>
            <a:r>
              <a:rPr lang="en-US" dirty="0" err="1"/>
              <a:t>MeshLightingController.apk</a:t>
            </a:r>
            <a:r>
              <a:rPr lang="en-US" dirty="0"/>
              <a:t> into a directory on the phone’s filesystem. </a:t>
            </a:r>
          </a:p>
          <a:p>
            <a:pPr marL="456846" lvl="1" indent="0">
              <a:buNone/>
            </a:pPr>
            <a:r>
              <a:rPr lang="en-US" dirty="0"/>
              <a:t>Note: Place the .</a:t>
            </a:r>
            <a:r>
              <a:rPr lang="en-US" dirty="0" err="1"/>
              <a:t>apk</a:t>
            </a:r>
            <a:r>
              <a:rPr lang="en-US" dirty="0"/>
              <a:t> near the top of the file structure to avoid file path errors. Dropping into a Download folder or creating a </a:t>
            </a:r>
            <a:r>
              <a:rPr lang="en-US" dirty="0" err="1"/>
              <a:t>CypressMesh</a:t>
            </a:r>
            <a:r>
              <a:rPr lang="en-US" dirty="0"/>
              <a:t> folder first have both worked fine.</a:t>
            </a:r>
          </a:p>
          <a:p>
            <a:pPr marL="456846" lvl="1" indent="0">
              <a:buNone/>
            </a:pPr>
            <a:r>
              <a:rPr lang="en-US" dirty="0"/>
              <a:t>--- PC\SAMSUNG-SM-G950U\Phone\</a:t>
            </a:r>
            <a:r>
              <a:rPr lang="en-US" dirty="0" err="1"/>
              <a:t>CypressMesh</a:t>
            </a:r>
            <a:r>
              <a:rPr lang="en-US" dirty="0"/>
              <a:t>\</a:t>
            </a:r>
            <a:r>
              <a:rPr lang="en-US" dirty="0" err="1"/>
              <a:t>MeshLightingController.apk</a:t>
            </a:r>
            <a:endParaRPr lang="en-US" dirty="0"/>
          </a:p>
          <a:p>
            <a:pPr marL="456846" lvl="1" indent="0">
              <a:buNone/>
            </a:pPr>
            <a:r>
              <a:rPr lang="en-US" dirty="0"/>
              <a:t>--- PC\SAMSUNG-SM-G935V\Phone\Download\</a:t>
            </a:r>
            <a:r>
              <a:rPr lang="en-US" dirty="0" err="1"/>
              <a:t>MeshLightingController.apk</a:t>
            </a:r>
            <a:endParaRPr lang="en-US" dirty="0"/>
          </a:p>
          <a:p>
            <a:pPr marL="457200" indent="-457200">
              <a:buFont typeface="+mj-lt"/>
              <a:buAutoNum type="arabicPeriod"/>
            </a:pPr>
            <a:r>
              <a:rPr lang="en-US" dirty="0"/>
              <a:t>Install the Mesh App by finding it in your phone’s file system then selecting it.</a:t>
            </a:r>
          </a:p>
          <a:p>
            <a:pPr marL="457200" indent="-457200">
              <a:buFont typeface="+mj-lt"/>
              <a:buAutoNum type="arabicPeriod"/>
            </a:pPr>
            <a:r>
              <a:rPr lang="en-US" dirty="0"/>
              <a:t>Allow installation of 3rd party applications when the warning comes up</a:t>
            </a:r>
          </a:p>
          <a:p>
            <a:pPr marL="0" indent="0">
              <a:buNone/>
            </a:pPr>
            <a:endParaRPr lang="en-US" dirty="0"/>
          </a:p>
        </p:txBody>
      </p:sp>
      <p:sp>
        <p:nvSpPr>
          <p:cNvPr id="6" name="Rectangle 5">
            <a:extLst>
              <a:ext uri="{FF2B5EF4-FFF2-40B4-BE49-F238E27FC236}">
                <a16:creationId xmlns:a16="http://schemas.microsoft.com/office/drawing/2014/main" id="{16D3F6DA-3DE4-4BE8-A352-9B82F272418E}"/>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
        <p:nvSpPr>
          <p:cNvPr id="7" name="Rectangle 6">
            <a:extLst>
              <a:ext uri="{FF2B5EF4-FFF2-40B4-BE49-F238E27FC236}">
                <a16:creationId xmlns:a16="http://schemas.microsoft.com/office/drawing/2014/main" id="{732EC760-92A5-4E83-9307-266CDC581342}"/>
              </a:ext>
            </a:extLst>
          </p:cNvPr>
          <p:cNvSpPr/>
          <p:nvPr/>
        </p:nvSpPr>
        <p:spPr>
          <a:xfrm>
            <a:off x="7025110" y="0"/>
            <a:ext cx="449995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FFC000"/>
                </a:solidFill>
                <a:effectLst>
                  <a:glow rad="38100">
                    <a:schemeClr val="accent1">
                      <a:alpha val="40000"/>
                    </a:schemeClr>
                  </a:glow>
                </a:effectLst>
              </a:rPr>
              <a:t>Pre-requisite</a:t>
            </a:r>
          </a:p>
        </p:txBody>
      </p:sp>
    </p:spTree>
    <p:extLst>
      <p:ext uri="{BB962C8B-B14F-4D97-AF65-F5344CB8AC3E}">
        <p14:creationId xmlns:p14="http://schemas.microsoft.com/office/powerpoint/2010/main" val="35678484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A652CC-9169-4E78-ADA6-DC7E06D87744}"/>
              </a:ext>
            </a:extLst>
          </p:cNvPr>
          <p:cNvSpPr>
            <a:spLocks noGrp="1"/>
          </p:cNvSpPr>
          <p:nvPr>
            <p:ph type="body" sz="quarter" idx="10"/>
          </p:nvPr>
        </p:nvSpPr>
        <p:spPr/>
        <p:txBody>
          <a:bodyPr/>
          <a:lstStyle/>
          <a:p>
            <a:r>
              <a:rPr lang="en-US" dirty="0"/>
              <a:t>BLE Mesh App – Android App Install (cont’d)</a:t>
            </a:r>
          </a:p>
          <a:p>
            <a:endParaRPr lang="en-US" dirty="0"/>
          </a:p>
        </p:txBody>
      </p:sp>
      <p:pic>
        <p:nvPicPr>
          <p:cNvPr id="2057" name="Picture 22">
            <a:extLst>
              <a:ext uri="{FF2B5EF4-FFF2-40B4-BE49-F238E27FC236}">
                <a16:creationId xmlns:a16="http://schemas.microsoft.com/office/drawing/2014/main" id="{699A778B-73AD-489A-9F4C-686CC3269B0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8057" y="1576900"/>
            <a:ext cx="1874056" cy="385503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23">
            <a:extLst>
              <a:ext uri="{FF2B5EF4-FFF2-40B4-BE49-F238E27FC236}">
                <a16:creationId xmlns:a16="http://schemas.microsoft.com/office/drawing/2014/main" id="{30B3F3EC-BAFF-4791-A62B-F4DEF016194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0053" y="1633534"/>
            <a:ext cx="1832475" cy="37718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24">
            <a:extLst>
              <a:ext uri="{FF2B5EF4-FFF2-40B4-BE49-F238E27FC236}">
                <a16:creationId xmlns:a16="http://schemas.microsoft.com/office/drawing/2014/main" id="{FF2E2FFA-2033-45AA-8E4C-7B69B0DEAAA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46510" y="1576900"/>
            <a:ext cx="1853266" cy="380751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5">
            <a:extLst>
              <a:ext uri="{FF2B5EF4-FFF2-40B4-BE49-F238E27FC236}">
                <a16:creationId xmlns:a16="http://schemas.microsoft.com/office/drawing/2014/main" id="{C2AB53A4-F4DD-4A28-AE6D-E97FA0B5938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477988" y="1580074"/>
            <a:ext cx="1859206" cy="3825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6">
            <a:extLst>
              <a:ext uri="{FF2B5EF4-FFF2-40B4-BE49-F238E27FC236}">
                <a16:creationId xmlns:a16="http://schemas.microsoft.com/office/drawing/2014/main" id="{13403953-6C29-41E3-839F-E0FDC1FCCFD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711916" y="1576900"/>
            <a:ext cx="1850297" cy="3804542"/>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2BF304AA-E1EB-46B4-8FB3-A37FBBF2E822}"/>
              </a:ext>
            </a:extLst>
          </p:cNvPr>
          <p:cNvSpPr txBox="1">
            <a:spLocks noChangeArrowheads="1"/>
          </p:cNvSpPr>
          <p:nvPr/>
        </p:nvSpPr>
        <p:spPr bwMode="auto">
          <a:xfrm>
            <a:off x="232840" y="5475446"/>
            <a:ext cx="2682878" cy="830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1 - Find the File System on your phone. It might be "My Files"</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6" name="Text Box 6">
            <a:extLst>
              <a:ext uri="{FF2B5EF4-FFF2-40B4-BE49-F238E27FC236}">
                <a16:creationId xmlns:a16="http://schemas.microsoft.com/office/drawing/2014/main" id="{9BD49E35-B8EF-428C-A072-9968B18CB285}"/>
              </a:ext>
            </a:extLst>
          </p:cNvPr>
          <p:cNvSpPr txBox="1">
            <a:spLocks noChangeArrowheads="1"/>
          </p:cNvSpPr>
          <p:nvPr/>
        </p:nvSpPr>
        <p:spPr bwMode="auto">
          <a:xfrm>
            <a:off x="3198050" y="5443197"/>
            <a:ext cx="1906727" cy="1046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b="1" dirty="0">
                <a:solidFill>
                  <a:srgbClr val="4F81BD"/>
                </a:solidFill>
                <a:latin typeface="Calibri" panose="020F0502020204030204" pitchFamily="34" charset="0"/>
                <a:ea typeface="Calibri" panose="020F0502020204030204" pitchFamily="34" charset="0"/>
                <a:cs typeface="Times New Roman" panose="02020603050405020304" pitchFamily="18" charset="0"/>
              </a:rPr>
              <a:t>2</a:t>
            </a:r>
            <a:r>
              <a:rPr kumimoji="0" lang="en-US" altLang="en-US" b="1" i="0" u="none" strike="noStrike" cap="none" normalizeH="0" baseline="0" dirty="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 – Select Internal Storage.</a:t>
            </a:r>
            <a:endParaRPr kumimoji="0" lang="en-US" altLang="en-US" sz="105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(or look in Recent Files)</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7" name="Text Box 14">
            <a:extLst>
              <a:ext uri="{FF2B5EF4-FFF2-40B4-BE49-F238E27FC236}">
                <a16:creationId xmlns:a16="http://schemas.microsoft.com/office/drawing/2014/main" id="{6A0D7E36-7D77-4387-94CC-F4F7DF848AD1}"/>
              </a:ext>
            </a:extLst>
          </p:cNvPr>
          <p:cNvSpPr txBox="1">
            <a:spLocks noChangeArrowheads="1"/>
          </p:cNvSpPr>
          <p:nvPr/>
        </p:nvSpPr>
        <p:spPr bwMode="auto">
          <a:xfrm>
            <a:off x="5387109" y="5473542"/>
            <a:ext cx="1912667" cy="5539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3 - Select the directory</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8" name="Text Box 15">
            <a:extLst>
              <a:ext uri="{FF2B5EF4-FFF2-40B4-BE49-F238E27FC236}">
                <a16:creationId xmlns:a16="http://schemas.microsoft.com/office/drawing/2014/main" id="{F4FD29C6-C8D2-4DCD-8B39-84B3E0789EDB}"/>
              </a:ext>
            </a:extLst>
          </p:cNvPr>
          <p:cNvSpPr txBox="1">
            <a:spLocks noChangeArrowheads="1"/>
          </p:cNvSpPr>
          <p:nvPr/>
        </p:nvSpPr>
        <p:spPr bwMode="auto">
          <a:xfrm>
            <a:off x="7582108" y="5455470"/>
            <a:ext cx="1859207" cy="5539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4 - Select the application</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9" name="Text Box 16">
            <a:extLst>
              <a:ext uri="{FF2B5EF4-FFF2-40B4-BE49-F238E27FC236}">
                <a16:creationId xmlns:a16="http://schemas.microsoft.com/office/drawing/2014/main" id="{AA5CD581-908C-421B-A930-8C657B2E50A4}"/>
              </a:ext>
            </a:extLst>
          </p:cNvPr>
          <p:cNvSpPr txBox="1">
            <a:spLocks noChangeArrowheads="1"/>
          </p:cNvSpPr>
          <p:nvPr/>
        </p:nvSpPr>
        <p:spPr bwMode="auto">
          <a:xfrm>
            <a:off x="9723647" y="5381442"/>
            <a:ext cx="1850296" cy="830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5 - Select "Settings" to allow installation</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10" name="Rectangle 11">
            <a:extLst>
              <a:ext uri="{FF2B5EF4-FFF2-40B4-BE49-F238E27FC236}">
                <a16:creationId xmlns:a16="http://schemas.microsoft.com/office/drawing/2014/main" id="{1E6E3DA9-9D10-40C4-A537-CB93B73626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2">
            <a:extLst>
              <a:ext uri="{FF2B5EF4-FFF2-40B4-BE49-F238E27FC236}">
                <a16:creationId xmlns:a16="http://schemas.microsoft.com/office/drawing/2014/main" id="{085D0759-5234-4703-B088-2CB40BA9D833}"/>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4">
            <a:extLst>
              <a:ext uri="{FF2B5EF4-FFF2-40B4-BE49-F238E27FC236}">
                <a16:creationId xmlns:a16="http://schemas.microsoft.com/office/drawing/2014/main" id="{A9ABBBD6-F0D1-45DC-8E7C-7C4AA379B2B3}"/>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
        <p:nvSpPr>
          <p:cNvPr id="16" name="Rectangle 15">
            <a:extLst>
              <a:ext uri="{FF2B5EF4-FFF2-40B4-BE49-F238E27FC236}">
                <a16:creationId xmlns:a16="http://schemas.microsoft.com/office/drawing/2014/main" id="{77B6ED46-8BFC-46D1-90F0-AA4DF0D36927}"/>
              </a:ext>
            </a:extLst>
          </p:cNvPr>
          <p:cNvSpPr/>
          <p:nvPr/>
        </p:nvSpPr>
        <p:spPr>
          <a:xfrm>
            <a:off x="7025110" y="0"/>
            <a:ext cx="449995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FFC000"/>
                </a:solidFill>
                <a:effectLst>
                  <a:glow rad="38100">
                    <a:schemeClr val="accent1">
                      <a:alpha val="40000"/>
                    </a:schemeClr>
                  </a:glow>
                </a:effectLst>
              </a:rPr>
              <a:t>Pre-requisite</a:t>
            </a:r>
          </a:p>
        </p:txBody>
      </p:sp>
    </p:spTree>
    <p:extLst>
      <p:ext uri="{BB962C8B-B14F-4D97-AF65-F5344CB8AC3E}">
        <p14:creationId xmlns:p14="http://schemas.microsoft.com/office/powerpoint/2010/main" val="2811188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A652CC-9169-4E78-ADA6-DC7E06D87744}"/>
              </a:ext>
            </a:extLst>
          </p:cNvPr>
          <p:cNvSpPr>
            <a:spLocks noGrp="1"/>
          </p:cNvSpPr>
          <p:nvPr>
            <p:ph type="body" sz="quarter" idx="10"/>
          </p:nvPr>
        </p:nvSpPr>
        <p:spPr/>
        <p:txBody>
          <a:bodyPr/>
          <a:lstStyle/>
          <a:p>
            <a:r>
              <a:rPr lang="en-US" dirty="0"/>
              <a:t>BLE Mesh App – Android App Install (cont’d)</a:t>
            </a:r>
          </a:p>
          <a:p>
            <a:endParaRPr lang="en-US" dirty="0"/>
          </a:p>
        </p:txBody>
      </p:sp>
      <p:sp>
        <p:nvSpPr>
          <p:cNvPr id="10" name="Rectangle 11">
            <a:extLst>
              <a:ext uri="{FF2B5EF4-FFF2-40B4-BE49-F238E27FC236}">
                <a16:creationId xmlns:a16="http://schemas.microsoft.com/office/drawing/2014/main" id="{1E6E3DA9-9D10-40C4-A537-CB93B73626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2">
            <a:extLst>
              <a:ext uri="{FF2B5EF4-FFF2-40B4-BE49-F238E27FC236}">
                <a16:creationId xmlns:a16="http://schemas.microsoft.com/office/drawing/2014/main" id="{085D0759-5234-4703-B088-2CB40BA9D833}"/>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9" name="Picture 27">
            <a:extLst>
              <a:ext uri="{FF2B5EF4-FFF2-40B4-BE49-F238E27FC236}">
                <a16:creationId xmlns:a16="http://schemas.microsoft.com/office/drawing/2014/main" id="{AFC06F67-7444-425F-8444-DB94115F5C4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4836" y="1550927"/>
            <a:ext cx="1901856" cy="391076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28">
            <a:extLst>
              <a:ext uri="{FF2B5EF4-FFF2-40B4-BE49-F238E27FC236}">
                <a16:creationId xmlns:a16="http://schemas.microsoft.com/office/drawing/2014/main" id="{CBBAC4F5-F87C-4B54-8A64-9864E57E1B3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72336" y="1591861"/>
            <a:ext cx="1860919" cy="3828898"/>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9">
            <a:extLst>
              <a:ext uri="{FF2B5EF4-FFF2-40B4-BE49-F238E27FC236}">
                <a16:creationId xmlns:a16="http://schemas.microsoft.com/office/drawing/2014/main" id="{F6828B20-3F44-4502-B0BE-B047FF8F8F4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53872" y="1591861"/>
            <a:ext cx="1813689" cy="373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0">
            <a:extLst>
              <a:ext uri="{FF2B5EF4-FFF2-40B4-BE49-F238E27FC236}">
                <a16:creationId xmlns:a16="http://schemas.microsoft.com/office/drawing/2014/main" id="{A44489BC-6BD3-4E61-97B1-D8DCDC1D82D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881961" y="1598159"/>
            <a:ext cx="1807391" cy="3718692"/>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17">
            <a:extLst>
              <a:ext uri="{FF2B5EF4-FFF2-40B4-BE49-F238E27FC236}">
                <a16:creationId xmlns:a16="http://schemas.microsoft.com/office/drawing/2014/main" id="{14760C27-3509-4D42-BBBF-E663EF8815B4}"/>
              </a:ext>
            </a:extLst>
          </p:cNvPr>
          <p:cNvSpPr txBox="1">
            <a:spLocks noChangeArrowheads="1"/>
          </p:cNvSpPr>
          <p:nvPr/>
        </p:nvSpPr>
        <p:spPr bwMode="auto">
          <a:xfrm>
            <a:off x="524836" y="5481580"/>
            <a:ext cx="1901856" cy="4924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6 - Select the toggle to allow installation</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Text Box 18">
            <a:extLst>
              <a:ext uri="{FF2B5EF4-FFF2-40B4-BE49-F238E27FC236}">
                <a16:creationId xmlns:a16="http://schemas.microsoft.com/office/drawing/2014/main" id="{D2792B2A-9388-466F-AB4D-7CB0AEBC8C9F}"/>
              </a:ext>
            </a:extLst>
          </p:cNvPr>
          <p:cNvSpPr txBox="1">
            <a:spLocks noChangeArrowheads="1"/>
          </p:cNvSpPr>
          <p:nvPr/>
        </p:nvSpPr>
        <p:spPr bwMode="auto">
          <a:xfrm>
            <a:off x="3372337" y="5432182"/>
            <a:ext cx="1860918" cy="9848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7 - There should be some positive indication showing allowance</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2" name="Text Box 19">
            <a:extLst>
              <a:ext uri="{FF2B5EF4-FFF2-40B4-BE49-F238E27FC236}">
                <a16:creationId xmlns:a16="http://schemas.microsoft.com/office/drawing/2014/main" id="{54224127-DFCA-4A0A-9D3D-06629D28036C}"/>
              </a:ext>
            </a:extLst>
          </p:cNvPr>
          <p:cNvSpPr txBox="1">
            <a:spLocks noChangeArrowheads="1"/>
          </p:cNvSpPr>
          <p:nvPr/>
        </p:nvSpPr>
        <p:spPr bwMode="auto">
          <a:xfrm>
            <a:off x="6419623" y="5311466"/>
            <a:ext cx="1813689" cy="4924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8 - Install the application</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3" name="Text Box 20">
            <a:extLst>
              <a:ext uri="{FF2B5EF4-FFF2-40B4-BE49-F238E27FC236}">
                <a16:creationId xmlns:a16="http://schemas.microsoft.com/office/drawing/2014/main" id="{FDB90EE5-9ACD-45BD-819A-B211ADD5DB15}"/>
              </a:ext>
            </a:extLst>
          </p:cNvPr>
          <p:cNvSpPr txBox="1">
            <a:spLocks noChangeArrowheads="1"/>
          </p:cNvSpPr>
          <p:nvPr/>
        </p:nvSpPr>
        <p:spPr bwMode="auto">
          <a:xfrm>
            <a:off x="8881961" y="5169694"/>
            <a:ext cx="2785203" cy="7386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9 - There should be some positive indication when installation is complete</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6FD3FFBD-8CC9-44D1-AFB2-8B146D16BC93}"/>
              </a:ext>
            </a:extLst>
          </p:cNvPr>
          <p:cNvSpPr>
            <a:spLocks noChangeArrowheads="1"/>
          </p:cNvSpPr>
          <p:nvPr/>
        </p:nvSpPr>
        <p:spPr bwMode="auto">
          <a:xfrm>
            <a:off x="693431" y="1371190"/>
            <a:ext cx="24182520" cy="45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12">
            <a:extLst>
              <a:ext uri="{FF2B5EF4-FFF2-40B4-BE49-F238E27FC236}">
                <a16:creationId xmlns:a16="http://schemas.microsoft.com/office/drawing/2014/main" id="{2B802635-A5E2-46C5-841A-0130FE9EE10B}"/>
              </a:ext>
            </a:extLst>
          </p:cNvPr>
          <p:cNvSpPr>
            <a:spLocks noChangeArrowheads="1"/>
          </p:cNvSpPr>
          <p:nvPr/>
        </p:nvSpPr>
        <p:spPr bwMode="auto">
          <a:xfrm>
            <a:off x="693431" y="1828390"/>
            <a:ext cx="24182520" cy="45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6" name="Rectangle 15">
            <a:extLst>
              <a:ext uri="{FF2B5EF4-FFF2-40B4-BE49-F238E27FC236}">
                <a16:creationId xmlns:a16="http://schemas.microsoft.com/office/drawing/2014/main" id="{90BC7EDF-CDDA-4E17-8474-E7BBE711B9EF}"/>
              </a:ext>
            </a:extLst>
          </p:cNvPr>
          <p:cNvSpPr>
            <a:spLocks noChangeArrowheads="1"/>
          </p:cNvSpPr>
          <p:nvPr/>
        </p:nvSpPr>
        <p:spPr bwMode="auto">
          <a:xfrm>
            <a:off x="693431" y="2285590"/>
            <a:ext cx="24182520" cy="45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7" name="Rectangle 16">
            <a:extLst>
              <a:ext uri="{FF2B5EF4-FFF2-40B4-BE49-F238E27FC236}">
                <a16:creationId xmlns:a16="http://schemas.microsoft.com/office/drawing/2014/main" id="{4F67B3FB-9480-4F05-A899-D1E71C2B2BAB}"/>
              </a:ext>
            </a:extLst>
          </p:cNvPr>
          <p:cNvSpPr/>
          <p:nvPr/>
        </p:nvSpPr>
        <p:spPr>
          <a:xfrm rot="5400000">
            <a:off x="8742380" y="296617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
        <p:nvSpPr>
          <p:cNvPr id="18" name="Rectangle 17">
            <a:extLst>
              <a:ext uri="{FF2B5EF4-FFF2-40B4-BE49-F238E27FC236}">
                <a16:creationId xmlns:a16="http://schemas.microsoft.com/office/drawing/2014/main" id="{8C64DE3A-0D5B-45F1-A965-975898FAA48B}"/>
              </a:ext>
            </a:extLst>
          </p:cNvPr>
          <p:cNvSpPr/>
          <p:nvPr/>
        </p:nvSpPr>
        <p:spPr>
          <a:xfrm>
            <a:off x="7025110" y="0"/>
            <a:ext cx="449995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FFC000"/>
                </a:solidFill>
                <a:effectLst>
                  <a:glow rad="38100">
                    <a:schemeClr val="accent1">
                      <a:alpha val="40000"/>
                    </a:schemeClr>
                  </a:glow>
                </a:effectLst>
              </a:rPr>
              <a:t>Pre-requisite</a:t>
            </a:r>
          </a:p>
        </p:txBody>
      </p:sp>
    </p:spTree>
    <p:extLst>
      <p:ext uri="{BB962C8B-B14F-4D97-AF65-F5344CB8AC3E}">
        <p14:creationId xmlns:p14="http://schemas.microsoft.com/office/powerpoint/2010/main" val="282019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A652CC-9169-4E78-ADA6-DC7E06D87744}"/>
              </a:ext>
            </a:extLst>
          </p:cNvPr>
          <p:cNvSpPr>
            <a:spLocks noGrp="1"/>
          </p:cNvSpPr>
          <p:nvPr>
            <p:ph type="body" sz="quarter" idx="10"/>
          </p:nvPr>
        </p:nvSpPr>
        <p:spPr/>
        <p:txBody>
          <a:bodyPr/>
          <a:lstStyle/>
          <a:p>
            <a:r>
              <a:rPr lang="en-US" dirty="0"/>
              <a:t>BLE Mesh App – Android App Install (cont’d)</a:t>
            </a:r>
          </a:p>
          <a:p>
            <a:endParaRPr lang="en-US" dirty="0"/>
          </a:p>
        </p:txBody>
      </p:sp>
      <p:sp>
        <p:nvSpPr>
          <p:cNvPr id="10" name="Rectangle 11">
            <a:extLst>
              <a:ext uri="{FF2B5EF4-FFF2-40B4-BE49-F238E27FC236}">
                <a16:creationId xmlns:a16="http://schemas.microsoft.com/office/drawing/2014/main" id="{1E6E3DA9-9D10-40C4-A537-CB93B73626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2">
            <a:extLst>
              <a:ext uri="{FF2B5EF4-FFF2-40B4-BE49-F238E27FC236}">
                <a16:creationId xmlns:a16="http://schemas.microsoft.com/office/drawing/2014/main" id="{085D0759-5234-4703-B088-2CB40BA9D833}"/>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9">
            <a:extLst>
              <a:ext uri="{FF2B5EF4-FFF2-40B4-BE49-F238E27FC236}">
                <a16:creationId xmlns:a16="http://schemas.microsoft.com/office/drawing/2014/main" id="{6FD3FFBD-8CC9-44D1-AFB2-8B146D16BC93}"/>
              </a:ext>
            </a:extLst>
          </p:cNvPr>
          <p:cNvSpPr>
            <a:spLocks noChangeArrowheads="1"/>
          </p:cNvSpPr>
          <p:nvPr/>
        </p:nvSpPr>
        <p:spPr bwMode="auto">
          <a:xfrm>
            <a:off x="693431" y="1371190"/>
            <a:ext cx="24182520" cy="45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12">
            <a:extLst>
              <a:ext uri="{FF2B5EF4-FFF2-40B4-BE49-F238E27FC236}">
                <a16:creationId xmlns:a16="http://schemas.microsoft.com/office/drawing/2014/main" id="{2B802635-A5E2-46C5-841A-0130FE9EE10B}"/>
              </a:ext>
            </a:extLst>
          </p:cNvPr>
          <p:cNvSpPr>
            <a:spLocks noChangeArrowheads="1"/>
          </p:cNvSpPr>
          <p:nvPr/>
        </p:nvSpPr>
        <p:spPr bwMode="auto">
          <a:xfrm>
            <a:off x="693431" y="1828390"/>
            <a:ext cx="24182520" cy="45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6" name="Rectangle 15">
            <a:extLst>
              <a:ext uri="{FF2B5EF4-FFF2-40B4-BE49-F238E27FC236}">
                <a16:creationId xmlns:a16="http://schemas.microsoft.com/office/drawing/2014/main" id="{90BC7EDF-CDDA-4E17-8474-E7BBE711B9EF}"/>
              </a:ext>
            </a:extLst>
          </p:cNvPr>
          <p:cNvSpPr>
            <a:spLocks noChangeArrowheads="1"/>
          </p:cNvSpPr>
          <p:nvPr/>
        </p:nvSpPr>
        <p:spPr bwMode="auto">
          <a:xfrm>
            <a:off x="693431" y="2285590"/>
            <a:ext cx="24182520" cy="45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9" name="Picture 34">
            <a:extLst>
              <a:ext uri="{FF2B5EF4-FFF2-40B4-BE49-F238E27FC236}">
                <a16:creationId xmlns:a16="http://schemas.microsoft.com/office/drawing/2014/main" id="{6E81588B-2574-4A9C-BE55-DA645891AD2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31414" y="4760327"/>
            <a:ext cx="3303146" cy="14529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33">
            <a:extLst>
              <a:ext uri="{FF2B5EF4-FFF2-40B4-BE49-F238E27FC236}">
                <a16:creationId xmlns:a16="http://schemas.microsoft.com/office/drawing/2014/main" id="{7D4948FA-A6BC-4ECB-88D6-E9FB847D12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13394" y="3629628"/>
            <a:ext cx="2994784" cy="15313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32">
            <a:extLst>
              <a:ext uri="{FF2B5EF4-FFF2-40B4-BE49-F238E27FC236}">
                <a16:creationId xmlns:a16="http://schemas.microsoft.com/office/drawing/2014/main" id="{376F0C44-5723-42D3-ADE8-037837B6373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19029" y="2782200"/>
            <a:ext cx="2926838" cy="1567949"/>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31">
            <a:extLst>
              <a:ext uri="{FF2B5EF4-FFF2-40B4-BE49-F238E27FC236}">
                <a16:creationId xmlns:a16="http://schemas.microsoft.com/office/drawing/2014/main" id="{EDDE21A5-50C9-40A2-8D6A-3E9367E4E46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0237" y="1656379"/>
            <a:ext cx="2905932" cy="15000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270969-E32D-40A4-A37F-F3999FA56306}"/>
              </a:ext>
            </a:extLst>
          </p:cNvPr>
          <p:cNvSpPr txBox="1"/>
          <p:nvPr/>
        </p:nvSpPr>
        <p:spPr>
          <a:xfrm>
            <a:off x="7315200" y="1825129"/>
            <a:ext cx="2994784" cy="646331"/>
          </a:xfrm>
          <a:prstGeom prst="rect">
            <a:avLst/>
          </a:prstGeom>
          <a:noFill/>
        </p:spPr>
        <p:txBody>
          <a:bodyPr wrap="square" rtlCol="0">
            <a:spAutoFit/>
          </a:bodyPr>
          <a:lstStyle/>
          <a:p>
            <a:r>
              <a:rPr lang="en-US" dirty="0"/>
              <a:t>Allow the full access to enable all features. </a:t>
            </a:r>
          </a:p>
        </p:txBody>
      </p:sp>
      <p:sp>
        <p:nvSpPr>
          <p:cNvPr id="13" name="Rectangle 12">
            <a:extLst>
              <a:ext uri="{FF2B5EF4-FFF2-40B4-BE49-F238E27FC236}">
                <a16:creationId xmlns:a16="http://schemas.microsoft.com/office/drawing/2014/main" id="{DC6FE0CE-A02D-4E3D-BAAA-7B4026FD4F61}"/>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
        <p:nvSpPr>
          <p:cNvPr id="17" name="Rectangle 16">
            <a:extLst>
              <a:ext uri="{FF2B5EF4-FFF2-40B4-BE49-F238E27FC236}">
                <a16:creationId xmlns:a16="http://schemas.microsoft.com/office/drawing/2014/main" id="{D08D6CD4-538C-4B2C-9E39-94B3B6DE6EE1}"/>
              </a:ext>
            </a:extLst>
          </p:cNvPr>
          <p:cNvSpPr/>
          <p:nvPr/>
        </p:nvSpPr>
        <p:spPr>
          <a:xfrm>
            <a:off x="7025110" y="0"/>
            <a:ext cx="449995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FFC000"/>
                </a:solidFill>
                <a:effectLst>
                  <a:glow rad="38100">
                    <a:schemeClr val="accent1">
                      <a:alpha val="40000"/>
                    </a:schemeClr>
                  </a:glow>
                </a:effectLst>
              </a:rPr>
              <a:t>Pre-requisite</a:t>
            </a:r>
          </a:p>
        </p:txBody>
      </p:sp>
    </p:spTree>
    <p:extLst>
      <p:ext uri="{BB962C8B-B14F-4D97-AF65-F5344CB8AC3E}">
        <p14:creationId xmlns:p14="http://schemas.microsoft.com/office/powerpoint/2010/main" val="15701560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F7E20-F69D-44BE-9473-67FD4ADDC442}"/>
              </a:ext>
            </a:extLst>
          </p:cNvPr>
          <p:cNvSpPr>
            <a:spLocks noGrp="1"/>
          </p:cNvSpPr>
          <p:nvPr>
            <p:ph type="body" sz="quarter" idx="10"/>
          </p:nvPr>
        </p:nvSpPr>
        <p:spPr/>
        <p:txBody>
          <a:bodyPr/>
          <a:lstStyle/>
          <a:p>
            <a:r>
              <a:rPr lang="en-US" dirty="0"/>
              <a:t>Mesh App – Apple iOS Flow</a:t>
            </a:r>
          </a:p>
        </p:txBody>
      </p:sp>
      <p:sp>
        <p:nvSpPr>
          <p:cNvPr id="5" name="Content Placeholder 3">
            <a:extLst>
              <a:ext uri="{FF2B5EF4-FFF2-40B4-BE49-F238E27FC236}">
                <a16:creationId xmlns:a16="http://schemas.microsoft.com/office/drawing/2014/main" id="{7E8434BC-7190-47DA-9505-1FDA1D022D47}"/>
              </a:ext>
            </a:extLst>
          </p:cNvPr>
          <p:cNvSpPr txBox="1">
            <a:spLocks/>
          </p:cNvSpPr>
          <p:nvPr/>
        </p:nvSpPr>
        <p:spPr>
          <a:xfrm>
            <a:off x="418793" y="1882327"/>
            <a:ext cx="6350307" cy="4143404"/>
          </a:xfrm>
          <a:prstGeom prst="rect">
            <a:avLst/>
          </a:prstGeom>
        </p:spPr>
        <p:txBody>
          <a:bodyPr vert="horz" lIns="91376" tIns="45688" rIns="91376" bIns="45688" rtlCol="0">
            <a:normAutofit fontScale="92500" lnSpcReduction="2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457200" indent="-457200">
              <a:buFont typeface="+mj-lt"/>
              <a:buAutoNum type="arabicPeriod"/>
            </a:pPr>
            <a:r>
              <a:rPr lang="en-US" dirty="0"/>
              <a:t>Create a Network</a:t>
            </a:r>
          </a:p>
          <a:p>
            <a:pPr marL="457200" indent="-457200">
              <a:buFont typeface="+mj-lt"/>
              <a:buAutoNum type="arabicPeriod"/>
            </a:pPr>
            <a:r>
              <a:rPr lang="en-US" dirty="0"/>
              <a:t>Create a Group within the Network</a:t>
            </a:r>
          </a:p>
          <a:p>
            <a:pPr marL="457200" indent="-457200">
              <a:buFont typeface="+mj-lt"/>
              <a:buAutoNum type="arabicPeriod"/>
            </a:pPr>
            <a:r>
              <a:rPr lang="en-US" dirty="0"/>
              <a:t>Add a device to the Group</a:t>
            </a:r>
          </a:p>
          <a:p>
            <a:pPr marL="456846" lvl="1" indent="0">
              <a:buFont typeface="Arial" panose="020B0604020202020204" pitchFamily="34" charset="0"/>
              <a:buNone/>
            </a:pPr>
            <a:r>
              <a:rPr lang="en-US" dirty="0"/>
              <a:t>This will take a few seconds. Wait until it completes before proceeding</a:t>
            </a:r>
          </a:p>
          <a:p>
            <a:pPr marL="457200" indent="-457200">
              <a:buFont typeface="+mj-lt"/>
              <a:buAutoNum type="arabicPeriod"/>
            </a:pPr>
            <a:r>
              <a:rPr lang="en-US" dirty="0"/>
              <a:t>Connect to the Network if it doesn't happen automatically (bar will be green when connected)</a:t>
            </a:r>
          </a:p>
          <a:p>
            <a:pPr marL="457200" indent="-457200">
              <a:buFont typeface="+mj-lt"/>
              <a:buAutoNum type="arabicPeriod"/>
            </a:pPr>
            <a:r>
              <a:rPr lang="en-US" dirty="0"/>
              <a:t>Select the device</a:t>
            </a:r>
          </a:p>
          <a:p>
            <a:pPr marL="457200" indent="-457200">
              <a:buFont typeface="+mj-lt"/>
              <a:buAutoNum type="arabicPeriod"/>
            </a:pPr>
            <a:r>
              <a:rPr lang="en-US" dirty="0"/>
              <a:t>Control the device</a:t>
            </a:r>
          </a:p>
          <a:p>
            <a:pPr marL="456846" lvl="1" indent="0">
              <a:buFont typeface="Arial" panose="020B0604020202020204" pitchFamily="34" charset="0"/>
              <a:buNone/>
            </a:pPr>
            <a:r>
              <a:rPr lang="en-US" dirty="0"/>
              <a:t>Note: you can control all devices simultaneously at the group level or individually at the device level</a:t>
            </a:r>
          </a:p>
          <a:p>
            <a:endParaRPr lang="en-US" dirty="0"/>
          </a:p>
        </p:txBody>
      </p:sp>
      <p:grpSp>
        <p:nvGrpSpPr>
          <p:cNvPr id="4" name="Group 3">
            <a:extLst>
              <a:ext uri="{FF2B5EF4-FFF2-40B4-BE49-F238E27FC236}">
                <a16:creationId xmlns:a16="http://schemas.microsoft.com/office/drawing/2014/main" id="{55CFBAA9-34CB-4D70-B4E7-9F2E8CAA1CCF}"/>
              </a:ext>
            </a:extLst>
          </p:cNvPr>
          <p:cNvGrpSpPr/>
          <p:nvPr/>
        </p:nvGrpSpPr>
        <p:grpSpPr>
          <a:xfrm>
            <a:off x="6604784" y="1297479"/>
            <a:ext cx="4966437" cy="2504854"/>
            <a:chOff x="6604784" y="1297479"/>
            <a:chExt cx="4966437" cy="2504854"/>
          </a:xfrm>
        </p:grpSpPr>
        <p:pic>
          <p:nvPicPr>
            <p:cNvPr id="7" name="Picture 2" descr="f1fd0f01-beab-4363-a717-e476f8359689@namprd04">
              <a:extLst>
                <a:ext uri="{FF2B5EF4-FFF2-40B4-BE49-F238E27FC236}">
                  <a16:creationId xmlns:a16="http://schemas.microsoft.com/office/drawing/2014/main" id="{F1EE3208-AF29-4989-9837-5F20BD20A3D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04784" y="1304691"/>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13dafaac-5bdd-4c68-bfb5-8c24c0f2dc9e@namprd04">
              <a:extLst>
                <a:ext uri="{FF2B5EF4-FFF2-40B4-BE49-F238E27FC236}">
                  <a16:creationId xmlns:a16="http://schemas.microsoft.com/office/drawing/2014/main" id="{5E1CE038-98CA-4070-9778-31321C9AB86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89839" y="1304691"/>
              <a:ext cx="1396327" cy="249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a3658a8f-276d-4218-a241-207e6eccf228@namprd04">
              <a:extLst>
                <a:ext uri="{FF2B5EF4-FFF2-40B4-BE49-F238E27FC236}">
                  <a16:creationId xmlns:a16="http://schemas.microsoft.com/office/drawing/2014/main" id="{BBA41349-5CF1-45FC-BB08-D6A1253C152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70850" y="1297479"/>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3">
              <a:extLst>
                <a:ext uri="{FF2B5EF4-FFF2-40B4-BE49-F238E27FC236}">
                  <a16:creationId xmlns:a16="http://schemas.microsoft.com/office/drawing/2014/main" id="{1D6684E9-F967-4FC9-BCCC-A7C200940728}"/>
                </a:ext>
              </a:extLst>
            </p:cNvPr>
            <p:cNvSpPr txBox="1">
              <a:spLocks/>
            </p:cNvSpPr>
            <p:nvPr/>
          </p:nvSpPr>
          <p:spPr>
            <a:xfrm>
              <a:off x="7401633" y="1782926"/>
              <a:ext cx="601499" cy="559704"/>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b="1" dirty="0">
                  <a:solidFill>
                    <a:srgbClr val="FF0000"/>
                  </a:solidFill>
                </a:rPr>
                <a:t>1</a:t>
              </a:r>
            </a:p>
          </p:txBody>
        </p:sp>
        <p:sp>
          <p:nvSpPr>
            <p:cNvPr id="14" name="Content Placeholder 3">
              <a:extLst>
                <a:ext uri="{FF2B5EF4-FFF2-40B4-BE49-F238E27FC236}">
                  <a16:creationId xmlns:a16="http://schemas.microsoft.com/office/drawing/2014/main" id="{7DD73E6D-4E71-44F1-A2A2-245F9E26E4B1}"/>
                </a:ext>
              </a:extLst>
            </p:cNvPr>
            <p:cNvSpPr txBox="1">
              <a:spLocks/>
            </p:cNvSpPr>
            <p:nvPr/>
          </p:nvSpPr>
          <p:spPr>
            <a:xfrm>
              <a:off x="8634045" y="1807042"/>
              <a:ext cx="601499" cy="559704"/>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b="1" dirty="0">
                  <a:solidFill>
                    <a:srgbClr val="FF0000"/>
                  </a:solidFill>
                </a:rPr>
                <a:t>2</a:t>
              </a:r>
            </a:p>
          </p:txBody>
        </p:sp>
        <p:sp>
          <p:nvSpPr>
            <p:cNvPr id="15" name="Content Placeholder 3">
              <a:extLst>
                <a:ext uri="{FF2B5EF4-FFF2-40B4-BE49-F238E27FC236}">
                  <a16:creationId xmlns:a16="http://schemas.microsoft.com/office/drawing/2014/main" id="{8017B489-FD5A-484E-A271-C84AB7CD8DF3}"/>
                </a:ext>
              </a:extLst>
            </p:cNvPr>
            <p:cNvSpPr txBox="1">
              <a:spLocks/>
            </p:cNvSpPr>
            <p:nvPr/>
          </p:nvSpPr>
          <p:spPr>
            <a:xfrm>
              <a:off x="10962862" y="1888494"/>
              <a:ext cx="601499" cy="559704"/>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b="1" dirty="0">
                  <a:solidFill>
                    <a:srgbClr val="FF0000"/>
                  </a:solidFill>
                </a:rPr>
                <a:t>3</a:t>
              </a:r>
            </a:p>
          </p:txBody>
        </p:sp>
      </p:grpSp>
      <p:grpSp>
        <p:nvGrpSpPr>
          <p:cNvPr id="6" name="Group 5">
            <a:extLst>
              <a:ext uri="{FF2B5EF4-FFF2-40B4-BE49-F238E27FC236}">
                <a16:creationId xmlns:a16="http://schemas.microsoft.com/office/drawing/2014/main" id="{99DD5A75-1EEC-4495-B1C4-B675B345194F}"/>
              </a:ext>
            </a:extLst>
          </p:cNvPr>
          <p:cNvGrpSpPr/>
          <p:nvPr/>
        </p:nvGrpSpPr>
        <p:grpSpPr>
          <a:xfrm>
            <a:off x="6604784" y="3954029"/>
            <a:ext cx="4966437" cy="2590927"/>
            <a:chOff x="6604784" y="3954029"/>
            <a:chExt cx="4966437" cy="2590927"/>
          </a:xfrm>
        </p:grpSpPr>
        <p:pic>
          <p:nvPicPr>
            <p:cNvPr id="10" name="Picture 7" descr="97126894-3984-4244-b23a-a51dab74d25c@namprd04">
              <a:extLst>
                <a:ext uri="{FF2B5EF4-FFF2-40B4-BE49-F238E27FC236}">
                  <a16:creationId xmlns:a16="http://schemas.microsoft.com/office/drawing/2014/main" id="{CEE4BF80-07ED-452D-9AAE-AC9C2DE6FDF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04784" y="4050918"/>
              <a:ext cx="1398348" cy="249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4eb0bf09-7c5b-4dba-98b8-b3bd3c797a63@namprd04">
              <a:extLst>
                <a:ext uri="{FF2B5EF4-FFF2-40B4-BE49-F238E27FC236}">
                  <a16:creationId xmlns:a16="http://schemas.microsoft.com/office/drawing/2014/main" id="{4F905A8A-1166-4F8C-9DC8-FE2ABE33955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184574" y="3954029"/>
              <a:ext cx="1386647" cy="249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 descr="761da3ba-a207-4fc4-acda-e8cd637ba651@namprd04">
              <a:extLst>
                <a:ext uri="{FF2B5EF4-FFF2-40B4-BE49-F238E27FC236}">
                  <a16:creationId xmlns:a16="http://schemas.microsoft.com/office/drawing/2014/main" id="{AF0800C9-091B-4BC0-8F3F-B1FDA41CFE0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400529" y="4050918"/>
              <a:ext cx="1386647" cy="24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3">
              <a:extLst>
                <a:ext uri="{FF2B5EF4-FFF2-40B4-BE49-F238E27FC236}">
                  <a16:creationId xmlns:a16="http://schemas.microsoft.com/office/drawing/2014/main" id="{DBF4FA20-A84C-426C-B352-8D58A75D69A3}"/>
                </a:ext>
              </a:extLst>
            </p:cNvPr>
            <p:cNvSpPr txBox="1">
              <a:spLocks/>
            </p:cNvSpPr>
            <p:nvPr/>
          </p:nvSpPr>
          <p:spPr>
            <a:xfrm>
              <a:off x="6865747" y="5117065"/>
              <a:ext cx="601499" cy="559704"/>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b="1" dirty="0">
                  <a:solidFill>
                    <a:srgbClr val="FF0000"/>
                  </a:solidFill>
                </a:rPr>
                <a:t>4</a:t>
              </a:r>
            </a:p>
          </p:txBody>
        </p:sp>
      </p:grpSp>
      <p:sp>
        <p:nvSpPr>
          <p:cNvPr id="17" name="Rectangle 16">
            <a:extLst>
              <a:ext uri="{FF2B5EF4-FFF2-40B4-BE49-F238E27FC236}">
                <a16:creationId xmlns:a16="http://schemas.microsoft.com/office/drawing/2014/main" id="{1A66BDF9-1138-4917-8D91-5475806F61FD}"/>
              </a:ext>
            </a:extLst>
          </p:cNvPr>
          <p:cNvSpPr/>
          <p:nvPr/>
        </p:nvSpPr>
        <p:spPr>
          <a:xfrm rot="5400000">
            <a:off x="8742380" y="2951180"/>
            <a:ext cx="6400800" cy="498439"/>
          </a:xfrm>
          <a:prstGeom prst="rect">
            <a:avLst/>
          </a:prstGeom>
          <a:solidFill>
            <a:srgbClr val="DE61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rPr>
              <a:t>Apple iOS</a:t>
            </a:r>
          </a:p>
        </p:txBody>
      </p:sp>
    </p:spTree>
    <p:extLst>
      <p:ext uri="{BB962C8B-B14F-4D97-AF65-F5344CB8AC3E}">
        <p14:creationId xmlns:p14="http://schemas.microsoft.com/office/powerpoint/2010/main" val="1416073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55175-C8F8-4CB2-B2F4-F643844D912C}"/>
              </a:ext>
            </a:extLst>
          </p:cNvPr>
          <p:cNvSpPr>
            <a:spLocks noGrp="1"/>
          </p:cNvSpPr>
          <p:nvPr>
            <p:ph type="body" sz="quarter" idx="10"/>
          </p:nvPr>
        </p:nvSpPr>
        <p:spPr/>
        <p:txBody>
          <a:bodyPr/>
          <a:lstStyle/>
          <a:p>
            <a:r>
              <a:rPr lang="en-US" dirty="0"/>
              <a:t>Mesh App – Android Flow </a:t>
            </a:r>
          </a:p>
        </p:txBody>
      </p:sp>
      <p:sp>
        <p:nvSpPr>
          <p:cNvPr id="4" name="Content Placeholder 3">
            <a:extLst>
              <a:ext uri="{FF2B5EF4-FFF2-40B4-BE49-F238E27FC236}">
                <a16:creationId xmlns:a16="http://schemas.microsoft.com/office/drawing/2014/main" id="{96F89799-934D-495C-9363-F487E241FCAE}"/>
              </a:ext>
            </a:extLst>
          </p:cNvPr>
          <p:cNvSpPr>
            <a:spLocks noGrp="1"/>
          </p:cNvSpPr>
          <p:nvPr>
            <p:ph sz="quarter" idx="33"/>
          </p:nvPr>
        </p:nvSpPr>
        <p:spPr>
          <a:xfrm>
            <a:off x="418793" y="1882327"/>
            <a:ext cx="6350307" cy="4143404"/>
          </a:xfrm>
        </p:spPr>
        <p:txBody>
          <a:bodyPr>
            <a:normAutofit fontScale="92500" lnSpcReduction="20000"/>
          </a:bodyPr>
          <a:lstStyle/>
          <a:p>
            <a:pPr marL="457200" lvl="0" indent="-457200">
              <a:buFont typeface="+mj-lt"/>
              <a:buAutoNum type="arabicPeriod"/>
            </a:pPr>
            <a:r>
              <a:rPr lang="en-US" dirty="0"/>
              <a:t>Create a network</a:t>
            </a:r>
          </a:p>
          <a:p>
            <a:pPr marL="457200" lvl="0" indent="-457200">
              <a:buFont typeface="+mj-lt"/>
              <a:buAutoNum type="arabicPeriod"/>
            </a:pPr>
            <a:r>
              <a:rPr lang="en-US" dirty="0"/>
              <a:t>Select a group (ALL is created by default)</a:t>
            </a:r>
          </a:p>
          <a:p>
            <a:pPr marL="457200" lvl="0" indent="-457200">
              <a:buFont typeface="+mj-lt"/>
              <a:buAutoNum type="arabicPeriod"/>
            </a:pPr>
            <a:r>
              <a:rPr lang="en-US" dirty="0"/>
              <a:t>Add a device to the group</a:t>
            </a:r>
          </a:p>
          <a:p>
            <a:pPr marL="456846" lvl="1" indent="0">
              <a:buNone/>
            </a:pPr>
            <a:r>
              <a:rPr lang="en-US" dirty="0"/>
              <a:t>This will take a few seconds. Wait until it completes before proceeding</a:t>
            </a:r>
          </a:p>
          <a:p>
            <a:pPr marL="457200" lvl="0" indent="-457200">
              <a:buFont typeface="+mj-lt"/>
              <a:buAutoNum type="arabicPeriod"/>
            </a:pPr>
            <a:r>
              <a:rPr lang="en-US" dirty="0"/>
              <a:t>Connect to the network if it doesn't happen automatically (bar will be green when connected)</a:t>
            </a:r>
          </a:p>
          <a:p>
            <a:pPr marL="457200" lvl="0" indent="-457200">
              <a:buFont typeface="+mj-lt"/>
              <a:buAutoNum type="arabicPeriod"/>
            </a:pPr>
            <a:r>
              <a:rPr lang="en-US" dirty="0"/>
              <a:t>Select the device</a:t>
            </a:r>
          </a:p>
          <a:p>
            <a:pPr marL="457200" lvl="0" indent="-457200">
              <a:buFont typeface="+mj-lt"/>
              <a:buAutoNum type="arabicPeriod"/>
            </a:pPr>
            <a:r>
              <a:rPr lang="en-US" dirty="0"/>
              <a:t>Control the device</a:t>
            </a:r>
          </a:p>
          <a:p>
            <a:pPr marL="456846" lvl="1" indent="0">
              <a:buNone/>
            </a:pPr>
            <a:r>
              <a:rPr lang="en-US" dirty="0"/>
              <a:t>Note: you can control all devices simultaneously at the group level or individually at the device level</a:t>
            </a:r>
          </a:p>
          <a:p>
            <a:endParaRPr lang="en-US" dirty="0"/>
          </a:p>
        </p:txBody>
      </p:sp>
      <p:pic>
        <p:nvPicPr>
          <p:cNvPr id="18" name="Picture 17">
            <a:extLst>
              <a:ext uri="{FF2B5EF4-FFF2-40B4-BE49-F238E27FC236}">
                <a16:creationId xmlns:a16="http://schemas.microsoft.com/office/drawing/2014/main" id="{B1AA9C57-024E-40FF-80C1-0176D33A6B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89760" y="212947"/>
            <a:ext cx="5003800" cy="6117658"/>
          </a:xfrm>
          <a:prstGeom prst="rect">
            <a:avLst/>
          </a:prstGeom>
        </p:spPr>
      </p:pic>
      <p:sp>
        <p:nvSpPr>
          <p:cNvPr id="5" name="Rectangle 4">
            <a:extLst>
              <a:ext uri="{FF2B5EF4-FFF2-40B4-BE49-F238E27FC236}">
                <a16:creationId xmlns:a16="http://schemas.microsoft.com/office/drawing/2014/main" id="{0779E7B9-22CC-4FBC-B34B-E1CA3A8E73B0}"/>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Tree>
    <p:extLst>
      <p:ext uri="{BB962C8B-B14F-4D97-AF65-F5344CB8AC3E}">
        <p14:creationId xmlns:p14="http://schemas.microsoft.com/office/powerpoint/2010/main" val="42683400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with Dimmable Light</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3" y="1471473"/>
            <a:ext cx="11358323" cy="706656"/>
          </a:xfrm>
        </p:spPr>
        <p:txBody>
          <a:bodyPr>
            <a:normAutofit/>
          </a:bodyPr>
          <a:lstStyle/>
          <a:p>
            <a:pPr marL="0" indent="-342900" defTabSz="913852">
              <a:buClr>
                <a:schemeClr val="accent1"/>
              </a:buClr>
              <a:buSzPct val="100000"/>
              <a:buFont typeface="Wingdings" pitchFamily="2" charset="2"/>
              <a:buChar char="§"/>
            </a:pPr>
            <a:r>
              <a:rPr lang="en-US" altLang="ja-JP" b="1" kern="800" dirty="0">
                <a:solidFill>
                  <a:srgbClr val="005596"/>
                </a:solidFill>
              </a:rPr>
              <a:t>Purpose: Create small mesh network. </a:t>
            </a:r>
            <a:r>
              <a:rPr lang="en-US" b="1" kern="800" dirty="0">
                <a:solidFill>
                  <a:srgbClr val="005596"/>
                </a:solidFill>
              </a:rPr>
              <a:t> </a:t>
            </a:r>
          </a:p>
          <a:p>
            <a:pPr marL="0" indent="0">
              <a:buNone/>
            </a:pPr>
            <a:endParaRPr lang="en-US" dirty="0"/>
          </a:p>
        </p:txBody>
      </p:sp>
      <p:pic>
        <p:nvPicPr>
          <p:cNvPr id="13" name="Picture 12">
            <a:extLst>
              <a:ext uri="{FF2B5EF4-FFF2-40B4-BE49-F238E27FC236}">
                <a16:creationId xmlns:a16="http://schemas.microsoft.com/office/drawing/2014/main" id="{862BDDE1-FEBD-4BFB-81BC-A9101B13E7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8329" y="1949559"/>
            <a:ext cx="6296296" cy="4045527"/>
          </a:xfrm>
          <a:prstGeom prst="rect">
            <a:avLst/>
          </a:prstGeom>
        </p:spPr>
      </p:pic>
      <p:sp>
        <p:nvSpPr>
          <p:cNvPr id="14" name="Content Placeholder 2">
            <a:extLst>
              <a:ext uri="{FF2B5EF4-FFF2-40B4-BE49-F238E27FC236}">
                <a16:creationId xmlns:a16="http://schemas.microsoft.com/office/drawing/2014/main" id="{C35C5A71-F649-45A2-BB79-9A1D8D8F125D}"/>
              </a:ext>
            </a:extLst>
          </p:cNvPr>
          <p:cNvSpPr txBox="1">
            <a:spLocks/>
          </p:cNvSpPr>
          <p:nvPr/>
        </p:nvSpPr>
        <p:spPr>
          <a:xfrm>
            <a:off x="416838" y="2061810"/>
            <a:ext cx="3591491" cy="379866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457200" indent="-457200">
              <a:buFont typeface="+mj-lt"/>
              <a:buAutoNum type="arabicPeriod"/>
            </a:pPr>
            <a:r>
              <a:rPr lang="en-US" dirty="0"/>
              <a:t>In ModusToolbox IDE, create a </a:t>
            </a:r>
            <a:r>
              <a:rPr lang="en-US" b="1" dirty="0"/>
              <a:t>New Application</a:t>
            </a:r>
            <a:r>
              <a:rPr lang="en-US" dirty="0"/>
              <a:t> for:</a:t>
            </a:r>
          </a:p>
          <a:p>
            <a:pPr marL="914046" lvl="1" indent="-457200">
              <a:buFont typeface="+mj-lt"/>
              <a:buAutoNum type="alphaLcPeriod"/>
            </a:pPr>
            <a:r>
              <a:rPr lang="en-US" dirty="0"/>
              <a:t>Target Hardware: CYBT-213043-MESH</a:t>
            </a:r>
          </a:p>
          <a:p>
            <a:pPr marL="914046" lvl="1" indent="-457200">
              <a:buFont typeface="+mj-lt"/>
              <a:buAutoNum type="alphaLcPeriod"/>
            </a:pPr>
            <a:r>
              <a:rPr lang="en-US" dirty="0"/>
              <a:t>Starter Application: </a:t>
            </a:r>
            <a:r>
              <a:rPr lang="en-US" dirty="0" err="1"/>
              <a:t>BLE_Mesh_LightDimmable</a:t>
            </a:r>
            <a:endParaRPr lang="en-US" dirty="0"/>
          </a:p>
          <a:p>
            <a:pPr marL="0" indent="0">
              <a:buNone/>
            </a:pPr>
            <a:r>
              <a:rPr lang="en-US" dirty="0"/>
              <a:t>2. Select </a:t>
            </a:r>
          </a:p>
          <a:p>
            <a:pPr marL="0" indent="0">
              <a:buNone/>
            </a:pPr>
            <a:r>
              <a:rPr lang="en-US" sz="2000" b="1" dirty="0"/>
              <a:t>	CYBT-213043-MESH</a:t>
            </a:r>
          </a:p>
          <a:p>
            <a:endParaRPr lang="en-US" dirty="0"/>
          </a:p>
        </p:txBody>
      </p:sp>
      <p:pic>
        <p:nvPicPr>
          <p:cNvPr id="15" name="Picture 14">
            <a:extLst>
              <a:ext uri="{FF2B5EF4-FFF2-40B4-BE49-F238E27FC236}">
                <a16:creationId xmlns:a16="http://schemas.microsoft.com/office/drawing/2014/main" id="{7F99D893-0F3D-4CD2-B87C-865F4A56FE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7509" y="4069305"/>
            <a:ext cx="5810058" cy="2251334"/>
          </a:xfrm>
          <a:prstGeom prst="rect">
            <a:avLst/>
          </a:prstGeom>
        </p:spPr>
      </p:pic>
      <p:sp>
        <p:nvSpPr>
          <p:cNvPr id="16" name="Oval 15">
            <a:extLst>
              <a:ext uri="{FF2B5EF4-FFF2-40B4-BE49-F238E27FC236}">
                <a16:creationId xmlns:a16="http://schemas.microsoft.com/office/drawing/2014/main" id="{983D5AD3-ED63-4076-A5BD-65D56657207E}"/>
              </a:ext>
            </a:extLst>
          </p:cNvPr>
          <p:cNvSpPr/>
          <p:nvPr/>
        </p:nvSpPr>
        <p:spPr>
          <a:xfrm>
            <a:off x="4059378" y="4447310"/>
            <a:ext cx="1415874" cy="2078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6C9D49-DA74-48AB-BEDF-8DC0BC46253A}"/>
              </a:ext>
            </a:extLst>
          </p:cNvPr>
          <p:cNvSpPr/>
          <p:nvPr/>
        </p:nvSpPr>
        <p:spPr>
          <a:xfrm>
            <a:off x="6000623" y="5375639"/>
            <a:ext cx="2769304" cy="3047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953C40-081C-4A18-B05B-81130859DB8A}"/>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180730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with Dimmable Light</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3" y="1471473"/>
            <a:ext cx="11358323" cy="842236"/>
          </a:xfrm>
        </p:spPr>
        <p:txBody>
          <a:bodyPr>
            <a:normAutofit/>
          </a:bodyPr>
          <a:lstStyle/>
          <a:p>
            <a:pPr marL="0" indent="0">
              <a:buNone/>
            </a:pPr>
            <a:r>
              <a:rPr lang="en-US" dirty="0"/>
              <a:t>3. Select Starter Application: </a:t>
            </a:r>
            <a:r>
              <a:rPr lang="en-US" b="1" dirty="0" err="1"/>
              <a:t>BLE_Mesh_LightDimmable</a:t>
            </a:r>
            <a:endParaRPr lang="en-US" b="1" dirty="0"/>
          </a:p>
          <a:p>
            <a:endParaRPr lang="en-US" dirty="0"/>
          </a:p>
        </p:txBody>
      </p:sp>
      <p:pic>
        <p:nvPicPr>
          <p:cNvPr id="12" name="Picture 11">
            <a:extLst>
              <a:ext uri="{FF2B5EF4-FFF2-40B4-BE49-F238E27FC236}">
                <a16:creationId xmlns:a16="http://schemas.microsoft.com/office/drawing/2014/main" id="{EDD9BD00-6F04-494B-BA8B-27B9C737549E}"/>
              </a:ext>
            </a:extLst>
          </p:cNvPr>
          <p:cNvPicPr>
            <a:picLocks noChangeAspect="1"/>
          </p:cNvPicPr>
          <p:nvPr/>
        </p:nvPicPr>
        <p:blipFill>
          <a:blip r:embed="rId3"/>
          <a:stretch>
            <a:fillRect/>
          </a:stretch>
        </p:blipFill>
        <p:spPr>
          <a:xfrm>
            <a:off x="5901573" y="1982645"/>
            <a:ext cx="5954764" cy="3414961"/>
          </a:xfrm>
          <a:prstGeom prst="rect">
            <a:avLst/>
          </a:prstGeom>
        </p:spPr>
      </p:pic>
      <p:sp>
        <p:nvSpPr>
          <p:cNvPr id="7" name="Content Placeholder 2">
            <a:extLst>
              <a:ext uri="{FF2B5EF4-FFF2-40B4-BE49-F238E27FC236}">
                <a16:creationId xmlns:a16="http://schemas.microsoft.com/office/drawing/2014/main" id="{B2BF9060-1E57-486D-89EC-B070513A3051}"/>
              </a:ext>
            </a:extLst>
          </p:cNvPr>
          <p:cNvSpPr txBox="1">
            <a:spLocks/>
          </p:cNvSpPr>
          <p:nvPr/>
        </p:nvSpPr>
        <p:spPr>
          <a:xfrm>
            <a:off x="416839" y="2313709"/>
            <a:ext cx="5679162" cy="84223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dirty="0"/>
              <a:t>4. Observe the resulting File Structure</a:t>
            </a:r>
          </a:p>
          <a:p>
            <a:endParaRPr lang="en-US" dirty="0"/>
          </a:p>
        </p:txBody>
      </p:sp>
      <p:pic>
        <p:nvPicPr>
          <p:cNvPr id="8" name="Picture 7">
            <a:extLst>
              <a:ext uri="{FF2B5EF4-FFF2-40B4-BE49-F238E27FC236}">
                <a16:creationId xmlns:a16="http://schemas.microsoft.com/office/drawing/2014/main" id="{C889AD6C-229B-4B74-A1F7-D6990F4A48D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04899" y="2777835"/>
            <a:ext cx="2879720" cy="3677507"/>
          </a:xfrm>
          <a:prstGeom prst="rect">
            <a:avLst/>
          </a:prstGeom>
        </p:spPr>
      </p:pic>
      <p:sp>
        <p:nvSpPr>
          <p:cNvPr id="9" name="Oval 8">
            <a:extLst>
              <a:ext uri="{FF2B5EF4-FFF2-40B4-BE49-F238E27FC236}">
                <a16:creationId xmlns:a16="http://schemas.microsoft.com/office/drawing/2014/main" id="{E2A3447C-886D-406E-86EE-5846BADC8719}"/>
              </a:ext>
            </a:extLst>
          </p:cNvPr>
          <p:cNvSpPr/>
          <p:nvPr/>
        </p:nvSpPr>
        <p:spPr>
          <a:xfrm>
            <a:off x="5693750" y="3944543"/>
            <a:ext cx="2355758" cy="206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E4B07A-52B9-4217-8BB4-36B82E0FB9E5}"/>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5436288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with Dimmable Light</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335239" y="1886857"/>
            <a:ext cx="3295174" cy="4336799"/>
          </a:xfrm>
        </p:spPr>
        <p:txBody>
          <a:bodyPr>
            <a:normAutofit/>
          </a:bodyPr>
          <a:lstStyle/>
          <a:p>
            <a:pPr marL="0" indent="0">
              <a:buNone/>
            </a:pPr>
            <a:r>
              <a:rPr lang="en-US" dirty="0"/>
              <a:t>5. Open the file "</a:t>
            </a:r>
            <a:r>
              <a:rPr lang="en-US" dirty="0" err="1"/>
              <a:t>light_dimmable.c</a:t>
            </a:r>
            <a:r>
              <a:rPr lang="en-US" dirty="0"/>
              <a:t>“</a:t>
            </a:r>
          </a:p>
          <a:p>
            <a:pPr marL="0" indent="0">
              <a:buNone/>
            </a:pPr>
            <a:r>
              <a:rPr lang="en-US" dirty="0"/>
              <a:t>6. Find where device name is assigned. </a:t>
            </a:r>
          </a:p>
          <a:p>
            <a:pPr marL="0" indent="0">
              <a:buNone/>
            </a:pPr>
            <a:r>
              <a:rPr lang="en-US" dirty="0"/>
              <a:t>Hint: Use &lt;ctrl&gt; F to activate the Find/Replace pop-up, then search for “name”.</a:t>
            </a:r>
          </a:p>
          <a:p>
            <a:endParaRPr lang="en-US" dirty="0"/>
          </a:p>
        </p:txBody>
      </p:sp>
      <p:grpSp>
        <p:nvGrpSpPr>
          <p:cNvPr id="4" name="Group 3">
            <a:extLst>
              <a:ext uri="{FF2B5EF4-FFF2-40B4-BE49-F238E27FC236}">
                <a16:creationId xmlns:a16="http://schemas.microsoft.com/office/drawing/2014/main" id="{B0151C54-6C1A-4D5D-BB4B-D2214AB6A3D9}"/>
              </a:ext>
            </a:extLst>
          </p:cNvPr>
          <p:cNvGrpSpPr>
            <a:grpSpLocks noChangeAspect="1"/>
          </p:cNvGrpSpPr>
          <p:nvPr/>
        </p:nvGrpSpPr>
        <p:grpSpPr>
          <a:xfrm>
            <a:off x="3734186" y="2136783"/>
            <a:ext cx="8107305" cy="4005520"/>
            <a:chOff x="2680811" y="1471474"/>
            <a:chExt cx="8107305" cy="4005520"/>
          </a:xfrm>
        </p:grpSpPr>
        <p:pic>
          <p:nvPicPr>
            <p:cNvPr id="6" name="Picture 5">
              <a:extLst>
                <a:ext uri="{FF2B5EF4-FFF2-40B4-BE49-F238E27FC236}">
                  <a16:creationId xmlns:a16="http://schemas.microsoft.com/office/drawing/2014/main" id="{CF3D1B6E-405A-49D1-8BD7-05EC9CB905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60050" y="2506155"/>
              <a:ext cx="7028066" cy="2970839"/>
            </a:xfrm>
            <a:prstGeom prst="rect">
              <a:avLst/>
            </a:prstGeom>
          </p:spPr>
        </p:pic>
        <p:sp>
          <p:nvSpPr>
            <p:cNvPr id="7" name="Rectangle: Rounded Corners 6">
              <a:extLst>
                <a:ext uri="{FF2B5EF4-FFF2-40B4-BE49-F238E27FC236}">
                  <a16:creationId xmlns:a16="http://schemas.microsoft.com/office/drawing/2014/main" id="{263BD889-7812-4EE3-B30A-3CCE3A9AC1CC}"/>
                </a:ext>
              </a:extLst>
            </p:cNvPr>
            <p:cNvSpPr/>
            <p:nvPr/>
          </p:nvSpPr>
          <p:spPr>
            <a:xfrm>
              <a:off x="3509959" y="1855714"/>
              <a:ext cx="6849712" cy="28601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869A0B-68AF-4507-9F6C-493F94BFB9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80811" y="1471474"/>
              <a:ext cx="7575086" cy="3129556"/>
            </a:xfrm>
            <a:prstGeom prst="rect">
              <a:avLst/>
            </a:prstGeom>
          </p:spPr>
        </p:pic>
      </p:grpSp>
      <p:sp>
        <p:nvSpPr>
          <p:cNvPr id="8" name="Oval 7">
            <a:extLst>
              <a:ext uri="{FF2B5EF4-FFF2-40B4-BE49-F238E27FC236}">
                <a16:creationId xmlns:a16="http://schemas.microsoft.com/office/drawing/2014/main" id="{500AD978-0D2C-408F-A239-75CE5CB9D792}"/>
              </a:ext>
            </a:extLst>
          </p:cNvPr>
          <p:cNvSpPr/>
          <p:nvPr/>
        </p:nvSpPr>
        <p:spPr>
          <a:xfrm>
            <a:off x="5689600" y="4571999"/>
            <a:ext cx="5238161" cy="2757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6BE14E-FB58-4831-BD1C-B6E364938DC8}"/>
              </a:ext>
            </a:extLst>
          </p:cNvPr>
          <p:cNvSpPr/>
          <p:nvPr/>
        </p:nvSpPr>
        <p:spPr>
          <a:xfrm>
            <a:off x="9691487" y="5461990"/>
            <a:ext cx="2266872" cy="2757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7A91242-FA32-4F5B-A79A-C809E645C256}"/>
              </a:ext>
            </a:extLst>
          </p:cNvPr>
          <p:cNvCxnSpPr>
            <a:cxnSpLocks/>
          </p:cNvCxnSpPr>
          <p:nvPr/>
        </p:nvCxnSpPr>
        <p:spPr>
          <a:xfrm>
            <a:off x="10070180" y="4893051"/>
            <a:ext cx="641363" cy="4880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AD06316-5D9E-4AB9-99A2-8EA02D9A6ECC}"/>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921803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with Dimmable Light</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3"/>
            <a:ext cx="5697506" cy="4554259"/>
          </a:xfrm>
        </p:spPr>
        <p:txBody>
          <a:bodyPr>
            <a:normAutofit/>
          </a:bodyPr>
          <a:lstStyle/>
          <a:p>
            <a:pPr marL="0" indent="0">
              <a:buNone/>
            </a:pPr>
            <a:r>
              <a:rPr lang="en-US" dirty="0"/>
              <a:t>7. Program the project to one of the CYBT-213043-MESH kits..</a:t>
            </a:r>
          </a:p>
          <a:p>
            <a:pPr marL="0" indent="0">
              <a:buNone/>
            </a:pPr>
            <a:r>
              <a:rPr lang="en-US" dirty="0"/>
              <a:t>Click </a:t>
            </a:r>
            <a:r>
              <a:rPr lang="en-US" b="1" dirty="0" err="1"/>
              <a:t>BLE_Mesh_LightDimmable</a:t>
            </a:r>
            <a:r>
              <a:rPr lang="en-US" b="1" dirty="0"/>
              <a:t> Build + Program</a:t>
            </a:r>
          </a:p>
          <a:p>
            <a:pPr marL="0" indent="0">
              <a:buNone/>
            </a:pPr>
            <a:r>
              <a:rPr lang="en-US" dirty="0"/>
              <a:t>Observe progress bar in lower right corner and status scrolling in the Console window</a:t>
            </a:r>
          </a:p>
          <a:p>
            <a:pPr marL="0" indent="0">
              <a:buNone/>
            </a:pPr>
            <a:r>
              <a:rPr lang="en-US" dirty="0"/>
              <a:t>“Download succeeded” will appear in the Console window when complete.</a:t>
            </a:r>
          </a:p>
        </p:txBody>
      </p:sp>
      <p:pic>
        <p:nvPicPr>
          <p:cNvPr id="9" name="Picture 8">
            <a:extLst>
              <a:ext uri="{FF2B5EF4-FFF2-40B4-BE49-F238E27FC236}">
                <a16:creationId xmlns:a16="http://schemas.microsoft.com/office/drawing/2014/main" id="{030CE923-0E6F-41DE-98FC-1FC118ADB2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39053" y="5145308"/>
            <a:ext cx="4834154" cy="1240977"/>
          </a:xfrm>
          <a:prstGeom prst="rect">
            <a:avLst/>
          </a:prstGeom>
        </p:spPr>
      </p:pic>
      <p:pic>
        <p:nvPicPr>
          <p:cNvPr id="10" name="Picture 9">
            <a:extLst>
              <a:ext uri="{FF2B5EF4-FFF2-40B4-BE49-F238E27FC236}">
                <a16:creationId xmlns:a16="http://schemas.microsoft.com/office/drawing/2014/main" id="{6592E44E-019B-4CA8-A144-E106EEFC542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20208" y="1194047"/>
            <a:ext cx="5652999" cy="3911348"/>
          </a:xfrm>
          <a:prstGeom prst="rect">
            <a:avLst/>
          </a:prstGeom>
        </p:spPr>
      </p:pic>
      <p:sp>
        <p:nvSpPr>
          <p:cNvPr id="11" name="Oval 10">
            <a:extLst>
              <a:ext uri="{FF2B5EF4-FFF2-40B4-BE49-F238E27FC236}">
                <a16:creationId xmlns:a16="http://schemas.microsoft.com/office/drawing/2014/main" id="{CD33E671-D1C6-4595-A00D-EB08CDEBDDC1}"/>
              </a:ext>
            </a:extLst>
          </p:cNvPr>
          <p:cNvSpPr/>
          <p:nvPr/>
        </p:nvSpPr>
        <p:spPr>
          <a:xfrm>
            <a:off x="8946707" y="4829622"/>
            <a:ext cx="3245293" cy="3156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C7CFAB9-6CFB-498F-AE76-87FF4966BBF0}"/>
              </a:ext>
            </a:extLst>
          </p:cNvPr>
          <p:cNvSpPr/>
          <p:nvPr/>
        </p:nvSpPr>
        <p:spPr>
          <a:xfrm>
            <a:off x="6734629" y="6112816"/>
            <a:ext cx="2183050" cy="2589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EC1DEE-DDF3-4037-9331-9C391643CFDE}"/>
              </a:ext>
            </a:extLst>
          </p:cNvPr>
          <p:cNvSpPr/>
          <p:nvPr/>
        </p:nvSpPr>
        <p:spPr>
          <a:xfrm>
            <a:off x="5847527" y="4338436"/>
            <a:ext cx="2817501" cy="2480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C453DE-AD9D-40D9-96DF-372A26209068}"/>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449050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a:xfrm>
            <a:off x="418793" y="634343"/>
            <a:ext cx="11358323" cy="559704"/>
          </a:xfrm>
        </p:spPr>
        <p:txBody>
          <a:bodyPr/>
          <a:lstStyle/>
          <a:p>
            <a:r>
              <a:rPr lang="en-US"/>
              <a:t>ModusToolbox - Intro</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a:xfrm>
            <a:off x="418793" y="1278870"/>
            <a:ext cx="11358323" cy="411751"/>
          </a:xfrm>
        </p:spPr>
        <p:txBody>
          <a:bodyPr/>
          <a:lstStyle/>
          <a:p>
            <a:r>
              <a:rPr lang="en-US"/>
              <a:t>Open and Browse Capabilities of ModusToolbox </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normAutofit/>
          </a:bodyPr>
          <a:lstStyle/>
          <a:p>
            <a:pPr marL="0" indent="0">
              <a:buNone/>
            </a:pPr>
            <a:r>
              <a:rPr lang="en-US" dirty="0"/>
              <a:t>11. After clicking "Help &gt; Update </a:t>
            </a:r>
            <a:r>
              <a:rPr lang="en-US" dirty="0" err="1"/>
              <a:t>ModusToolbox</a:t>
            </a:r>
            <a:r>
              <a:rPr lang="en-US" dirty="0"/>
              <a:t> SDKs…"</a:t>
            </a:r>
          </a:p>
          <a:p>
            <a:pPr marL="0" indent="0">
              <a:buNone/>
            </a:pPr>
            <a:r>
              <a:rPr lang="en-US" dirty="0"/>
              <a:t>12. Click "OK" if you see a message that says "Unable to find installable SDKs,…".</a:t>
            </a:r>
          </a:p>
          <a:p>
            <a:pPr marL="0" indent="0">
              <a:buNone/>
            </a:pPr>
            <a:r>
              <a:rPr lang="en-US" dirty="0"/>
              <a:t>13. Find the latest BT-SDK @ </a:t>
            </a:r>
          </a:p>
          <a:p>
            <a:pPr marL="0" indent="0">
              <a:buNone/>
            </a:pPr>
            <a:r>
              <a:rPr lang="en-US" dirty="0"/>
              <a:t>	</a:t>
            </a:r>
            <a:r>
              <a:rPr lang="en-US" u="sng" dirty="0">
                <a:hlinkClick r:id="rId2"/>
              </a:rPr>
              <a:t>https://community.cypress.com/community/modustoolbox-bt-sdk</a:t>
            </a:r>
            <a:endParaRPr lang="en-US" dirty="0"/>
          </a:p>
          <a:p>
            <a:pPr marL="0" indent="0">
              <a:buNone/>
            </a:pPr>
            <a:endParaRPr lang="en-US" dirty="0"/>
          </a:p>
          <a:p>
            <a:pPr marL="0" indent="0">
              <a:buNone/>
            </a:pPr>
            <a:r>
              <a:rPr lang="en-US" dirty="0"/>
              <a:t>14. If the latest version of the SDK is not already installed, Click "Install Custom SDK" and browse to the location of the SDK file to install the latest version.</a:t>
            </a:r>
          </a:p>
          <a:p>
            <a:pPr marL="0" indent="0">
              <a:buNone/>
            </a:pPr>
            <a:r>
              <a:rPr lang="en-US" dirty="0"/>
              <a:t>15. Optional: You can uninstall any older version(s) of the BT SDK if desired.</a:t>
            </a:r>
          </a:p>
          <a:p>
            <a:pPr marL="0" indent="0">
              <a:buNone/>
            </a:pPr>
            <a:endParaRPr lang="en-US" dirty="0"/>
          </a:p>
        </p:txBody>
      </p:sp>
      <p:sp>
        <p:nvSpPr>
          <p:cNvPr id="5" name="Rectangle 4">
            <a:extLst>
              <a:ext uri="{FF2B5EF4-FFF2-40B4-BE49-F238E27FC236}">
                <a16:creationId xmlns:a16="http://schemas.microsoft.com/office/drawing/2014/main" id="{C35B2C23-E389-4E81-92DC-FA7A495AD4E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
        <p:nvSpPr>
          <p:cNvPr id="6" name="Rectangle 5">
            <a:extLst>
              <a:ext uri="{FF2B5EF4-FFF2-40B4-BE49-F238E27FC236}">
                <a16:creationId xmlns:a16="http://schemas.microsoft.com/office/drawing/2014/main" id="{A8891955-F69D-4047-87C8-F2CCB22B820E}"/>
              </a:ext>
            </a:extLst>
          </p:cNvPr>
          <p:cNvSpPr/>
          <p:nvPr/>
        </p:nvSpPr>
        <p:spPr>
          <a:xfrm>
            <a:off x="5688680" y="163834"/>
            <a:ext cx="449995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FFC000"/>
                </a:solidFill>
                <a:effectLst>
                  <a:glow rad="38100">
                    <a:schemeClr val="accent1">
                      <a:alpha val="40000"/>
                    </a:schemeClr>
                  </a:glow>
                </a:effectLst>
              </a:rPr>
              <a:t>Pre-requisite</a:t>
            </a:r>
          </a:p>
        </p:txBody>
      </p:sp>
    </p:spTree>
    <p:extLst>
      <p:ext uri="{BB962C8B-B14F-4D97-AF65-F5344CB8AC3E}">
        <p14:creationId xmlns:p14="http://schemas.microsoft.com/office/powerpoint/2010/main" val="18867895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38288BD-4C8C-43B8-ADF6-28FDF98507A6}"/>
              </a:ext>
            </a:extLst>
          </p:cNvPr>
          <p:cNvGrpSpPr/>
          <p:nvPr/>
        </p:nvGrpSpPr>
        <p:grpSpPr>
          <a:xfrm>
            <a:off x="6912412" y="1487752"/>
            <a:ext cx="4379948" cy="3088821"/>
            <a:chOff x="5817892" y="1750989"/>
            <a:chExt cx="4379948" cy="3088821"/>
          </a:xfrm>
        </p:grpSpPr>
        <p:pic>
          <p:nvPicPr>
            <p:cNvPr id="5" name="Picture 4">
              <a:extLst>
                <a:ext uri="{FF2B5EF4-FFF2-40B4-BE49-F238E27FC236}">
                  <a16:creationId xmlns:a16="http://schemas.microsoft.com/office/drawing/2014/main" id="{E98367E2-5452-4161-8A33-C510EF112630}"/>
                </a:ext>
              </a:extLst>
            </p:cNvPr>
            <p:cNvPicPr>
              <a:picLocks noChangeAspect="1"/>
            </p:cNvPicPr>
            <p:nvPr/>
          </p:nvPicPr>
          <p:blipFill>
            <a:blip r:embed="rId3"/>
            <a:stretch>
              <a:fillRect/>
            </a:stretch>
          </p:blipFill>
          <p:spPr>
            <a:xfrm>
              <a:off x="5817892" y="1750989"/>
              <a:ext cx="4379948" cy="3088821"/>
            </a:xfrm>
            <a:prstGeom prst="rect">
              <a:avLst/>
            </a:prstGeom>
          </p:spPr>
        </p:pic>
        <p:sp>
          <p:nvSpPr>
            <p:cNvPr id="12" name="Oval 11">
              <a:extLst>
                <a:ext uri="{FF2B5EF4-FFF2-40B4-BE49-F238E27FC236}">
                  <a16:creationId xmlns:a16="http://schemas.microsoft.com/office/drawing/2014/main" id="{CAA62D2A-4A65-4CA1-B25A-C96ACF9CDCFB}"/>
                </a:ext>
              </a:extLst>
            </p:cNvPr>
            <p:cNvSpPr/>
            <p:nvPr/>
          </p:nvSpPr>
          <p:spPr>
            <a:xfrm>
              <a:off x="6134396" y="3235150"/>
              <a:ext cx="2733833" cy="256189"/>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with Dimmable Light</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1" y="1471473"/>
            <a:ext cx="6912413" cy="2928257"/>
          </a:xfrm>
        </p:spPr>
        <p:txBody>
          <a:bodyPr>
            <a:normAutofit/>
          </a:bodyPr>
          <a:lstStyle/>
          <a:p>
            <a:pPr marL="456846" lvl="1" indent="0">
              <a:buNone/>
            </a:pPr>
            <a:r>
              <a:rPr lang="en-US" sz="2400" dirty="0"/>
              <a:t>8. Open a terminal window (</a:t>
            </a:r>
            <a:r>
              <a:rPr lang="en-US" sz="2400" dirty="0" err="1"/>
              <a:t>TeraTerm</a:t>
            </a:r>
            <a:r>
              <a:rPr lang="en-US" sz="2400" dirty="0"/>
              <a:t>, Putty or similar)</a:t>
            </a:r>
          </a:p>
          <a:p>
            <a:pPr marL="456846" lvl="1" indent="0">
              <a:buNone/>
            </a:pPr>
            <a:r>
              <a:rPr lang="en-US" sz="2400" dirty="0"/>
              <a:t>Select the COM port hosting the Peripheral UART to see messages. </a:t>
            </a:r>
          </a:p>
          <a:p>
            <a:pPr marL="456846" lvl="1" indent="0">
              <a:buNone/>
            </a:pPr>
            <a:r>
              <a:rPr lang="en-US" sz="2400" dirty="0"/>
              <a:t>Note: The default PUART baud rate for the mesh applications is 921600.</a:t>
            </a:r>
          </a:p>
        </p:txBody>
      </p:sp>
      <p:grpSp>
        <p:nvGrpSpPr>
          <p:cNvPr id="6" name="Group 5">
            <a:extLst>
              <a:ext uri="{FF2B5EF4-FFF2-40B4-BE49-F238E27FC236}">
                <a16:creationId xmlns:a16="http://schemas.microsoft.com/office/drawing/2014/main" id="{F6CBD08D-03EC-4635-9C35-1342761B795C}"/>
              </a:ext>
            </a:extLst>
          </p:cNvPr>
          <p:cNvGrpSpPr/>
          <p:nvPr/>
        </p:nvGrpSpPr>
        <p:grpSpPr>
          <a:xfrm>
            <a:off x="8726195" y="3364675"/>
            <a:ext cx="2943291" cy="2928257"/>
            <a:chOff x="8726195" y="3295400"/>
            <a:chExt cx="2943291" cy="2928257"/>
          </a:xfrm>
        </p:grpSpPr>
        <p:pic>
          <p:nvPicPr>
            <p:cNvPr id="4" name="Picture 3">
              <a:extLst>
                <a:ext uri="{FF2B5EF4-FFF2-40B4-BE49-F238E27FC236}">
                  <a16:creationId xmlns:a16="http://schemas.microsoft.com/office/drawing/2014/main" id="{62E01F7D-9C84-433E-AB66-F1090DEEE35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26195" y="3295400"/>
              <a:ext cx="2943291" cy="2928257"/>
            </a:xfrm>
            <a:prstGeom prst="rect">
              <a:avLst/>
            </a:prstGeom>
          </p:spPr>
        </p:pic>
        <p:sp>
          <p:nvSpPr>
            <p:cNvPr id="8" name="Oval 7">
              <a:extLst>
                <a:ext uri="{FF2B5EF4-FFF2-40B4-BE49-F238E27FC236}">
                  <a16:creationId xmlns:a16="http://schemas.microsoft.com/office/drawing/2014/main" id="{E7D9353A-287F-4296-9A04-96A05C0DEFB9}"/>
                </a:ext>
              </a:extLst>
            </p:cNvPr>
            <p:cNvSpPr/>
            <p:nvPr/>
          </p:nvSpPr>
          <p:spPr>
            <a:xfrm>
              <a:off x="10014859" y="3604611"/>
              <a:ext cx="1146629" cy="256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25A42AB-D1D6-47F4-BB0A-84400FD16937}"/>
                </a:ext>
              </a:extLst>
            </p:cNvPr>
            <p:cNvSpPr/>
            <p:nvPr/>
          </p:nvSpPr>
          <p:spPr>
            <a:xfrm>
              <a:off x="10007605" y="3887637"/>
              <a:ext cx="1146629" cy="256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2">
            <a:extLst>
              <a:ext uri="{FF2B5EF4-FFF2-40B4-BE49-F238E27FC236}">
                <a16:creationId xmlns:a16="http://schemas.microsoft.com/office/drawing/2014/main" id="{7AFEBF63-136E-43B6-B054-D6A9078EDCA0}"/>
              </a:ext>
            </a:extLst>
          </p:cNvPr>
          <p:cNvSpPr txBox="1">
            <a:spLocks/>
          </p:cNvSpPr>
          <p:nvPr/>
        </p:nvSpPr>
        <p:spPr>
          <a:xfrm>
            <a:off x="152399" y="4870277"/>
            <a:ext cx="8573796" cy="1190457"/>
          </a:xfrm>
          <a:prstGeom prst="rect">
            <a:avLst/>
          </a:prstGeom>
        </p:spPr>
        <p:txBody>
          <a:bodyPr vert="horz" lIns="91376" tIns="45688" rIns="91376" bIns="45688" rtlCol="0">
            <a:normAutofit fontScale="85000"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456846" lvl="1" indent="0">
              <a:buFont typeface="Arial" panose="020B0604020202020204" pitchFamily="34" charset="0"/>
              <a:buNone/>
            </a:pPr>
            <a:r>
              <a:rPr lang="en-US" sz="2400" dirty="0"/>
              <a:t>Hint: If your terminal emulator does not support 921600; from ModusToolbox, open the file in libraries/</a:t>
            </a:r>
            <a:r>
              <a:rPr lang="en-US" sz="2400" dirty="0" err="1"/>
              <a:t>mesh_app_lib</a:t>
            </a:r>
            <a:r>
              <a:rPr lang="en-US" sz="2400" dirty="0"/>
              <a:t>/</a:t>
            </a:r>
            <a:r>
              <a:rPr lang="en-US" sz="2400" dirty="0" err="1"/>
              <a:t>mesh_app_hci.c</a:t>
            </a:r>
            <a:r>
              <a:rPr lang="en-US" sz="2400" dirty="0"/>
              <a:t> and search for 921600. Change that value to one that is supported and rebuild/reprogram.</a:t>
            </a:r>
          </a:p>
        </p:txBody>
      </p:sp>
      <p:sp>
        <p:nvSpPr>
          <p:cNvPr id="14" name="Rectangle 13">
            <a:extLst>
              <a:ext uri="{FF2B5EF4-FFF2-40B4-BE49-F238E27FC236}">
                <a16:creationId xmlns:a16="http://schemas.microsoft.com/office/drawing/2014/main" id="{18DA0ECE-4A2F-47C7-B720-6A7213C5AD38}"/>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41674970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Dimmable Light (Android)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3" y="1336563"/>
            <a:ext cx="11358323" cy="977813"/>
          </a:xfrm>
        </p:spPr>
        <p:txBody>
          <a:bodyPr>
            <a:normAutofit fontScale="85000" lnSpcReduction="20000"/>
          </a:bodyPr>
          <a:lstStyle/>
          <a:p>
            <a:pPr marL="0" indent="0">
              <a:buNone/>
            </a:pPr>
            <a:r>
              <a:rPr lang="en-US" dirty="0"/>
              <a:t>If you have an Android device, these screen shots should provide guidance – for iOS skip ahead…</a:t>
            </a:r>
          </a:p>
          <a:p>
            <a:pPr marL="0" indent="0">
              <a:buNone/>
            </a:pPr>
            <a:r>
              <a:rPr lang="en-US" dirty="0"/>
              <a:t>9. Run the Mesh Lighting application to provision the device.</a:t>
            </a:r>
          </a:p>
          <a:p>
            <a:pPr marL="456846" lvl="1" indent="0">
              <a:buNone/>
            </a:pPr>
            <a:r>
              <a:rPr lang="en-US" sz="1800" dirty="0"/>
              <a:t>Hint: If you don't see any devices after ~10 seconds, exit the app, stop/restart BLE and then try again.</a:t>
            </a:r>
          </a:p>
          <a:p>
            <a:endParaRPr lang="en-US" dirty="0"/>
          </a:p>
        </p:txBody>
      </p:sp>
      <p:sp>
        <p:nvSpPr>
          <p:cNvPr id="18" name="Content Placeholder 2">
            <a:extLst>
              <a:ext uri="{FF2B5EF4-FFF2-40B4-BE49-F238E27FC236}">
                <a16:creationId xmlns:a16="http://schemas.microsoft.com/office/drawing/2014/main" id="{1C43FAB8-08B2-4DE1-AE0D-E5D3398A8A2E}"/>
              </a:ext>
            </a:extLst>
          </p:cNvPr>
          <p:cNvSpPr txBox="1">
            <a:spLocks/>
          </p:cNvSpPr>
          <p:nvPr/>
        </p:nvSpPr>
        <p:spPr>
          <a:xfrm>
            <a:off x="3431424" y="2323360"/>
            <a:ext cx="2119612"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11. Select vertical </a:t>
            </a:r>
            <a:r>
              <a:rPr lang="en-US" sz="1800" dirty="0" err="1"/>
              <a:t>Elipses</a:t>
            </a:r>
            <a:r>
              <a:rPr lang="en-US" sz="1800" dirty="0"/>
              <a:t> to open drop-down</a:t>
            </a:r>
          </a:p>
          <a:p>
            <a:pPr algn="ctr"/>
            <a:endParaRPr lang="en-US" dirty="0"/>
          </a:p>
        </p:txBody>
      </p:sp>
      <p:pic>
        <p:nvPicPr>
          <p:cNvPr id="32" name="Picture 31" descr="A close up of a sign&#10;&#10;Description automatically generated">
            <a:extLst>
              <a:ext uri="{FF2B5EF4-FFF2-40B4-BE49-F238E27FC236}">
                <a16:creationId xmlns:a16="http://schemas.microsoft.com/office/drawing/2014/main" id="{DF484C45-83EF-43F1-9C27-4473CADA31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9325" y="3246746"/>
            <a:ext cx="1528204" cy="3141309"/>
          </a:xfrm>
          <a:prstGeom prst="rect">
            <a:avLst/>
          </a:prstGeom>
        </p:spPr>
      </p:pic>
      <p:grpSp>
        <p:nvGrpSpPr>
          <p:cNvPr id="4" name="Group 3">
            <a:extLst>
              <a:ext uri="{FF2B5EF4-FFF2-40B4-BE49-F238E27FC236}">
                <a16:creationId xmlns:a16="http://schemas.microsoft.com/office/drawing/2014/main" id="{5394B1C7-1F50-44DB-A0B8-2D9430EA20E0}"/>
              </a:ext>
            </a:extLst>
          </p:cNvPr>
          <p:cNvGrpSpPr/>
          <p:nvPr/>
        </p:nvGrpSpPr>
        <p:grpSpPr>
          <a:xfrm>
            <a:off x="9704299" y="3246747"/>
            <a:ext cx="1531051" cy="3103087"/>
            <a:chOff x="5337265" y="3529776"/>
            <a:chExt cx="1531051" cy="3103087"/>
          </a:xfrm>
        </p:grpSpPr>
        <p:pic>
          <p:nvPicPr>
            <p:cNvPr id="30" name="Picture 29" descr="A screenshot of a cell phone&#10;&#10;Description automatically generated">
              <a:extLst>
                <a:ext uri="{FF2B5EF4-FFF2-40B4-BE49-F238E27FC236}">
                  <a16:creationId xmlns:a16="http://schemas.microsoft.com/office/drawing/2014/main" id="{0E24BA00-C16D-4292-87B0-B38C386CD5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7265" y="3529776"/>
              <a:ext cx="1509610" cy="310308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BAB168E5-6E68-4611-A703-BCA7CAE0DE4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58707" y="3529776"/>
              <a:ext cx="1509609" cy="2054447"/>
            </a:xfrm>
            <a:prstGeom prst="rect">
              <a:avLst/>
            </a:prstGeom>
          </p:spPr>
        </p:pic>
      </p:grpSp>
      <p:sp>
        <p:nvSpPr>
          <p:cNvPr id="19" name="Content Placeholder 2">
            <a:extLst>
              <a:ext uri="{FF2B5EF4-FFF2-40B4-BE49-F238E27FC236}">
                <a16:creationId xmlns:a16="http://schemas.microsoft.com/office/drawing/2014/main" id="{6C16A4DA-6BB3-4D10-A9E7-352D83A6DB74}"/>
              </a:ext>
            </a:extLst>
          </p:cNvPr>
          <p:cNvSpPr txBox="1">
            <a:spLocks/>
          </p:cNvSpPr>
          <p:nvPr/>
        </p:nvSpPr>
        <p:spPr>
          <a:xfrm>
            <a:off x="415064" y="2323360"/>
            <a:ext cx="2314281"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10. Observe opening screen designed by an Engineer</a:t>
            </a:r>
          </a:p>
          <a:p>
            <a:pPr algn="ctr"/>
            <a:endParaRPr lang="en-US" dirty="0"/>
          </a:p>
        </p:txBody>
      </p:sp>
      <p:sp>
        <p:nvSpPr>
          <p:cNvPr id="21" name="Content Placeholder 2">
            <a:extLst>
              <a:ext uri="{FF2B5EF4-FFF2-40B4-BE49-F238E27FC236}">
                <a16:creationId xmlns:a16="http://schemas.microsoft.com/office/drawing/2014/main" id="{665A7A0E-24E1-4B0E-ACFD-B17619C3734A}"/>
              </a:ext>
            </a:extLst>
          </p:cNvPr>
          <p:cNvSpPr txBox="1">
            <a:spLocks/>
          </p:cNvSpPr>
          <p:nvPr/>
        </p:nvSpPr>
        <p:spPr>
          <a:xfrm>
            <a:off x="6470634" y="2268933"/>
            <a:ext cx="1920130"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12. Create a unique name for your network</a:t>
            </a:r>
          </a:p>
          <a:p>
            <a:pPr algn="ctr"/>
            <a:endParaRPr lang="en-US" dirty="0"/>
          </a:p>
        </p:txBody>
      </p:sp>
      <p:sp>
        <p:nvSpPr>
          <p:cNvPr id="23" name="Content Placeholder 2">
            <a:extLst>
              <a:ext uri="{FF2B5EF4-FFF2-40B4-BE49-F238E27FC236}">
                <a16:creationId xmlns:a16="http://schemas.microsoft.com/office/drawing/2014/main" id="{05B75CBA-6113-4D24-89DE-825544AB7F39}"/>
              </a:ext>
            </a:extLst>
          </p:cNvPr>
          <p:cNvSpPr txBox="1">
            <a:spLocks/>
          </p:cNvSpPr>
          <p:nvPr/>
        </p:nvSpPr>
        <p:spPr>
          <a:xfrm>
            <a:off x="9520480" y="2268932"/>
            <a:ext cx="1920130"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13. A quick confirmation will appear</a:t>
            </a:r>
          </a:p>
          <a:p>
            <a:pPr algn="ctr"/>
            <a:endParaRPr lang="en-US" dirty="0"/>
          </a:p>
        </p:txBody>
      </p:sp>
      <p:pic>
        <p:nvPicPr>
          <p:cNvPr id="25" name="Picture 24" descr="A screenshot of a cell phone&#10;&#10;Description automatically generated">
            <a:extLst>
              <a:ext uri="{FF2B5EF4-FFF2-40B4-BE49-F238E27FC236}">
                <a16:creationId xmlns:a16="http://schemas.microsoft.com/office/drawing/2014/main" id="{C028229D-F676-4B25-AF26-3A0AD78040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38028" y="3246744"/>
            <a:ext cx="1515095" cy="3141309"/>
          </a:xfrm>
          <a:prstGeom prst="rect">
            <a:avLst/>
          </a:prstGeom>
        </p:spPr>
      </p:pic>
      <p:pic>
        <p:nvPicPr>
          <p:cNvPr id="27" name="Picture 26" descr="A close up of a keyboard&#10;&#10;Description automatically generated">
            <a:extLst>
              <a:ext uri="{FF2B5EF4-FFF2-40B4-BE49-F238E27FC236}">
                <a16:creationId xmlns:a16="http://schemas.microsoft.com/office/drawing/2014/main" id="{4A79609F-CFE5-4B5B-B123-C3072EB886C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69721" y="3246744"/>
            <a:ext cx="1509609" cy="3103086"/>
          </a:xfrm>
          <a:prstGeom prst="rect">
            <a:avLst/>
          </a:prstGeom>
        </p:spPr>
      </p:pic>
      <p:sp>
        <p:nvSpPr>
          <p:cNvPr id="14" name="Rectangle 13">
            <a:extLst>
              <a:ext uri="{FF2B5EF4-FFF2-40B4-BE49-F238E27FC236}">
                <a16:creationId xmlns:a16="http://schemas.microsoft.com/office/drawing/2014/main" id="{66F34B65-0101-4246-A5EE-39C1804BE335}"/>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Tree>
    <p:extLst>
      <p:ext uri="{BB962C8B-B14F-4D97-AF65-F5344CB8AC3E}">
        <p14:creationId xmlns:p14="http://schemas.microsoft.com/office/powerpoint/2010/main" val="22448162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Dimmable Light (Android)</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AB168E5-6E68-4611-A703-BCA7CAE0DE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313" y="2354600"/>
            <a:ext cx="1509609" cy="31030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40621AB-396D-4EB6-9644-717487692B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04053" y="2354600"/>
            <a:ext cx="1509609" cy="310308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292C665-1CB6-4C2C-8D6D-99F5F9783C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20593" y="2354600"/>
            <a:ext cx="1509609" cy="3103086"/>
          </a:xfrm>
          <a:prstGeom prst="rect">
            <a:avLst/>
          </a:prstGeom>
        </p:spPr>
      </p:pic>
      <p:pic>
        <p:nvPicPr>
          <p:cNvPr id="13" name="Picture 12" descr="A close up of a keyboard&#10;&#10;Description automatically generated">
            <a:extLst>
              <a:ext uri="{FF2B5EF4-FFF2-40B4-BE49-F238E27FC236}">
                <a16:creationId xmlns:a16="http://schemas.microsoft.com/office/drawing/2014/main" id="{F4493462-C09C-4C17-8F99-B71FFFA25F1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37133" y="2354601"/>
            <a:ext cx="1509609" cy="3103084"/>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28AD046B-A602-40D9-8A1F-67258C4480D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87128" y="2354603"/>
            <a:ext cx="1509608" cy="3103084"/>
          </a:xfrm>
          <a:prstGeom prst="rect">
            <a:avLst/>
          </a:prstGeom>
        </p:spPr>
      </p:pic>
      <p:sp>
        <p:nvSpPr>
          <p:cNvPr id="18" name="Content Placeholder 2">
            <a:extLst>
              <a:ext uri="{FF2B5EF4-FFF2-40B4-BE49-F238E27FC236}">
                <a16:creationId xmlns:a16="http://schemas.microsoft.com/office/drawing/2014/main" id="{1C43FAB8-08B2-4DE1-AE0D-E5D3398A8A2E}"/>
              </a:ext>
            </a:extLst>
          </p:cNvPr>
          <p:cNvSpPr txBox="1">
            <a:spLocks/>
          </p:cNvSpPr>
          <p:nvPr/>
        </p:nvSpPr>
        <p:spPr>
          <a:xfrm>
            <a:off x="579919" y="1545595"/>
            <a:ext cx="159839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14. Click </a:t>
            </a:r>
          </a:p>
          <a:p>
            <a:pPr marL="0" indent="0" algn="ctr">
              <a:buNone/>
            </a:pPr>
            <a:r>
              <a:rPr lang="en-US" sz="1800" dirty="0"/>
              <a:t>“All”</a:t>
            </a:r>
          </a:p>
          <a:p>
            <a:pPr algn="ctr"/>
            <a:endParaRPr lang="en-US" dirty="0"/>
          </a:p>
        </p:txBody>
      </p:sp>
      <p:sp>
        <p:nvSpPr>
          <p:cNvPr id="34" name="Content Placeholder 2">
            <a:extLst>
              <a:ext uri="{FF2B5EF4-FFF2-40B4-BE49-F238E27FC236}">
                <a16:creationId xmlns:a16="http://schemas.microsoft.com/office/drawing/2014/main" id="{5EE988E7-627B-4D51-BBEB-8F58FDD65FA4}"/>
              </a:ext>
            </a:extLst>
          </p:cNvPr>
          <p:cNvSpPr txBox="1">
            <a:spLocks/>
          </p:cNvSpPr>
          <p:nvPr/>
        </p:nvSpPr>
        <p:spPr>
          <a:xfrm>
            <a:off x="2416876" y="1541720"/>
            <a:ext cx="1683962"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15. Click </a:t>
            </a:r>
          </a:p>
          <a:p>
            <a:pPr marL="0" indent="0" algn="ctr">
              <a:buNone/>
            </a:pPr>
            <a:r>
              <a:rPr lang="en-US" sz="1800" dirty="0"/>
              <a:t>“Add Device”</a:t>
            </a:r>
          </a:p>
          <a:p>
            <a:pPr algn="ctr"/>
            <a:endParaRPr lang="en-US" dirty="0"/>
          </a:p>
        </p:txBody>
      </p:sp>
      <p:sp>
        <p:nvSpPr>
          <p:cNvPr id="35" name="Content Placeholder 2">
            <a:extLst>
              <a:ext uri="{FF2B5EF4-FFF2-40B4-BE49-F238E27FC236}">
                <a16:creationId xmlns:a16="http://schemas.microsoft.com/office/drawing/2014/main" id="{F49266C6-2CC3-43B5-9C3E-8E70BD76CBED}"/>
              </a:ext>
            </a:extLst>
          </p:cNvPr>
          <p:cNvSpPr txBox="1">
            <a:spLocks/>
          </p:cNvSpPr>
          <p:nvPr/>
        </p:nvSpPr>
        <p:spPr>
          <a:xfrm>
            <a:off x="4227406" y="1541719"/>
            <a:ext cx="3721910"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16. Create unique name for this device. Include initials and number</a:t>
            </a:r>
          </a:p>
          <a:p>
            <a:pPr algn="ctr"/>
            <a:endParaRPr lang="en-US" dirty="0"/>
          </a:p>
        </p:txBody>
      </p:sp>
      <p:sp>
        <p:nvSpPr>
          <p:cNvPr id="36" name="Content Placeholder 2">
            <a:extLst>
              <a:ext uri="{FF2B5EF4-FFF2-40B4-BE49-F238E27FC236}">
                <a16:creationId xmlns:a16="http://schemas.microsoft.com/office/drawing/2014/main" id="{336DFB43-07F2-4DEB-AF94-1D8C89ABFDBF}"/>
              </a:ext>
            </a:extLst>
          </p:cNvPr>
          <p:cNvSpPr txBox="1">
            <a:spLocks/>
          </p:cNvSpPr>
          <p:nvPr/>
        </p:nvSpPr>
        <p:spPr>
          <a:xfrm>
            <a:off x="8180628" y="1376787"/>
            <a:ext cx="3532647"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17. Observe “Connected to network”, “Provision Complete” then Device showing in Ap </a:t>
            </a:r>
          </a:p>
          <a:p>
            <a:pPr algn="ctr"/>
            <a:endParaRPr lang="en-US" dirty="0"/>
          </a:p>
        </p:txBody>
      </p:sp>
      <p:sp>
        <p:nvSpPr>
          <p:cNvPr id="14" name="Content Placeholder 2">
            <a:extLst>
              <a:ext uri="{FF2B5EF4-FFF2-40B4-BE49-F238E27FC236}">
                <a16:creationId xmlns:a16="http://schemas.microsoft.com/office/drawing/2014/main" id="{0FFE283C-844A-48DD-956A-9A6C7D9275AC}"/>
              </a:ext>
            </a:extLst>
          </p:cNvPr>
          <p:cNvSpPr txBox="1">
            <a:spLocks/>
          </p:cNvSpPr>
          <p:nvPr/>
        </p:nvSpPr>
        <p:spPr>
          <a:xfrm>
            <a:off x="579919" y="5549634"/>
            <a:ext cx="11133356" cy="749177"/>
          </a:xfrm>
          <a:prstGeom prst="rect">
            <a:avLst/>
          </a:prstGeom>
        </p:spPr>
        <p:txBody>
          <a:bodyPr vert="horz" lIns="91376" tIns="45688" rIns="91376" bIns="45688" rtlCol="0">
            <a:normAutofit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sz="1800" dirty="0"/>
              <a:t>18. Click either Green or Red Circle to turn the LED on your Device on or off respectively.</a:t>
            </a:r>
          </a:p>
          <a:p>
            <a:pPr marL="0" indent="0">
              <a:buNone/>
            </a:pPr>
            <a:r>
              <a:rPr lang="en-US" sz="1800" dirty="0"/>
              <a:t>The Green and Red Circles in the Group section affect all Devices. The lower Circles affect a specific Node. </a:t>
            </a:r>
          </a:p>
          <a:p>
            <a:pPr algn="ctr"/>
            <a:endParaRPr lang="en-US" dirty="0"/>
          </a:p>
        </p:txBody>
      </p:sp>
      <p:pic>
        <p:nvPicPr>
          <p:cNvPr id="20" name="Picture 19" descr="A screenshot of a cell phone&#10;&#10;Description automatically generated">
            <a:extLst>
              <a:ext uri="{FF2B5EF4-FFF2-40B4-BE49-F238E27FC236}">
                <a16:creationId xmlns:a16="http://schemas.microsoft.com/office/drawing/2014/main" id="{C362A6C5-7779-4CE9-88BB-DE670010351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96137" y="2354599"/>
            <a:ext cx="1509607" cy="3103083"/>
          </a:xfrm>
          <a:prstGeom prst="rect">
            <a:avLst/>
          </a:prstGeom>
        </p:spPr>
      </p:pic>
      <p:sp>
        <p:nvSpPr>
          <p:cNvPr id="16" name="Rectangle 15">
            <a:extLst>
              <a:ext uri="{FF2B5EF4-FFF2-40B4-BE49-F238E27FC236}">
                <a16:creationId xmlns:a16="http://schemas.microsoft.com/office/drawing/2014/main" id="{1279E848-9997-43CD-8D55-481EA25E6A01}"/>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Tree>
    <p:extLst>
      <p:ext uri="{BB962C8B-B14F-4D97-AF65-F5344CB8AC3E}">
        <p14:creationId xmlns:p14="http://schemas.microsoft.com/office/powerpoint/2010/main" val="40504770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Dimmable Light (iOS)</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373823" y="1304145"/>
            <a:ext cx="11358323" cy="1115161"/>
          </a:xfrm>
        </p:spPr>
        <p:txBody>
          <a:bodyPr>
            <a:normAutofit fontScale="85000" lnSpcReduction="10000"/>
          </a:bodyPr>
          <a:lstStyle/>
          <a:p>
            <a:pPr marL="0" indent="0">
              <a:buNone/>
            </a:pPr>
            <a:r>
              <a:rPr lang="en-US" dirty="0"/>
              <a:t>If you have an iOS device, these screen shots should provide guidance – for Android, jump back…</a:t>
            </a:r>
          </a:p>
          <a:p>
            <a:pPr marL="0" indent="0">
              <a:buNone/>
            </a:pPr>
            <a:r>
              <a:rPr lang="en-US" dirty="0"/>
              <a:t>9. Run the Mesh Lighting application to provision the device.</a:t>
            </a:r>
          </a:p>
          <a:p>
            <a:pPr marL="456846" lvl="1" indent="0">
              <a:buNone/>
            </a:pPr>
            <a:r>
              <a:rPr lang="en-US" sz="1800" dirty="0"/>
              <a:t>Hint: If you don't see any devices after ~10 seconds, exit the app, stop/restart BLE and then try again.</a:t>
            </a:r>
          </a:p>
          <a:p>
            <a:endParaRPr lang="en-US" dirty="0"/>
          </a:p>
        </p:txBody>
      </p:sp>
      <p:pic>
        <p:nvPicPr>
          <p:cNvPr id="20" name="Picture 1" descr="4b8adb49-ebbf-447e-8748-299f50671b6b@namprd04">
            <a:extLst>
              <a:ext uri="{FF2B5EF4-FFF2-40B4-BE49-F238E27FC236}">
                <a16:creationId xmlns:a16="http://schemas.microsoft.com/office/drawing/2014/main" id="{F895EB55-F44E-4513-BBA0-99B2C383DCD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17670" y="3418602"/>
            <a:ext cx="1398348" cy="249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descr="f1fd0f01-beab-4363-a717-e476f8359689@namprd04">
            <a:extLst>
              <a:ext uri="{FF2B5EF4-FFF2-40B4-BE49-F238E27FC236}">
                <a16:creationId xmlns:a16="http://schemas.microsoft.com/office/drawing/2014/main" id="{300B8A4A-C0FA-4800-A059-131BBB4533C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68394" y="3414996"/>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descr="53af3f36-4de0-4127-85be-f32978b0bd2f@namprd04">
            <a:extLst>
              <a:ext uri="{FF2B5EF4-FFF2-40B4-BE49-F238E27FC236}">
                <a16:creationId xmlns:a16="http://schemas.microsoft.com/office/drawing/2014/main" id="{3B6F26C6-7455-4596-9EBC-78D4C1CB847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20495" y="3413839"/>
            <a:ext cx="1398348" cy="249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 descr="13dafaac-5bdd-4c68-bfb5-8c24c0f2dc9e@namprd04">
            <a:extLst>
              <a:ext uri="{FF2B5EF4-FFF2-40B4-BE49-F238E27FC236}">
                <a16:creationId xmlns:a16="http://schemas.microsoft.com/office/drawing/2014/main" id="{5A611AC1-2158-4069-93F5-07BEB217B8E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269923" y="3417445"/>
            <a:ext cx="1396327" cy="249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Content Placeholder 2">
            <a:extLst>
              <a:ext uri="{FF2B5EF4-FFF2-40B4-BE49-F238E27FC236}">
                <a16:creationId xmlns:a16="http://schemas.microsoft.com/office/drawing/2014/main" id="{AE96BEC8-4495-4DF4-B867-74A5EC1C7F37}"/>
              </a:ext>
            </a:extLst>
          </p:cNvPr>
          <p:cNvSpPr txBox="1">
            <a:spLocks/>
          </p:cNvSpPr>
          <p:nvPr/>
        </p:nvSpPr>
        <p:spPr>
          <a:xfrm>
            <a:off x="1555103" y="2548066"/>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10. iOS Ap may have previous Networks </a:t>
            </a:r>
          </a:p>
          <a:p>
            <a:pPr algn="ctr"/>
            <a:endParaRPr lang="en-US" dirty="0"/>
          </a:p>
        </p:txBody>
      </p:sp>
      <p:sp>
        <p:nvSpPr>
          <p:cNvPr id="28" name="Content Placeholder 2">
            <a:extLst>
              <a:ext uri="{FF2B5EF4-FFF2-40B4-BE49-F238E27FC236}">
                <a16:creationId xmlns:a16="http://schemas.microsoft.com/office/drawing/2014/main" id="{DE85C619-5DA3-46CF-85D9-DC6104130E3E}"/>
              </a:ext>
            </a:extLst>
          </p:cNvPr>
          <p:cNvSpPr txBox="1">
            <a:spLocks/>
          </p:cNvSpPr>
          <p:nvPr/>
        </p:nvSpPr>
        <p:spPr>
          <a:xfrm>
            <a:off x="3704208" y="2529405"/>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11. Create a New Network</a:t>
            </a:r>
          </a:p>
          <a:p>
            <a:pPr algn="ctr"/>
            <a:endParaRPr lang="en-US" dirty="0"/>
          </a:p>
        </p:txBody>
      </p:sp>
      <p:sp>
        <p:nvSpPr>
          <p:cNvPr id="29" name="Content Placeholder 2">
            <a:extLst>
              <a:ext uri="{FF2B5EF4-FFF2-40B4-BE49-F238E27FC236}">
                <a16:creationId xmlns:a16="http://schemas.microsoft.com/office/drawing/2014/main" id="{BFC98DD1-9B2E-46CC-9DCA-65973EB2B08F}"/>
              </a:ext>
            </a:extLst>
          </p:cNvPr>
          <p:cNvSpPr txBox="1">
            <a:spLocks/>
          </p:cNvSpPr>
          <p:nvPr/>
        </p:nvSpPr>
        <p:spPr>
          <a:xfrm>
            <a:off x="5853313" y="2529404"/>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12. Observe New Network Added </a:t>
            </a:r>
          </a:p>
          <a:p>
            <a:pPr algn="ctr"/>
            <a:endParaRPr lang="en-US" dirty="0"/>
          </a:p>
        </p:txBody>
      </p:sp>
      <p:sp>
        <p:nvSpPr>
          <p:cNvPr id="30" name="Content Placeholder 2">
            <a:extLst>
              <a:ext uri="{FF2B5EF4-FFF2-40B4-BE49-F238E27FC236}">
                <a16:creationId xmlns:a16="http://schemas.microsoft.com/office/drawing/2014/main" id="{3F61B313-58B2-4E72-AC49-E693B991FAD0}"/>
              </a:ext>
            </a:extLst>
          </p:cNvPr>
          <p:cNvSpPr txBox="1">
            <a:spLocks/>
          </p:cNvSpPr>
          <p:nvPr/>
        </p:nvSpPr>
        <p:spPr>
          <a:xfrm>
            <a:off x="8002418" y="2548066"/>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13. Open New Network and add Office Group  </a:t>
            </a:r>
          </a:p>
          <a:p>
            <a:pPr algn="ctr"/>
            <a:endParaRPr lang="en-US" dirty="0"/>
          </a:p>
        </p:txBody>
      </p:sp>
      <p:sp>
        <p:nvSpPr>
          <p:cNvPr id="32" name="Rectangle 31">
            <a:extLst>
              <a:ext uri="{FF2B5EF4-FFF2-40B4-BE49-F238E27FC236}">
                <a16:creationId xmlns:a16="http://schemas.microsoft.com/office/drawing/2014/main" id="{96924D04-EC65-418A-886D-18EF86251C85}"/>
              </a:ext>
            </a:extLst>
          </p:cNvPr>
          <p:cNvSpPr/>
          <p:nvPr/>
        </p:nvSpPr>
        <p:spPr>
          <a:xfrm rot="5400000">
            <a:off x="8742380" y="2951180"/>
            <a:ext cx="6400800" cy="498439"/>
          </a:xfrm>
          <a:prstGeom prst="rect">
            <a:avLst/>
          </a:prstGeom>
          <a:solidFill>
            <a:srgbClr val="DE61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rPr>
              <a:t>Apple iOS</a:t>
            </a:r>
          </a:p>
        </p:txBody>
      </p:sp>
    </p:spTree>
    <p:extLst>
      <p:ext uri="{BB962C8B-B14F-4D97-AF65-F5344CB8AC3E}">
        <p14:creationId xmlns:p14="http://schemas.microsoft.com/office/powerpoint/2010/main" val="16677767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Dimmable Light (iOS)</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373823" y="1304145"/>
            <a:ext cx="11358323" cy="559705"/>
          </a:xfrm>
        </p:spPr>
        <p:txBody>
          <a:bodyPr>
            <a:normAutofit fontScale="85000" lnSpcReduction="10000"/>
          </a:bodyPr>
          <a:lstStyle/>
          <a:p>
            <a:pPr marL="0" indent="0">
              <a:buNone/>
            </a:pPr>
            <a:r>
              <a:rPr lang="en-US" dirty="0"/>
              <a:t>If you have an iOS device, these screen shots should provide guidance – for Android, jump back…</a:t>
            </a:r>
          </a:p>
        </p:txBody>
      </p:sp>
      <p:pic>
        <p:nvPicPr>
          <p:cNvPr id="4" name="Picture 6" descr="a3658a8f-276d-4218-a241-207e6eccf228@namprd04">
            <a:extLst>
              <a:ext uri="{FF2B5EF4-FFF2-40B4-BE49-F238E27FC236}">
                <a16:creationId xmlns:a16="http://schemas.microsoft.com/office/drawing/2014/main" id="{725888B8-763D-4578-B154-84E472B77C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33437" y="3056213"/>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3f218f94-6605-4c4a-904e-afb5200985a2@namprd04">
            <a:extLst>
              <a:ext uri="{FF2B5EF4-FFF2-40B4-BE49-F238E27FC236}">
                <a16:creationId xmlns:a16="http://schemas.microsoft.com/office/drawing/2014/main" id="{F236021E-11C0-4589-B65D-471BDCEB0E8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99085" y="3060976"/>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97126894-3984-4244-b23a-a51dab74d25c@namprd04">
            <a:extLst>
              <a:ext uri="{FF2B5EF4-FFF2-40B4-BE49-F238E27FC236}">
                <a16:creationId xmlns:a16="http://schemas.microsoft.com/office/drawing/2014/main" id="{98D3FB7B-F087-4AA7-8408-181C36C9BD7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38653" y="3059819"/>
            <a:ext cx="1398348" cy="249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93D5DA23-FF1F-4721-9CB4-78B239599CFF}"/>
              </a:ext>
            </a:extLst>
          </p:cNvPr>
          <p:cNvSpPr txBox="1">
            <a:spLocks/>
          </p:cNvSpPr>
          <p:nvPr/>
        </p:nvSpPr>
        <p:spPr>
          <a:xfrm>
            <a:off x="2864702" y="2124855"/>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15. Add a device to Office Group </a:t>
            </a:r>
          </a:p>
          <a:p>
            <a:pPr algn="ctr"/>
            <a:endParaRPr lang="en-US" dirty="0"/>
          </a:p>
        </p:txBody>
      </p:sp>
      <p:sp>
        <p:nvSpPr>
          <p:cNvPr id="8" name="Content Placeholder 2">
            <a:extLst>
              <a:ext uri="{FF2B5EF4-FFF2-40B4-BE49-F238E27FC236}">
                <a16:creationId xmlns:a16="http://schemas.microsoft.com/office/drawing/2014/main" id="{3AF85363-EF25-4230-9EDA-3470E076B93B}"/>
              </a:ext>
            </a:extLst>
          </p:cNvPr>
          <p:cNvSpPr txBox="1">
            <a:spLocks/>
          </p:cNvSpPr>
          <p:nvPr/>
        </p:nvSpPr>
        <p:spPr>
          <a:xfrm>
            <a:off x="4833927" y="2124854"/>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16. Observe the Device Provision</a:t>
            </a:r>
          </a:p>
          <a:p>
            <a:pPr marL="0" indent="0" algn="ctr">
              <a:buNone/>
            </a:pPr>
            <a:endParaRPr lang="en-US" dirty="0"/>
          </a:p>
        </p:txBody>
      </p:sp>
      <p:sp>
        <p:nvSpPr>
          <p:cNvPr id="9" name="Content Placeholder 2">
            <a:extLst>
              <a:ext uri="{FF2B5EF4-FFF2-40B4-BE49-F238E27FC236}">
                <a16:creationId xmlns:a16="http://schemas.microsoft.com/office/drawing/2014/main" id="{E38AFB2F-73A0-44B3-A7F7-8F691CCA8C66}"/>
              </a:ext>
            </a:extLst>
          </p:cNvPr>
          <p:cNvSpPr txBox="1">
            <a:spLocks/>
          </p:cNvSpPr>
          <p:nvPr/>
        </p:nvSpPr>
        <p:spPr>
          <a:xfrm>
            <a:off x="6773169" y="2124853"/>
            <a:ext cx="1922106" cy="977813"/>
          </a:xfrm>
          <a:prstGeom prst="rect">
            <a:avLst/>
          </a:prstGeom>
        </p:spPr>
        <p:txBody>
          <a:bodyPr vert="horz" lIns="91376" tIns="45688" rIns="91376" bIns="45688" rtlCol="0">
            <a:normAutofit fontScale="925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17. Observe New Device added to the Group </a:t>
            </a:r>
          </a:p>
          <a:p>
            <a:pPr algn="ctr"/>
            <a:endParaRPr lang="en-US" dirty="0"/>
          </a:p>
        </p:txBody>
      </p:sp>
      <p:sp>
        <p:nvSpPr>
          <p:cNvPr id="16" name="Rectangle 15">
            <a:extLst>
              <a:ext uri="{FF2B5EF4-FFF2-40B4-BE49-F238E27FC236}">
                <a16:creationId xmlns:a16="http://schemas.microsoft.com/office/drawing/2014/main" id="{A03F2E4C-D5C3-400B-AE2C-6342E2C4EB7A}"/>
              </a:ext>
            </a:extLst>
          </p:cNvPr>
          <p:cNvSpPr/>
          <p:nvPr/>
        </p:nvSpPr>
        <p:spPr>
          <a:xfrm rot="5400000">
            <a:off x="8742380" y="2951180"/>
            <a:ext cx="6400800" cy="498439"/>
          </a:xfrm>
          <a:prstGeom prst="rect">
            <a:avLst/>
          </a:prstGeom>
          <a:solidFill>
            <a:srgbClr val="DE61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rPr>
              <a:t>Apple iOS</a:t>
            </a:r>
          </a:p>
        </p:txBody>
      </p:sp>
      <p:sp>
        <p:nvSpPr>
          <p:cNvPr id="17" name="Content Placeholder 2">
            <a:extLst>
              <a:ext uri="{FF2B5EF4-FFF2-40B4-BE49-F238E27FC236}">
                <a16:creationId xmlns:a16="http://schemas.microsoft.com/office/drawing/2014/main" id="{9779E338-95FD-42FE-9BD5-9D4870C13173}"/>
              </a:ext>
            </a:extLst>
          </p:cNvPr>
          <p:cNvSpPr txBox="1">
            <a:spLocks/>
          </p:cNvSpPr>
          <p:nvPr/>
        </p:nvSpPr>
        <p:spPr>
          <a:xfrm>
            <a:off x="8905299" y="3056213"/>
            <a:ext cx="1922106" cy="1690558"/>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Click the ON and OFF buttons and see the lights on the board change.</a:t>
            </a:r>
          </a:p>
          <a:p>
            <a:pPr algn="ctr"/>
            <a:endParaRPr lang="en-US" dirty="0"/>
          </a:p>
        </p:txBody>
      </p:sp>
      <p:pic>
        <p:nvPicPr>
          <p:cNvPr id="18" name="Picture 5" descr="abcac87f-9870-4471-942f-2a78b2da93f1@namprd04">
            <a:extLst>
              <a:ext uri="{FF2B5EF4-FFF2-40B4-BE49-F238E27FC236}">
                <a16:creationId xmlns:a16="http://schemas.microsoft.com/office/drawing/2014/main" id="{E19DC58C-B89E-477C-987B-C6D79907312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203425" y="3056213"/>
            <a:ext cx="1396327" cy="249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ontent Placeholder 2">
            <a:extLst>
              <a:ext uri="{FF2B5EF4-FFF2-40B4-BE49-F238E27FC236}">
                <a16:creationId xmlns:a16="http://schemas.microsoft.com/office/drawing/2014/main" id="{DABC5663-8C84-4261-8DC3-6DFE6DD4030B}"/>
              </a:ext>
            </a:extLst>
          </p:cNvPr>
          <p:cNvSpPr txBox="1">
            <a:spLocks/>
          </p:cNvSpPr>
          <p:nvPr/>
        </p:nvSpPr>
        <p:spPr>
          <a:xfrm>
            <a:off x="940535" y="2135729"/>
            <a:ext cx="1922106" cy="648604"/>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14. Open Group</a:t>
            </a:r>
          </a:p>
          <a:p>
            <a:pPr algn="ctr"/>
            <a:endParaRPr lang="en-US" dirty="0"/>
          </a:p>
        </p:txBody>
      </p:sp>
    </p:spTree>
    <p:extLst>
      <p:ext uri="{BB962C8B-B14F-4D97-AF65-F5344CB8AC3E}">
        <p14:creationId xmlns:p14="http://schemas.microsoft.com/office/powerpoint/2010/main" val="1676580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with Dimmable Light</a:t>
            </a:r>
            <a:endParaRPr lang="en-US" dirty="0"/>
          </a:p>
        </p:txBody>
      </p:sp>
      <p:sp>
        <p:nvSpPr>
          <p:cNvPr id="14" name="Content Placeholder 2">
            <a:extLst>
              <a:ext uri="{FF2B5EF4-FFF2-40B4-BE49-F238E27FC236}">
                <a16:creationId xmlns:a16="http://schemas.microsoft.com/office/drawing/2014/main" id="{0FFE283C-844A-48DD-956A-9A6C7D9275AC}"/>
              </a:ext>
            </a:extLst>
          </p:cNvPr>
          <p:cNvSpPr txBox="1">
            <a:spLocks/>
          </p:cNvSpPr>
          <p:nvPr/>
        </p:nvSpPr>
        <p:spPr>
          <a:xfrm>
            <a:off x="579919" y="1468583"/>
            <a:ext cx="11133356" cy="817418"/>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sz="1800" dirty="0"/>
              <a:t>19. Observe activity in the Console reacting to your actions on the Ap. </a:t>
            </a:r>
          </a:p>
          <a:p>
            <a:endParaRPr lang="en-US" dirty="0"/>
          </a:p>
        </p:txBody>
      </p:sp>
      <p:pic>
        <p:nvPicPr>
          <p:cNvPr id="4" name="Picture 3">
            <a:extLst>
              <a:ext uri="{FF2B5EF4-FFF2-40B4-BE49-F238E27FC236}">
                <a16:creationId xmlns:a16="http://schemas.microsoft.com/office/drawing/2014/main" id="{19BD7AF7-3F4A-45CE-878E-6BE5758300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67345" y="1877292"/>
            <a:ext cx="7301345" cy="4283589"/>
          </a:xfrm>
          <a:prstGeom prst="rect">
            <a:avLst/>
          </a:prstGeom>
        </p:spPr>
      </p:pic>
      <p:sp>
        <p:nvSpPr>
          <p:cNvPr id="5" name="Rectangle 4">
            <a:extLst>
              <a:ext uri="{FF2B5EF4-FFF2-40B4-BE49-F238E27FC236}">
                <a16:creationId xmlns:a16="http://schemas.microsoft.com/office/drawing/2014/main" id="{ADDDE51C-3F58-44A9-BBCE-BE81BFBB449A}"/>
              </a:ext>
            </a:extLst>
          </p:cNvPr>
          <p:cNvSpPr/>
          <p:nvPr/>
        </p:nvSpPr>
        <p:spPr>
          <a:xfrm rot="5400000">
            <a:off x="8814954" y="3023754"/>
            <a:ext cx="6400800" cy="353291"/>
          </a:xfrm>
          <a:prstGeom prst="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7030A0"/>
                </a:solidFill>
                <a:latin typeface="Rockwell Nova Extra Bold" panose="020B0604020202020204" pitchFamily="18" charset="0"/>
              </a:rPr>
              <a:t>Console Program</a:t>
            </a:r>
          </a:p>
        </p:txBody>
      </p:sp>
    </p:spTree>
    <p:extLst>
      <p:ext uri="{BB962C8B-B14F-4D97-AF65-F5344CB8AC3E}">
        <p14:creationId xmlns:p14="http://schemas.microsoft.com/office/powerpoint/2010/main" val="3571939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C9940B-BC12-4134-A5DC-A70EBB66867D}"/>
              </a:ext>
            </a:extLst>
          </p:cNvPr>
          <p:cNvSpPr>
            <a:spLocks noGrp="1"/>
          </p:cNvSpPr>
          <p:nvPr>
            <p:ph type="body" sz="quarter" idx="10"/>
          </p:nvPr>
        </p:nvSpPr>
        <p:spPr/>
        <p:txBody>
          <a:bodyPr/>
          <a:lstStyle/>
          <a:p>
            <a:r>
              <a:rPr lang="en-US" dirty="0"/>
              <a:t>Tips &amp; Tricks with </a:t>
            </a:r>
            <a:r>
              <a:rPr lang="en-US" dirty="0" err="1"/>
              <a:t>ModusToolbox</a:t>
            </a:r>
            <a:endParaRPr lang="en-US" dirty="0"/>
          </a:p>
        </p:txBody>
      </p:sp>
      <p:sp>
        <p:nvSpPr>
          <p:cNvPr id="3" name="Text Placeholder 2">
            <a:extLst>
              <a:ext uri="{FF2B5EF4-FFF2-40B4-BE49-F238E27FC236}">
                <a16:creationId xmlns:a16="http://schemas.microsoft.com/office/drawing/2014/main" id="{73ACBF82-4BD5-4BFD-9DFB-0FDFFC65BD32}"/>
              </a:ext>
            </a:extLst>
          </p:cNvPr>
          <p:cNvSpPr>
            <a:spLocks noGrp="1"/>
          </p:cNvSpPr>
          <p:nvPr>
            <p:ph type="body" sz="quarter" idx="11"/>
          </p:nvPr>
        </p:nvSpPr>
        <p:spPr/>
        <p:txBody>
          <a:bodyPr/>
          <a:lstStyle/>
          <a:p>
            <a:r>
              <a:rPr lang="en-US" dirty="0"/>
              <a:t>Show Line Numbers</a:t>
            </a:r>
          </a:p>
        </p:txBody>
      </p:sp>
      <p:sp>
        <p:nvSpPr>
          <p:cNvPr id="4" name="Content Placeholder 3">
            <a:extLst>
              <a:ext uri="{FF2B5EF4-FFF2-40B4-BE49-F238E27FC236}">
                <a16:creationId xmlns:a16="http://schemas.microsoft.com/office/drawing/2014/main" id="{6F4664E8-20F4-47B4-82D3-28F574D2C2A4}"/>
              </a:ext>
            </a:extLst>
          </p:cNvPr>
          <p:cNvSpPr>
            <a:spLocks noGrp="1"/>
          </p:cNvSpPr>
          <p:nvPr>
            <p:ph sz="quarter" idx="33"/>
          </p:nvPr>
        </p:nvSpPr>
        <p:spPr>
          <a:xfrm>
            <a:off x="418793" y="1882327"/>
            <a:ext cx="4178965" cy="4143404"/>
          </a:xfrm>
        </p:spPr>
        <p:txBody>
          <a:bodyPr/>
          <a:lstStyle/>
          <a:p>
            <a:pPr marL="457200" indent="-457200">
              <a:buAutoNum type="arabicPeriod"/>
            </a:pPr>
            <a:r>
              <a:rPr lang="en-US" dirty="0"/>
              <a:t>Open Windows drop-down menu</a:t>
            </a:r>
          </a:p>
          <a:p>
            <a:pPr marL="457200" indent="-457200">
              <a:buAutoNum type="arabicPeriod"/>
            </a:pPr>
            <a:r>
              <a:rPr lang="en-US" dirty="0"/>
              <a:t>Select Properties</a:t>
            </a:r>
          </a:p>
          <a:p>
            <a:pPr marL="457200" indent="-457200">
              <a:buAutoNum type="arabicPeriod"/>
            </a:pPr>
            <a:r>
              <a:rPr lang="en-US" dirty="0"/>
              <a:t>Open </a:t>
            </a:r>
          </a:p>
          <a:p>
            <a:pPr lvl="1">
              <a:buFont typeface="Wingdings" panose="05000000000000000000" pitchFamily="2" charset="2"/>
              <a:buChar char="Ø"/>
            </a:pPr>
            <a:r>
              <a:rPr lang="en-US" dirty="0"/>
              <a:t>General </a:t>
            </a:r>
          </a:p>
          <a:p>
            <a:pPr lvl="1">
              <a:buFont typeface="Wingdings" panose="05000000000000000000" pitchFamily="2" charset="2"/>
              <a:buChar char="Ø"/>
            </a:pPr>
            <a:r>
              <a:rPr lang="en-US" dirty="0"/>
              <a:t>Editors </a:t>
            </a:r>
          </a:p>
          <a:p>
            <a:pPr lvl="1">
              <a:buFont typeface="Wingdings" panose="05000000000000000000" pitchFamily="2" charset="2"/>
              <a:buChar char="Ø"/>
            </a:pPr>
            <a:r>
              <a:rPr lang="en-US" dirty="0"/>
              <a:t>Text Editors</a:t>
            </a:r>
          </a:p>
          <a:p>
            <a:pPr marL="457200" indent="-457200">
              <a:buAutoNum type="arabicPeriod"/>
            </a:pPr>
            <a:r>
              <a:rPr lang="en-US" dirty="0"/>
              <a:t>Check the box for “Show line numbers”</a:t>
            </a:r>
          </a:p>
        </p:txBody>
      </p:sp>
      <p:pic>
        <p:nvPicPr>
          <p:cNvPr id="6" name="Picture 5">
            <a:extLst>
              <a:ext uri="{FF2B5EF4-FFF2-40B4-BE49-F238E27FC236}">
                <a16:creationId xmlns:a16="http://schemas.microsoft.com/office/drawing/2014/main" id="{9A6DF90C-DC5D-49EA-9573-66E675F904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17017" y="1182771"/>
            <a:ext cx="7398025" cy="5149371"/>
          </a:xfrm>
          <a:prstGeom prst="rect">
            <a:avLst/>
          </a:prstGeom>
        </p:spPr>
      </p:pic>
      <p:sp>
        <p:nvSpPr>
          <p:cNvPr id="7" name="Rectangle 6">
            <a:extLst>
              <a:ext uri="{FF2B5EF4-FFF2-40B4-BE49-F238E27FC236}">
                <a16:creationId xmlns:a16="http://schemas.microsoft.com/office/drawing/2014/main" id="{CF2D6ED2-8BAD-4FAA-A4AE-833A52E1B08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464167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BLE Mesh Topology – Summary </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Main Points Covered in Chapter 4….</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normAutofit fontScale="92500" lnSpcReduction="20000"/>
          </a:bodyPr>
          <a:lstStyle/>
          <a:p>
            <a:r>
              <a:rPr lang="en-US" sz="2800"/>
              <a:t>Node Types</a:t>
            </a:r>
          </a:p>
          <a:p>
            <a:endParaRPr lang="en-US" sz="2800"/>
          </a:p>
          <a:p>
            <a:r>
              <a:rPr lang="en-US" sz="2800"/>
              <a:t>Provisioning and Configuration</a:t>
            </a:r>
          </a:p>
          <a:p>
            <a:endParaRPr lang="en-US" sz="2800"/>
          </a:p>
          <a:p>
            <a:r>
              <a:rPr lang="en-US" sz="2800"/>
              <a:t>Cypress’ Client Control Mesh (CCM) tool</a:t>
            </a:r>
          </a:p>
          <a:p>
            <a:endParaRPr lang="en-US" sz="2800"/>
          </a:p>
          <a:p>
            <a:r>
              <a:rPr lang="en-US" sz="2800"/>
              <a:t>Cypress’ Mesh Client tool</a:t>
            </a:r>
          </a:p>
          <a:p>
            <a:endParaRPr lang="en-US" sz="2800"/>
          </a:p>
          <a:p>
            <a:r>
              <a:rPr lang="en-US" sz="2800"/>
              <a:t>Cypress’ Mesh Lighting App</a:t>
            </a:r>
          </a:p>
        </p:txBody>
      </p:sp>
      <p:pic>
        <p:nvPicPr>
          <p:cNvPr id="5" name="Picture 4">
            <a:extLst>
              <a:ext uri="{FF2B5EF4-FFF2-40B4-BE49-F238E27FC236}">
                <a16:creationId xmlns:a16="http://schemas.microsoft.com/office/drawing/2014/main" id="{E7AB18BA-2E92-4776-A9E4-91C621B3C6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76588" y="1803842"/>
            <a:ext cx="1361106" cy="723636"/>
          </a:xfrm>
          <a:prstGeom prst="rect">
            <a:avLst/>
          </a:prstGeom>
        </p:spPr>
      </p:pic>
      <p:pic>
        <p:nvPicPr>
          <p:cNvPr id="6" name="Picture 5">
            <a:extLst>
              <a:ext uri="{FF2B5EF4-FFF2-40B4-BE49-F238E27FC236}">
                <a16:creationId xmlns:a16="http://schemas.microsoft.com/office/drawing/2014/main" id="{050580E8-062A-44E7-800F-4AF8E02BEF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3697" y="2550680"/>
            <a:ext cx="1364606" cy="755780"/>
          </a:xfrm>
          <a:prstGeom prst="rect">
            <a:avLst/>
          </a:prstGeom>
        </p:spPr>
      </p:pic>
      <p:pic>
        <p:nvPicPr>
          <p:cNvPr id="7" name="Picture 6">
            <a:extLst>
              <a:ext uri="{FF2B5EF4-FFF2-40B4-BE49-F238E27FC236}">
                <a16:creationId xmlns:a16="http://schemas.microsoft.com/office/drawing/2014/main" id="{7E7B933C-7683-43CE-BE2B-C46A74373C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82694" y="3355463"/>
            <a:ext cx="1357607" cy="773275"/>
          </a:xfrm>
          <a:prstGeom prst="rect">
            <a:avLst/>
          </a:prstGeom>
        </p:spPr>
      </p:pic>
      <p:pic>
        <p:nvPicPr>
          <p:cNvPr id="8" name="Picture 7">
            <a:extLst>
              <a:ext uri="{FF2B5EF4-FFF2-40B4-BE49-F238E27FC236}">
                <a16:creationId xmlns:a16="http://schemas.microsoft.com/office/drawing/2014/main" id="{D82475DB-ABEA-4FBE-B7CB-52A68F04047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466004" y="3355463"/>
            <a:ext cx="1378457" cy="793634"/>
          </a:xfrm>
          <a:prstGeom prst="rect">
            <a:avLst/>
          </a:prstGeom>
        </p:spPr>
      </p:pic>
      <p:pic>
        <p:nvPicPr>
          <p:cNvPr id="9" name="Picture 8">
            <a:extLst>
              <a:ext uri="{FF2B5EF4-FFF2-40B4-BE49-F238E27FC236}">
                <a16:creationId xmlns:a16="http://schemas.microsoft.com/office/drawing/2014/main" id="{4C914531-E74F-408D-BC54-0B108C9BD55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070164" y="3355463"/>
            <a:ext cx="1333113" cy="759279"/>
          </a:xfrm>
          <a:prstGeom prst="rect">
            <a:avLst/>
          </a:prstGeom>
        </p:spPr>
      </p:pic>
      <p:pic>
        <p:nvPicPr>
          <p:cNvPr id="10" name="Picture 9">
            <a:extLst>
              <a:ext uri="{FF2B5EF4-FFF2-40B4-BE49-F238E27FC236}">
                <a16:creationId xmlns:a16="http://schemas.microsoft.com/office/drawing/2014/main" id="{779E5E92-CA71-4651-929B-2ABDD4BF718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747140" y="4286456"/>
            <a:ext cx="1333113" cy="759279"/>
          </a:xfrm>
          <a:prstGeom prst="rect">
            <a:avLst/>
          </a:prstGeom>
        </p:spPr>
      </p:pic>
      <p:pic>
        <p:nvPicPr>
          <p:cNvPr id="11" name="Picture 10">
            <a:extLst>
              <a:ext uri="{FF2B5EF4-FFF2-40B4-BE49-F238E27FC236}">
                <a16:creationId xmlns:a16="http://schemas.microsoft.com/office/drawing/2014/main" id="{FE8C1DF9-E391-40B4-81A7-D123993B079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72383" y="4320444"/>
            <a:ext cx="1333113" cy="790772"/>
          </a:xfrm>
          <a:prstGeom prst="rect">
            <a:avLst/>
          </a:prstGeom>
        </p:spPr>
      </p:pic>
      <p:pic>
        <p:nvPicPr>
          <p:cNvPr id="12" name="Picture 11">
            <a:extLst>
              <a:ext uri="{FF2B5EF4-FFF2-40B4-BE49-F238E27FC236}">
                <a16:creationId xmlns:a16="http://schemas.microsoft.com/office/drawing/2014/main" id="{CE899D17-6769-4013-AEA4-56A1EC9C5BE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797626" y="4332691"/>
            <a:ext cx="1357607" cy="766278"/>
          </a:xfrm>
          <a:prstGeom prst="rect">
            <a:avLst/>
          </a:prstGeom>
        </p:spPr>
      </p:pic>
      <p:pic>
        <p:nvPicPr>
          <p:cNvPr id="13" name="Picture 12">
            <a:extLst>
              <a:ext uri="{FF2B5EF4-FFF2-40B4-BE49-F238E27FC236}">
                <a16:creationId xmlns:a16="http://schemas.microsoft.com/office/drawing/2014/main" id="{887E7CD1-7E18-44C4-9D38-F5BFE60BE6C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23934" y="5311696"/>
            <a:ext cx="1357607" cy="792520"/>
          </a:xfrm>
          <a:prstGeom prst="rect">
            <a:avLst/>
          </a:prstGeom>
        </p:spPr>
      </p:pic>
    </p:spTree>
    <p:extLst>
      <p:ext uri="{BB962C8B-B14F-4D97-AF65-F5344CB8AC3E}">
        <p14:creationId xmlns:p14="http://schemas.microsoft.com/office/powerpoint/2010/main" val="6590062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BLE-Mesh – Mesh Details</a:t>
            </a:r>
          </a:p>
          <a:p>
            <a:endParaRPr lang="en-US" sz="3600" i="1" dirty="0"/>
          </a:p>
        </p:txBody>
      </p:sp>
      <p:sp>
        <p:nvSpPr>
          <p:cNvPr id="3" name="Text Placeholder 2"/>
          <p:cNvSpPr>
            <a:spLocks noGrp="1"/>
          </p:cNvSpPr>
          <p:nvPr>
            <p:ph type="body" sz="quarter" idx="11"/>
          </p:nvPr>
        </p:nvSpPr>
        <p:spPr>
          <a:xfrm>
            <a:off x="394408" y="4860069"/>
            <a:ext cx="7649212" cy="556019"/>
          </a:xfrm>
        </p:spPr>
        <p:txBody>
          <a:bodyPr/>
          <a:lstStyle/>
          <a:p>
            <a:r>
              <a:rPr lang="en-US" sz="1600" b="0" dirty="0"/>
              <a:t>Greg Carson, Mike Roberts, Victoria </a:t>
            </a:r>
            <a:r>
              <a:rPr lang="en-US" sz="1600" b="0" dirty="0" err="1"/>
              <a:t>Bohanna</a:t>
            </a:r>
            <a:r>
              <a:rPr lang="en-US" sz="1600" b="0" dirty="0"/>
              <a:t> Pea</a:t>
            </a:r>
          </a:p>
          <a:p>
            <a:r>
              <a:rPr lang="en-US" sz="1600" b="0" dirty="0"/>
              <a:t>Reference: BLE-Mesh-05-Mesh-Details	2019</a:t>
            </a:r>
          </a:p>
        </p:txBody>
      </p:sp>
    </p:spTree>
    <p:extLst>
      <p:ext uri="{BB962C8B-B14F-4D97-AF65-F5344CB8AC3E}">
        <p14:creationId xmlns:p14="http://schemas.microsoft.com/office/powerpoint/2010/main" val="31077642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BLE Mesh Details – Agenda </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Information contained in Chapter 5….</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normAutofit/>
          </a:bodyPr>
          <a:lstStyle/>
          <a:p>
            <a:r>
              <a:rPr lang="en-US" sz="2800"/>
              <a:t>Protocol Details</a:t>
            </a:r>
          </a:p>
          <a:p>
            <a:endParaRPr lang="en-US" sz="2800"/>
          </a:p>
          <a:p>
            <a:r>
              <a:rPr lang="en-US" sz="2800"/>
              <a:t>Models</a:t>
            </a:r>
          </a:p>
          <a:p>
            <a:endParaRPr lang="en-US" sz="2800"/>
          </a:p>
          <a:p>
            <a:r>
              <a:rPr lang="en-US" sz="2800"/>
              <a:t>Mesh Stack Architecture</a:t>
            </a:r>
          </a:p>
          <a:p>
            <a:endParaRPr lang="en-US" sz="2800"/>
          </a:p>
          <a:p>
            <a:r>
              <a:rPr lang="en-US" sz="2800"/>
              <a:t>Security</a:t>
            </a:r>
          </a:p>
        </p:txBody>
      </p:sp>
      <p:pic>
        <p:nvPicPr>
          <p:cNvPr id="5" name="Picture 4">
            <a:extLst>
              <a:ext uri="{FF2B5EF4-FFF2-40B4-BE49-F238E27FC236}">
                <a16:creationId xmlns:a16="http://schemas.microsoft.com/office/drawing/2014/main" id="{4AF33791-F9EF-4C57-8A94-45CA8F02E12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24376" y="1690621"/>
            <a:ext cx="1883301" cy="1080343"/>
          </a:xfrm>
          <a:prstGeom prst="rect">
            <a:avLst/>
          </a:prstGeom>
        </p:spPr>
      </p:pic>
      <p:pic>
        <p:nvPicPr>
          <p:cNvPr id="6" name="Picture 5">
            <a:extLst>
              <a:ext uri="{FF2B5EF4-FFF2-40B4-BE49-F238E27FC236}">
                <a16:creationId xmlns:a16="http://schemas.microsoft.com/office/drawing/2014/main" id="{116F9E73-EE70-4B39-9734-4C033F82A1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3136" y="2777833"/>
            <a:ext cx="1917366" cy="1080343"/>
          </a:xfrm>
          <a:prstGeom prst="rect">
            <a:avLst/>
          </a:prstGeom>
        </p:spPr>
      </p:pic>
      <p:pic>
        <p:nvPicPr>
          <p:cNvPr id="7" name="Picture 6">
            <a:extLst>
              <a:ext uri="{FF2B5EF4-FFF2-40B4-BE49-F238E27FC236}">
                <a16:creationId xmlns:a16="http://schemas.microsoft.com/office/drawing/2014/main" id="{454A9EDD-F5B6-43D5-9263-5EB84B18DFD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74782" y="3894004"/>
            <a:ext cx="1946564" cy="1085209"/>
          </a:xfrm>
          <a:prstGeom prst="rect">
            <a:avLst/>
          </a:prstGeom>
        </p:spPr>
      </p:pic>
      <p:pic>
        <p:nvPicPr>
          <p:cNvPr id="8" name="Picture 7">
            <a:extLst>
              <a:ext uri="{FF2B5EF4-FFF2-40B4-BE49-F238E27FC236}">
                <a16:creationId xmlns:a16="http://schemas.microsoft.com/office/drawing/2014/main" id="{3FAF2A5E-A189-4C73-8E08-46733B65D6F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519141" y="4964854"/>
            <a:ext cx="1868702" cy="1060877"/>
          </a:xfrm>
          <a:prstGeom prst="rect">
            <a:avLst/>
          </a:prstGeom>
        </p:spPr>
      </p:pic>
    </p:spTree>
    <p:extLst>
      <p:ext uri="{BB962C8B-B14F-4D97-AF65-F5344CB8AC3E}">
        <p14:creationId xmlns:p14="http://schemas.microsoft.com/office/powerpoint/2010/main" val="325668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0989BC-9212-4EAF-845B-D0788E8A54E4}"/>
              </a:ext>
            </a:extLst>
          </p:cNvPr>
          <p:cNvSpPr>
            <a:spLocks noGrp="1"/>
          </p:cNvSpPr>
          <p:nvPr>
            <p:ph type="body" sz="quarter" idx="10"/>
          </p:nvPr>
        </p:nvSpPr>
        <p:spPr/>
        <p:txBody>
          <a:bodyPr/>
          <a:lstStyle/>
          <a:p>
            <a:r>
              <a:rPr lang="en-US" dirty="0"/>
              <a:t>Hands-On – Use your PC when there’s a Bar </a:t>
            </a:r>
            <a:r>
              <a:rPr lang="en-US" dirty="0">
                <a:sym typeface="Wingdings" panose="05000000000000000000" pitchFamily="2" charset="2"/>
              </a:rPr>
              <a:t></a:t>
            </a:r>
            <a:r>
              <a:rPr lang="en-US" dirty="0"/>
              <a:t> </a:t>
            </a:r>
          </a:p>
        </p:txBody>
      </p:sp>
      <p:sp>
        <p:nvSpPr>
          <p:cNvPr id="3" name="Text Placeholder 2">
            <a:extLst>
              <a:ext uri="{FF2B5EF4-FFF2-40B4-BE49-F238E27FC236}">
                <a16:creationId xmlns:a16="http://schemas.microsoft.com/office/drawing/2014/main" id="{2DC32049-B09D-4F12-B460-76422F908A30}"/>
              </a:ext>
            </a:extLst>
          </p:cNvPr>
          <p:cNvSpPr>
            <a:spLocks noGrp="1"/>
          </p:cNvSpPr>
          <p:nvPr>
            <p:ph type="body" sz="quarter" idx="11"/>
          </p:nvPr>
        </p:nvSpPr>
        <p:spPr/>
        <p:txBody>
          <a:bodyPr/>
          <a:lstStyle/>
          <a:p>
            <a:r>
              <a:rPr lang="en-US" dirty="0"/>
              <a:t>Open Modus / Select Workspace / Opening Slide</a:t>
            </a:r>
          </a:p>
        </p:txBody>
      </p:sp>
      <p:sp>
        <p:nvSpPr>
          <p:cNvPr id="4" name="Content Placeholder 3">
            <a:extLst>
              <a:ext uri="{FF2B5EF4-FFF2-40B4-BE49-F238E27FC236}">
                <a16:creationId xmlns:a16="http://schemas.microsoft.com/office/drawing/2014/main" id="{CEF26E9F-2D6D-4EEB-9D17-3DD81E03AC2B}"/>
              </a:ext>
            </a:extLst>
          </p:cNvPr>
          <p:cNvSpPr>
            <a:spLocks noGrp="1"/>
          </p:cNvSpPr>
          <p:nvPr>
            <p:ph sz="quarter" idx="33"/>
          </p:nvPr>
        </p:nvSpPr>
        <p:spPr/>
        <p:txBody>
          <a:bodyPr/>
          <a:lstStyle/>
          <a:p>
            <a:r>
              <a:rPr lang="en-US" dirty="0"/>
              <a:t>Start Modus</a:t>
            </a:r>
          </a:p>
          <a:p>
            <a:pPr lvl="1"/>
            <a:r>
              <a:rPr lang="en-US" dirty="0"/>
              <a:t>Windows – Start Menu find “</a:t>
            </a:r>
            <a:r>
              <a:rPr lang="en-US" dirty="0" err="1"/>
              <a:t>ModusToolbox</a:t>
            </a:r>
            <a:r>
              <a:rPr lang="en-US" dirty="0"/>
              <a:t> </a:t>
            </a:r>
            <a:r>
              <a:rPr lang="en-US" dirty="0" err="1"/>
              <a:t>x.x</a:t>
            </a:r>
            <a:r>
              <a:rPr lang="en-US" dirty="0"/>
              <a:t>” </a:t>
            </a:r>
            <a:r>
              <a:rPr lang="en-US" dirty="0">
                <a:sym typeface="Wingdings" panose="05000000000000000000" pitchFamily="2" charset="2"/>
              </a:rPr>
              <a:t> Select the highest version</a:t>
            </a:r>
            <a:endParaRPr lang="en-US" dirty="0"/>
          </a:p>
          <a:p>
            <a:pPr lvl="1"/>
            <a:r>
              <a:rPr lang="en-US" dirty="0"/>
              <a:t>iOS</a:t>
            </a:r>
          </a:p>
          <a:p>
            <a:pPr lvl="1"/>
            <a:r>
              <a:rPr lang="en-US" dirty="0"/>
              <a:t>Linux</a:t>
            </a:r>
          </a:p>
          <a:p>
            <a:r>
              <a:rPr lang="en-US" dirty="0"/>
              <a:t>Select or accept the Workspace – then </a:t>
            </a:r>
            <a:r>
              <a:rPr lang="en-US" b="1" dirty="0"/>
              <a:t>Launch</a:t>
            </a:r>
          </a:p>
          <a:p>
            <a:r>
              <a:rPr lang="en-US" dirty="0"/>
              <a:t>Observe Welcome screen – then click the “</a:t>
            </a:r>
            <a:r>
              <a:rPr lang="en-US" b="1" dirty="0"/>
              <a:t>X</a:t>
            </a:r>
            <a:r>
              <a:rPr lang="en-US" dirty="0"/>
              <a:t>”</a:t>
            </a:r>
          </a:p>
          <a:p>
            <a:endParaRPr lang="en-US" dirty="0"/>
          </a:p>
        </p:txBody>
      </p:sp>
      <p:pic>
        <p:nvPicPr>
          <p:cNvPr id="5" name="Picture 4">
            <a:extLst>
              <a:ext uri="{FF2B5EF4-FFF2-40B4-BE49-F238E27FC236}">
                <a16:creationId xmlns:a16="http://schemas.microsoft.com/office/drawing/2014/main" id="{210F3BBC-B7D3-4ABF-989A-F0AB1B0D3274}"/>
              </a:ext>
            </a:extLst>
          </p:cNvPr>
          <p:cNvPicPr/>
          <p:nvPr/>
        </p:nvPicPr>
        <p:blipFill>
          <a:blip r:embed="rId3" cstate="screen">
            <a:extLst>
              <a:ext uri="{28A0092B-C50C-407E-A947-70E740481C1C}">
                <a14:useLocalDpi xmlns:a14="http://schemas.microsoft.com/office/drawing/2010/main"/>
              </a:ext>
            </a:extLst>
          </a:blip>
          <a:stretch>
            <a:fillRect/>
          </a:stretch>
        </p:blipFill>
        <p:spPr>
          <a:xfrm>
            <a:off x="7277622" y="2785003"/>
            <a:ext cx="4279113" cy="2160674"/>
          </a:xfrm>
          <a:prstGeom prst="rect">
            <a:avLst/>
          </a:prstGeom>
        </p:spPr>
      </p:pic>
      <p:pic>
        <p:nvPicPr>
          <p:cNvPr id="6" name="Picture 5">
            <a:extLst>
              <a:ext uri="{FF2B5EF4-FFF2-40B4-BE49-F238E27FC236}">
                <a16:creationId xmlns:a16="http://schemas.microsoft.com/office/drawing/2014/main" id="{2DCD569E-5857-4E0B-A790-00500833A284}"/>
              </a:ext>
            </a:extLst>
          </p:cNvPr>
          <p:cNvPicPr/>
          <p:nvPr/>
        </p:nvPicPr>
        <p:blipFill rotWithShape="1">
          <a:blip r:embed="rId4" cstate="screen">
            <a:extLst>
              <a:ext uri="{28A0092B-C50C-407E-A947-70E740481C1C}">
                <a14:useLocalDpi xmlns:a14="http://schemas.microsoft.com/office/drawing/2010/main"/>
              </a:ext>
            </a:extLst>
          </a:blip>
          <a:srcRect b="13429"/>
          <a:stretch/>
        </p:blipFill>
        <p:spPr bwMode="auto">
          <a:xfrm>
            <a:off x="3207769" y="4498793"/>
            <a:ext cx="3706660" cy="2160674"/>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B5C61AB1-146E-4809-B3ED-6335862ACCFD}"/>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0406002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D9F5DC-E97B-4982-94E5-C97CD8EB2A48}"/>
              </a:ext>
            </a:extLst>
          </p:cNvPr>
          <p:cNvSpPr/>
          <p:nvPr/>
        </p:nvSpPr>
        <p:spPr>
          <a:xfrm>
            <a:off x="0" y="565068"/>
            <a:ext cx="12192000" cy="6445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33289E0D-87EA-4067-8618-82A1679E3EBE}"/>
              </a:ext>
            </a:extLst>
          </p:cNvPr>
          <p:cNvSpPr>
            <a:spLocks noGrp="1"/>
          </p:cNvSpPr>
          <p:nvPr>
            <p:ph type="body" sz="quarter" idx="10"/>
          </p:nvPr>
        </p:nvSpPr>
        <p:spPr/>
        <p:txBody>
          <a:bodyPr/>
          <a:lstStyle/>
          <a:p>
            <a:r>
              <a:rPr lang="en-US" dirty="0"/>
              <a:t>Protocol Details</a:t>
            </a:r>
          </a:p>
        </p:txBody>
      </p:sp>
      <p:sp>
        <p:nvSpPr>
          <p:cNvPr id="3" name="Text Placeholder 2">
            <a:extLst>
              <a:ext uri="{FF2B5EF4-FFF2-40B4-BE49-F238E27FC236}">
                <a16:creationId xmlns:a16="http://schemas.microsoft.com/office/drawing/2014/main" id="{4C222302-94AF-47B5-ADA2-1C468BE9125F}"/>
              </a:ext>
            </a:extLst>
          </p:cNvPr>
          <p:cNvSpPr>
            <a:spLocks noGrp="1"/>
          </p:cNvSpPr>
          <p:nvPr>
            <p:ph type="body" sz="quarter" idx="11"/>
          </p:nvPr>
        </p:nvSpPr>
        <p:spPr/>
        <p:txBody>
          <a:bodyPr/>
          <a:lstStyle/>
          <a:p>
            <a:r>
              <a:rPr lang="en-US" dirty="0"/>
              <a:t>Concepts to understand Mesh Networks</a:t>
            </a:r>
          </a:p>
          <a:p>
            <a:endParaRPr lang="en-US" dirty="0"/>
          </a:p>
        </p:txBody>
      </p:sp>
      <p:sp>
        <p:nvSpPr>
          <p:cNvPr id="4" name="Content Placeholder 3">
            <a:extLst>
              <a:ext uri="{FF2B5EF4-FFF2-40B4-BE49-F238E27FC236}">
                <a16:creationId xmlns:a16="http://schemas.microsoft.com/office/drawing/2014/main" id="{0EF2A1ED-01AE-4D3E-8616-72F48826D9C4}"/>
              </a:ext>
            </a:extLst>
          </p:cNvPr>
          <p:cNvSpPr>
            <a:spLocks noGrp="1"/>
          </p:cNvSpPr>
          <p:nvPr>
            <p:ph sz="quarter" idx="33"/>
          </p:nvPr>
        </p:nvSpPr>
        <p:spPr/>
        <p:txBody>
          <a:bodyPr/>
          <a:lstStyle/>
          <a:p>
            <a:r>
              <a:rPr lang="en-US" dirty="0"/>
              <a:t>Elements: States and Properties; State Transitions; State Binding</a:t>
            </a:r>
          </a:p>
          <a:p>
            <a:r>
              <a:rPr lang="en-US" dirty="0"/>
              <a:t>Scenes</a:t>
            </a:r>
          </a:p>
          <a:p>
            <a:r>
              <a:rPr lang="en-US" dirty="0"/>
              <a:t>Messages: Control vs Access; Ack vs </a:t>
            </a:r>
            <a:r>
              <a:rPr lang="en-US" dirty="0" err="1"/>
              <a:t>UnAck</a:t>
            </a:r>
            <a:r>
              <a:rPr lang="en-US" dirty="0"/>
              <a:t>; Get, Set, Status; Segmented vs Un</a:t>
            </a:r>
          </a:p>
          <a:p>
            <a:r>
              <a:rPr lang="en-US" dirty="0"/>
              <a:t>Addressing: Unicast; Group; Virtual</a:t>
            </a:r>
          </a:p>
          <a:p>
            <a:r>
              <a:rPr lang="en-US" dirty="0"/>
              <a:t>Publish and Subscribe</a:t>
            </a:r>
          </a:p>
          <a:p>
            <a:endParaRPr lang="en-US" dirty="0"/>
          </a:p>
        </p:txBody>
      </p:sp>
    </p:spTree>
    <p:extLst>
      <p:ext uri="{BB962C8B-B14F-4D97-AF65-F5344CB8AC3E}">
        <p14:creationId xmlns:p14="http://schemas.microsoft.com/office/powerpoint/2010/main" val="3511525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perb Ceiling Fan Bulb #7 Images Of Ceiling Fans With Light Bulbs">
            <a:extLst>
              <a:ext uri="{FF2B5EF4-FFF2-40B4-BE49-F238E27FC236}">
                <a16:creationId xmlns:a16="http://schemas.microsoft.com/office/drawing/2014/main" id="{9DA2279C-326A-45DB-838F-7BAC09CEC55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197043" y="832269"/>
            <a:ext cx="4576163" cy="239953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33289E0D-87EA-4067-8618-82A1679E3EBE}"/>
              </a:ext>
            </a:extLst>
          </p:cNvPr>
          <p:cNvSpPr>
            <a:spLocks noGrp="1"/>
          </p:cNvSpPr>
          <p:nvPr>
            <p:ph type="body" sz="quarter" idx="10"/>
          </p:nvPr>
        </p:nvSpPr>
        <p:spPr/>
        <p:txBody>
          <a:bodyPr/>
          <a:lstStyle/>
          <a:p>
            <a:r>
              <a:rPr lang="en-US" dirty="0"/>
              <a:t>Protocol Details - Elements</a:t>
            </a:r>
          </a:p>
        </p:txBody>
      </p:sp>
      <p:sp>
        <p:nvSpPr>
          <p:cNvPr id="3" name="Text Placeholder 2">
            <a:extLst>
              <a:ext uri="{FF2B5EF4-FFF2-40B4-BE49-F238E27FC236}">
                <a16:creationId xmlns:a16="http://schemas.microsoft.com/office/drawing/2014/main" id="{4C222302-94AF-47B5-ADA2-1C468BE9125F}"/>
              </a:ext>
            </a:extLst>
          </p:cNvPr>
          <p:cNvSpPr>
            <a:spLocks noGrp="1"/>
          </p:cNvSpPr>
          <p:nvPr>
            <p:ph type="body" sz="quarter" idx="11"/>
          </p:nvPr>
        </p:nvSpPr>
        <p:spPr/>
        <p:txBody>
          <a:bodyPr/>
          <a:lstStyle/>
          <a:p>
            <a:r>
              <a:rPr lang="en-US" dirty="0"/>
              <a:t>States and Properties; State Transitions; State Binding</a:t>
            </a:r>
          </a:p>
        </p:txBody>
      </p:sp>
      <p:sp>
        <p:nvSpPr>
          <p:cNvPr id="4" name="Content Placeholder 3">
            <a:extLst>
              <a:ext uri="{FF2B5EF4-FFF2-40B4-BE49-F238E27FC236}">
                <a16:creationId xmlns:a16="http://schemas.microsoft.com/office/drawing/2014/main" id="{0EF2A1ED-01AE-4D3E-8616-72F48826D9C4}"/>
              </a:ext>
            </a:extLst>
          </p:cNvPr>
          <p:cNvSpPr>
            <a:spLocks noGrp="1"/>
          </p:cNvSpPr>
          <p:nvPr>
            <p:ph sz="quarter" idx="33"/>
          </p:nvPr>
        </p:nvSpPr>
        <p:spPr/>
        <p:txBody>
          <a:bodyPr>
            <a:normAutofit/>
          </a:bodyPr>
          <a:lstStyle/>
          <a:p>
            <a:pPr marL="0" indent="0">
              <a:buNone/>
            </a:pPr>
            <a:r>
              <a:rPr lang="en-US" dirty="0"/>
              <a:t>Elements are Independently Controlled Parts of a Node</a:t>
            </a:r>
          </a:p>
          <a:p>
            <a:r>
              <a:rPr lang="en-US" dirty="0"/>
              <a:t>States – potential values</a:t>
            </a:r>
          </a:p>
          <a:p>
            <a:pPr marL="456846" lvl="1" indent="0">
              <a:buNone/>
            </a:pPr>
            <a:r>
              <a:rPr lang="en-US" dirty="0"/>
              <a:t>Examples: On/Off; Low/Medium/High; </a:t>
            </a:r>
          </a:p>
          <a:p>
            <a:r>
              <a:rPr lang="en-US" dirty="0"/>
              <a:t>Properties – provide context for interpreting states</a:t>
            </a:r>
          </a:p>
          <a:p>
            <a:pPr marL="456846" lvl="1" indent="0">
              <a:buNone/>
            </a:pPr>
            <a:r>
              <a:rPr lang="en-US" dirty="0"/>
              <a:t>Examples: Power to Light; Red Component of Light; Direction of Fan</a:t>
            </a:r>
          </a:p>
          <a:p>
            <a:r>
              <a:rPr lang="en-US" dirty="0"/>
              <a:t>State Transitions – time allotted to transition between states</a:t>
            </a:r>
          </a:p>
          <a:p>
            <a:pPr marL="456846" lvl="1" indent="0">
              <a:buNone/>
            </a:pPr>
            <a:r>
              <a:rPr lang="en-US" dirty="0"/>
              <a:t>Example: Fan transition from off to on in minimum 5 seconds</a:t>
            </a:r>
          </a:p>
          <a:p>
            <a:r>
              <a:rPr lang="en-US" dirty="0"/>
              <a:t>State Binding – relationship between properties</a:t>
            </a:r>
          </a:p>
          <a:p>
            <a:pPr marL="456846" lvl="1" indent="0">
              <a:buNone/>
            </a:pPr>
            <a:r>
              <a:rPr lang="en-US" dirty="0"/>
              <a:t>Example – If each Red, Blue and Green Component of Light are dimmed to 0, then Power = Off</a:t>
            </a:r>
          </a:p>
          <a:p>
            <a:pPr lvl="1"/>
            <a:endParaRPr lang="en-US" dirty="0"/>
          </a:p>
          <a:p>
            <a:endParaRPr lang="en-US" dirty="0"/>
          </a:p>
        </p:txBody>
      </p:sp>
      <p:sp>
        <p:nvSpPr>
          <p:cNvPr id="5" name="Rectangle 4">
            <a:extLst>
              <a:ext uri="{FF2B5EF4-FFF2-40B4-BE49-F238E27FC236}">
                <a16:creationId xmlns:a16="http://schemas.microsoft.com/office/drawing/2014/main" id="{DA82FA2F-BB93-4711-B5CD-A5838D80CF5F}"/>
              </a:ext>
            </a:extLst>
          </p:cNvPr>
          <p:cNvSpPr/>
          <p:nvPr/>
        </p:nvSpPr>
        <p:spPr>
          <a:xfrm>
            <a:off x="7767737" y="2482546"/>
            <a:ext cx="1582484" cy="954107"/>
          </a:xfrm>
          <a:prstGeom prst="rect">
            <a:avLst/>
          </a:prstGeom>
          <a:noFill/>
        </p:spPr>
        <p:txBody>
          <a:bodyPr wrap="none" lIns="91440" tIns="45720" rIns="91440" bIns="45720">
            <a:spAutoFit/>
          </a:bodyPr>
          <a:lstStyle/>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Fan</a:t>
            </a:r>
          </a:p>
          <a:p>
            <a:pPr algn="ct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Element</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Rectangle 6">
            <a:extLst>
              <a:ext uri="{FF2B5EF4-FFF2-40B4-BE49-F238E27FC236}">
                <a16:creationId xmlns:a16="http://schemas.microsoft.com/office/drawing/2014/main" id="{E9A3F3B8-ED22-4531-A905-920452252E29}"/>
              </a:ext>
            </a:extLst>
          </p:cNvPr>
          <p:cNvSpPr/>
          <p:nvPr/>
        </p:nvSpPr>
        <p:spPr>
          <a:xfrm>
            <a:off x="10007035" y="2482546"/>
            <a:ext cx="1582484" cy="954107"/>
          </a:xfrm>
          <a:prstGeom prst="rect">
            <a:avLst/>
          </a:prstGeom>
          <a:noFill/>
        </p:spPr>
        <p:txBody>
          <a:bodyPr wrap="none" lIns="91440" tIns="45720" rIns="91440" bIns="45720">
            <a:spAutoFit/>
          </a:bodyPr>
          <a:lstStyle/>
          <a:p>
            <a:pPr algn="ct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Light</a:t>
            </a:r>
          </a:p>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Ele</a:t>
            </a: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ment</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Rectangle 7">
            <a:extLst>
              <a:ext uri="{FF2B5EF4-FFF2-40B4-BE49-F238E27FC236}">
                <a16:creationId xmlns:a16="http://schemas.microsoft.com/office/drawing/2014/main" id="{169509FE-39F6-4544-9174-855BC595952E}"/>
              </a:ext>
            </a:extLst>
          </p:cNvPr>
          <p:cNvSpPr/>
          <p:nvPr/>
        </p:nvSpPr>
        <p:spPr>
          <a:xfrm>
            <a:off x="8415895" y="402500"/>
            <a:ext cx="2382382" cy="523220"/>
          </a:xfrm>
          <a:prstGeom prst="rect">
            <a:avLst/>
          </a:prstGeom>
          <a:noFill/>
        </p:spPr>
        <p:txBody>
          <a:bodyPr wrap="none" lIns="91440" tIns="45720" rIns="91440" bIns="45720">
            <a:spAutoFit/>
          </a:bodyPr>
          <a:lstStyle/>
          <a:p>
            <a:pPr algn="ct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Fixture Node</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6" name="Picture 5">
            <a:extLst>
              <a:ext uri="{FF2B5EF4-FFF2-40B4-BE49-F238E27FC236}">
                <a16:creationId xmlns:a16="http://schemas.microsoft.com/office/drawing/2014/main" id="{D0C879CA-61FF-414F-9EC6-E1EA60DF88D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2772237">
            <a:off x="9396711" y="2086011"/>
            <a:ext cx="385758" cy="396152"/>
          </a:xfrm>
          <a:prstGeom prst="rect">
            <a:avLst/>
          </a:prstGeom>
        </p:spPr>
      </p:pic>
    </p:spTree>
    <p:extLst>
      <p:ext uri="{BB962C8B-B14F-4D97-AF65-F5344CB8AC3E}">
        <p14:creationId xmlns:p14="http://schemas.microsoft.com/office/powerpoint/2010/main" val="14279508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89E0D-87EA-4067-8618-82A1679E3EBE}"/>
              </a:ext>
            </a:extLst>
          </p:cNvPr>
          <p:cNvSpPr>
            <a:spLocks noGrp="1"/>
          </p:cNvSpPr>
          <p:nvPr>
            <p:ph type="body" sz="quarter" idx="10"/>
          </p:nvPr>
        </p:nvSpPr>
        <p:spPr/>
        <p:txBody>
          <a:bodyPr/>
          <a:lstStyle/>
          <a:p>
            <a:r>
              <a:rPr lang="en-US" dirty="0"/>
              <a:t>Protocol Details - Scenes</a:t>
            </a:r>
          </a:p>
        </p:txBody>
      </p:sp>
      <p:sp>
        <p:nvSpPr>
          <p:cNvPr id="3" name="Text Placeholder 2">
            <a:extLst>
              <a:ext uri="{FF2B5EF4-FFF2-40B4-BE49-F238E27FC236}">
                <a16:creationId xmlns:a16="http://schemas.microsoft.com/office/drawing/2014/main" id="{4C222302-94AF-47B5-ADA2-1C468BE9125F}"/>
              </a:ext>
            </a:extLst>
          </p:cNvPr>
          <p:cNvSpPr>
            <a:spLocks noGrp="1"/>
          </p:cNvSpPr>
          <p:nvPr>
            <p:ph type="body" sz="quarter" idx="11"/>
          </p:nvPr>
        </p:nvSpPr>
        <p:spPr/>
        <p:txBody>
          <a:bodyPr/>
          <a:lstStyle/>
          <a:p>
            <a:r>
              <a:rPr lang="en-US" dirty="0"/>
              <a:t>Recall the Environment</a:t>
            </a:r>
          </a:p>
        </p:txBody>
      </p:sp>
      <p:sp>
        <p:nvSpPr>
          <p:cNvPr id="4" name="Content Placeholder 3">
            <a:extLst>
              <a:ext uri="{FF2B5EF4-FFF2-40B4-BE49-F238E27FC236}">
                <a16:creationId xmlns:a16="http://schemas.microsoft.com/office/drawing/2014/main" id="{0EF2A1ED-01AE-4D3E-8616-72F48826D9C4}"/>
              </a:ext>
            </a:extLst>
          </p:cNvPr>
          <p:cNvSpPr>
            <a:spLocks noGrp="1"/>
          </p:cNvSpPr>
          <p:nvPr>
            <p:ph sz="quarter" idx="33"/>
          </p:nvPr>
        </p:nvSpPr>
        <p:spPr>
          <a:xfrm>
            <a:off x="418793" y="1882327"/>
            <a:ext cx="11260589" cy="2301746"/>
          </a:xfrm>
        </p:spPr>
        <p:txBody>
          <a:bodyPr/>
          <a:lstStyle/>
          <a:p>
            <a:r>
              <a:rPr lang="en-US" dirty="0"/>
              <a:t>Scenes are collection of states stored together</a:t>
            </a:r>
          </a:p>
          <a:p>
            <a:r>
              <a:rPr lang="en-US" dirty="0"/>
              <a:t>Scene identified by 16-bits</a:t>
            </a:r>
          </a:p>
          <a:p>
            <a:r>
              <a:rPr lang="en-US" dirty="0"/>
              <a:t>Recalled by “Scene Message”</a:t>
            </a:r>
          </a:p>
        </p:txBody>
      </p:sp>
      <p:pic>
        <p:nvPicPr>
          <p:cNvPr id="5" name="Picture 4">
            <a:extLst>
              <a:ext uri="{FF2B5EF4-FFF2-40B4-BE49-F238E27FC236}">
                <a16:creationId xmlns:a16="http://schemas.microsoft.com/office/drawing/2014/main" id="{D2A0EA38-68CF-4B57-9943-63F29051B2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6000" y="2668733"/>
            <a:ext cx="5458691" cy="3356998"/>
          </a:xfrm>
          <a:prstGeom prst="rect">
            <a:avLst/>
          </a:prstGeom>
        </p:spPr>
      </p:pic>
      <p:sp>
        <p:nvSpPr>
          <p:cNvPr id="6" name="Content Placeholder 3">
            <a:extLst>
              <a:ext uri="{FF2B5EF4-FFF2-40B4-BE49-F238E27FC236}">
                <a16:creationId xmlns:a16="http://schemas.microsoft.com/office/drawing/2014/main" id="{85872195-17D3-4EBF-9BA8-9D736A1F4E88}"/>
              </a:ext>
            </a:extLst>
          </p:cNvPr>
          <p:cNvSpPr txBox="1">
            <a:spLocks/>
          </p:cNvSpPr>
          <p:nvPr/>
        </p:nvSpPr>
        <p:spPr>
          <a:xfrm>
            <a:off x="418793" y="3357467"/>
            <a:ext cx="5677207" cy="230174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Example: Car Seat Setting recalls the height, setback, seatback, lumbar and steering wheel position.</a:t>
            </a:r>
          </a:p>
          <a:p>
            <a:endParaRPr lang="en-US" dirty="0"/>
          </a:p>
        </p:txBody>
      </p:sp>
    </p:spTree>
    <p:extLst>
      <p:ext uri="{BB962C8B-B14F-4D97-AF65-F5344CB8AC3E}">
        <p14:creationId xmlns:p14="http://schemas.microsoft.com/office/powerpoint/2010/main" val="13665387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89E0D-87EA-4067-8618-82A1679E3EBE}"/>
              </a:ext>
            </a:extLst>
          </p:cNvPr>
          <p:cNvSpPr>
            <a:spLocks noGrp="1"/>
          </p:cNvSpPr>
          <p:nvPr>
            <p:ph type="body" sz="quarter" idx="10"/>
          </p:nvPr>
        </p:nvSpPr>
        <p:spPr/>
        <p:txBody>
          <a:bodyPr/>
          <a:lstStyle/>
          <a:p>
            <a:r>
              <a:rPr lang="en-US" dirty="0"/>
              <a:t>Protocol Details – Messages </a:t>
            </a:r>
          </a:p>
        </p:txBody>
      </p:sp>
      <p:sp>
        <p:nvSpPr>
          <p:cNvPr id="3" name="Text Placeholder 2">
            <a:extLst>
              <a:ext uri="{FF2B5EF4-FFF2-40B4-BE49-F238E27FC236}">
                <a16:creationId xmlns:a16="http://schemas.microsoft.com/office/drawing/2014/main" id="{4C222302-94AF-47B5-ADA2-1C468BE9125F}"/>
              </a:ext>
            </a:extLst>
          </p:cNvPr>
          <p:cNvSpPr>
            <a:spLocks noGrp="1"/>
          </p:cNvSpPr>
          <p:nvPr>
            <p:ph type="body" sz="quarter" idx="11"/>
          </p:nvPr>
        </p:nvSpPr>
        <p:spPr/>
        <p:txBody>
          <a:bodyPr/>
          <a:lstStyle/>
          <a:p>
            <a:r>
              <a:rPr lang="en-US" dirty="0"/>
              <a:t>Packets of information forwarded from sender to destination</a:t>
            </a:r>
          </a:p>
        </p:txBody>
      </p:sp>
      <p:sp>
        <p:nvSpPr>
          <p:cNvPr id="4" name="Content Placeholder 3">
            <a:extLst>
              <a:ext uri="{FF2B5EF4-FFF2-40B4-BE49-F238E27FC236}">
                <a16:creationId xmlns:a16="http://schemas.microsoft.com/office/drawing/2014/main" id="{0EF2A1ED-01AE-4D3E-8616-72F48826D9C4}"/>
              </a:ext>
            </a:extLst>
          </p:cNvPr>
          <p:cNvSpPr>
            <a:spLocks noGrp="1"/>
          </p:cNvSpPr>
          <p:nvPr>
            <p:ph sz="quarter" idx="33"/>
          </p:nvPr>
        </p:nvSpPr>
        <p:spPr>
          <a:xfrm>
            <a:off x="418793" y="1882327"/>
            <a:ext cx="11358323" cy="2440291"/>
          </a:xfrm>
        </p:spPr>
        <p:txBody>
          <a:bodyPr>
            <a:normAutofit/>
          </a:bodyPr>
          <a:lstStyle/>
          <a:p>
            <a:r>
              <a:rPr lang="en-US" dirty="0"/>
              <a:t>Messages are broadcast by a sending Node using advertising packets</a:t>
            </a:r>
          </a:p>
          <a:p>
            <a:r>
              <a:rPr lang="en-US" dirty="0"/>
              <a:t>Messages are received by all Mesh Nodes within range of sender</a:t>
            </a:r>
          </a:p>
          <a:p>
            <a:r>
              <a:rPr lang="en-US" dirty="0"/>
              <a:t>Messages exceeding 31 Octets are segmented into multiple packets</a:t>
            </a:r>
          </a:p>
        </p:txBody>
      </p:sp>
      <p:sp>
        <p:nvSpPr>
          <p:cNvPr id="5" name="Content Placeholder 3">
            <a:extLst>
              <a:ext uri="{FF2B5EF4-FFF2-40B4-BE49-F238E27FC236}">
                <a16:creationId xmlns:a16="http://schemas.microsoft.com/office/drawing/2014/main" id="{FDD4AD8A-D496-4C10-A1F9-2E460D4F4EA9}"/>
              </a:ext>
            </a:extLst>
          </p:cNvPr>
          <p:cNvSpPr txBox="1">
            <a:spLocks/>
          </p:cNvSpPr>
          <p:nvPr/>
        </p:nvSpPr>
        <p:spPr>
          <a:xfrm>
            <a:off x="416838" y="3407276"/>
            <a:ext cx="5443635" cy="2440291"/>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Messages contain:</a:t>
            </a:r>
          </a:p>
          <a:p>
            <a:pPr lvl="1"/>
            <a:r>
              <a:rPr lang="en-US" dirty="0"/>
              <a:t>Size and Type of Message</a:t>
            </a:r>
          </a:p>
          <a:p>
            <a:pPr lvl="1"/>
            <a:r>
              <a:rPr lang="en-US" dirty="0"/>
              <a:t>Segmentation Information</a:t>
            </a:r>
          </a:p>
          <a:p>
            <a:pPr lvl="1"/>
            <a:r>
              <a:rPr lang="en-US" dirty="0"/>
              <a:t>Network &amp; Application Security Key Info</a:t>
            </a:r>
          </a:p>
          <a:p>
            <a:pPr lvl="1"/>
            <a:r>
              <a:rPr lang="en-US" dirty="0"/>
              <a:t>Message Sequence number</a:t>
            </a:r>
          </a:p>
        </p:txBody>
      </p:sp>
      <p:sp>
        <p:nvSpPr>
          <p:cNvPr id="6" name="Content Placeholder 3">
            <a:extLst>
              <a:ext uri="{FF2B5EF4-FFF2-40B4-BE49-F238E27FC236}">
                <a16:creationId xmlns:a16="http://schemas.microsoft.com/office/drawing/2014/main" id="{608C8682-FCC8-473B-A0B6-D456F456D713}"/>
              </a:ext>
            </a:extLst>
          </p:cNvPr>
          <p:cNvSpPr txBox="1">
            <a:spLocks/>
          </p:cNvSpPr>
          <p:nvPr/>
        </p:nvSpPr>
        <p:spPr>
          <a:xfrm>
            <a:off x="5875524" y="3407271"/>
            <a:ext cx="5443635" cy="2440291"/>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endParaRPr lang="en-US" dirty="0"/>
          </a:p>
          <a:p>
            <a:pPr lvl="1"/>
            <a:r>
              <a:rPr lang="en-US" dirty="0"/>
              <a:t>Message source address</a:t>
            </a:r>
          </a:p>
          <a:p>
            <a:pPr lvl="1"/>
            <a:r>
              <a:rPr lang="en-US" dirty="0"/>
              <a:t>Message destination address</a:t>
            </a:r>
          </a:p>
          <a:p>
            <a:pPr lvl="1"/>
            <a:r>
              <a:rPr lang="en-US" dirty="0"/>
              <a:t>Payload (up to 12 octets)</a:t>
            </a:r>
          </a:p>
          <a:p>
            <a:pPr lvl="1"/>
            <a:r>
              <a:rPr lang="en-US" dirty="0"/>
              <a:t>Message Integrity Check (MIC) info</a:t>
            </a:r>
          </a:p>
        </p:txBody>
      </p:sp>
    </p:spTree>
    <p:extLst>
      <p:ext uri="{BB962C8B-B14F-4D97-AF65-F5344CB8AC3E}">
        <p14:creationId xmlns:p14="http://schemas.microsoft.com/office/powerpoint/2010/main" val="2289534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89E0D-87EA-4067-8618-82A1679E3EBE}"/>
              </a:ext>
            </a:extLst>
          </p:cNvPr>
          <p:cNvSpPr>
            <a:spLocks noGrp="1"/>
          </p:cNvSpPr>
          <p:nvPr>
            <p:ph type="body" sz="quarter" idx="10"/>
          </p:nvPr>
        </p:nvSpPr>
        <p:spPr/>
        <p:txBody>
          <a:bodyPr/>
          <a:lstStyle/>
          <a:p>
            <a:r>
              <a:rPr lang="en-US" dirty="0"/>
              <a:t>Protocol Details – Message Types</a:t>
            </a:r>
          </a:p>
        </p:txBody>
      </p:sp>
      <p:sp>
        <p:nvSpPr>
          <p:cNvPr id="3" name="Text Placeholder 2">
            <a:extLst>
              <a:ext uri="{FF2B5EF4-FFF2-40B4-BE49-F238E27FC236}">
                <a16:creationId xmlns:a16="http://schemas.microsoft.com/office/drawing/2014/main" id="{4C222302-94AF-47B5-ADA2-1C468BE9125F}"/>
              </a:ext>
            </a:extLst>
          </p:cNvPr>
          <p:cNvSpPr>
            <a:spLocks noGrp="1"/>
          </p:cNvSpPr>
          <p:nvPr>
            <p:ph type="body" sz="quarter" idx="11"/>
          </p:nvPr>
        </p:nvSpPr>
        <p:spPr/>
        <p:txBody>
          <a:bodyPr/>
          <a:lstStyle/>
          <a:p>
            <a:r>
              <a:rPr lang="en-US" dirty="0"/>
              <a:t>Control vs Access; Ack vs </a:t>
            </a:r>
            <a:r>
              <a:rPr lang="en-US" dirty="0" err="1"/>
              <a:t>UnAck</a:t>
            </a:r>
            <a:r>
              <a:rPr lang="en-US" dirty="0"/>
              <a:t>; Get, Set, Status; Segmented vs Un</a:t>
            </a:r>
          </a:p>
        </p:txBody>
      </p:sp>
      <p:sp>
        <p:nvSpPr>
          <p:cNvPr id="4" name="Content Placeholder 3">
            <a:extLst>
              <a:ext uri="{FF2B5EF4-FFF2-40B4-BE49-F238E27FC236}">
                <a16:creationId xmlns:a16="http://schemas.microsoft.com/office/drawing/2014/main" id="{0EF2A1ED-01AE-4D3E-8616-72F48826D9C4}"/>
              </a:ext>
            </a:extLst>
          </p:cNvPr>
          <p:cNvSpPr>
            <a:spLocks noGrp="1"/>
          </p:cNvSpPr>
          <p:nvPr>
            <p:ph sz="quarter" idx="33"/>
          </p:nvPr>
        </p:nvSpPr>
        <p:spPr>
          <a:xfrm>
            <a:off x="418793" y="1882327"/>
            <a:ext cx="11358323" cy="4213673"/>
          </a:xfrm>
        </p:spPr>
        <p:txBody>
          <a:bodyPr>
            <a:normAutofit/>
          </a:bodyPr>
          <a:lstStyle/>
          <a:p>
            <a:r>
              <a:rPr lang="en-US" dirty="0"/>
              <a:t>Control vs Access</a:t>
            </a:r>
          </a:p>
          <a:p>
            <a:pPr lvl="1"/>
            <a:r>
              <a:rPr lang="en-US" dirty="0"/>
              <a:t>Control Messages are internally generated to keep the mesh functioning</a:t>
            </a:r>
          </a:p>
          <a:p>
            <a:pPr lvl="1"/>
            <a:r>
              <a:rPr lang="en-US" dirty="0"/>
              <a:t>Access Messages pass information to from and between nodes to fulfill a nodes purpose</a:t>
            </a:r>
          </a:p>
          <a:p>
            <a:r>
              <a:rPr lang="en-US" dirty="0"/>
              <a:t>Acknowledged vs Unacknowledged</a:t>
            </a:r>
          </a:p>
          <a:p>
            <a:pPr lvl="1"/>
            <a:r>
              <a:rPr lang="en-US" dirty="0"/>
              <a:t>Ack Messages require a response from the destination node</a:t>
            </a:r>
          </a:p>
          <a:p>
            <a:pPr lvl="1"/>
            <a:r>
              <a:rPr lang="en-US" dirty="0"/>
              <a:t>All Messages are idempotent – multiple copies received are handled as a single message</a:t>
            </a:r>
          </a:p>
          <a:p>
            <a:r>
              <a:rPr lang="en-US" dirty="0"/>
              <a:t>GET, SET, STATUS</a:t>
            </a:r>
          </a:p>
          <a:p>
            <a:pPr lvl="1"/>
            <a:r>
              <a:rPr lang="en-US" dirty="0"/>
              <a:t>GET – requests a state value – always Acknowledged</a:t>
            </a:r>
          </a:p>
          <a:p>
            <a:pPr lvl="1"/>
            <a:r>
              <a:rPr lang="en-US" dirty="0"/>
              <a:t>SET – changes a state value – either Ack or </a:t>
            </a:r>
            <a:r>
              <a:rPr lang="en-US" dirty="0" err="1"/>
              <a:t>UnAck</a:t>
            </a:r>
            <a:endParaRPr lang="en-US" dirty="0"/>
          </a:p>
          <a:p>
            <a:pPr lvl="1"/>
            <a:r>
              <a:rPr lang="en-US" dirty="0"/>
              <a:t>STATUS – sent in response to GET, Acknowledged SET, or independently – always </a:t>
            </a:r>
            <a:r>
              <a:rPr lang="en-US" dirty="0" err="1"/>
              <a:t>UnAck</a:t>
            </a:r>
            <a:endParaRPr lang="en-US" dirty="0"/>
          </a:p>
          <a:p>
            <a:pPr marL="456846" lvl="1" indent="0">
              <a:buNone/>
            </a:pPr>
            <a:endParaRPr lang="en-US" dirty="0"/>
          </a:p>
        </p:txBody>
      </p:sp>
    </p:spTree>
    <p:extLst>
      <p:ext uri="{BB962C8B-B14F-4D97-AF65-F5344CB8AC3E}">
        <p14:creationId xmlns:p14="http://schemas.microsoft.com/office/powerpoint/2010/main" val="31017758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89E0D-87EA-4067-8618-82A1679E3EBE}"/>
              </a:ext>
            </a:extLst>
          </p:cNvPr>
          <p:cNvSpPr>
            <a:spLocks noGrp="1"/>
          </p:cNvSpPr>
          <p:nvPr>
            <p:ph type="body" sz="quarter" idx="10"/>
          </p:nvPr>
        </p:nvSpPr>
        <p:spPr/>
        <p:txBody>
          <a:bodyPr/>
          <a:lstStyle/>
          <a:p>
            <a:r>
              <a:rPr lang="en-US" dirty="0"/>
              <a:t>Protocol Details – Message Types</a:t>
            </a:r>
          </a:p>
        </p:txBody>
      </p:sp>
      <p:sp>
        <p:nvSpPr>
          <p:cNvPr id="3" name="Text Placeholder 2">
            <a:extLst>
              <a:ext uri="{FF2B5EF4-FFF2-40B4-BE49-F238E27FC236}">
                <a16:creationId xmlns:a16="http://schemas.microsoft.com/office/drawing/2014/main" id="{4C222302-94AF-47B5-ADA2-1C468BE9125F}"/>
              </a:ext>
            </a:extLst>
          </p:cNvPr>
          <p:cNvSpPr>
            <a:spLocks noGrp="1"/>
          </p:cNvSpPr>
          <p:nvPr>
            <p:ph type="body" sz="quarter" idx="11"/>
          </p:nvPr>
        </p:nvSpPr>
        <p:spPr/>
        <p:txBody>
          <a:bodyPr/>
          <a:lstStyle/>
          <a:p>
            <a:r>
              <a:rPr lang="en-US" dirty="0"/>
              <a:t>Control vs Access; Ack vs </a:t>
            </a:r>
            <a:r>
              <a:rPr lang="en-US" dirty="0" err="1"/>
              <a:t>UnAck</a:t>
            </a:r>
            <a:r>
              <a:rPr lang="en-US" dirty="0"/>
              <a:t>; Get, Set, Status; Segmented vs Un</a:t>
            </a:r>
          </a:p>
        </p:txBody>
      </p:sp>
      <p:sp>
        <p:nvSpPr>
          <p:cNvPr id="4" name="Content Placeholder 3">
            <a:extLst>
              <a:ext uri="{FF2B5EF4-FFF2-40B4-BE49-F238E27FC236}">
                <a16:creationId xmlns:a16="http://schemas.microsoft.com/office/drawing/2014/main" id="{0EF2A1ED-01AE-4D3E-8616-72F48826D9C4}"/>
              </a:ext>
            </a:extLst>
          </p:cNvPr>
          <p:cNvSpPr>
            <a:spLocks noGrp="1"/>
          </p:cNvSpPr>
          <p:nvPr>
            <p:ph sz="quarter" idx="33"/>
          </p:nvPr>
        </p:nvSpPr>
        <p:spPr>
          <a:xfrm>
            <a:off x="418793" y="1882327"/>
            <a:ext cx="11358323" cy="4213673"/>
          </a:xfrm>
        </p:spPr>
        <p:txBody>
          <a:bodyPr>
            <a:normAutofit/>
          </a:bodyPr>
          <a:lstStyle/>
          <a:p>
            <a:r>
              <a:rPr lang="en-US" dirty="0"/>
              <a:t>Segmented vs Unsegmented</a:t>
            </a:r>
          </a:p>
          <a:p>
            <a:pPr lvl="1"/>
            <a:r>
              <a:rPr lang="en-US" dirty="0"/>
              <a:t>Segmented messages can be broken into a maximum of 32 chunks that are delivered in up to 32 advertising packets.</a:t>
            </a:r>
          </a:p>
          <a:p>
            <a:endParaRPr lang="en-US" dirty="0"/>
          </a:p>
          <a:p>
            <a:pPr lvl="1"/>
            <a:endParaRPr lang="en-US" dirty="0"/>
          </a:p>
        </p:txBody>
      </p:sp>
      <p:pic>
        <p:nvPicPr>
          <p:cNvPr id="6" name="Picture 5">
            <a:extLst>
              <a:ext uri="{FF2B5EF4-FFF2-40B4-BE49-F238E27FC236}">
                <a16:creationId xmlns:a16="http://schemas.microsoft.com/office/drawing/2014/main" id="{C74C210B-7CA8-42C4-8DA7-2238DB0AA1A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4751" y="3234090"/>
            <a:ext cx="6968837" cy="2654322"/>
          </a:xfrm>
          <a:prstGeom prst="rect">
            <a:avLst/>
          </a:prstGeom>
        </p:spPr>
      </p:pic>
      <p:sp>
        <p:nvSpPr>
          <p:cNvPr id="5" name="Rectangle 4">
            <a:extLst>
              <a:ext uri="{FF2B5EF4-FFF2-40B4-BE49-F238E27FC236}">
                <a16:creationId xmlns:a16="http://schemas.microsoft.com/office/drawing/2014/main" id="{C69BC2FA-8122-42D4-951A-3073F08CA806}"/>
              </a:ext>
            </a:extLst>
          </p:cNvPr>
          <p:cNvSpPr/>
          <p:nvPr/>
        </p:nvSpPr>
        <p:spPr>
          <a:xfrm>
            <a:off x="9789460" y="5272790"/>
            <a:ext cx="884418" cy="2327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88 bits</a:t>
            </a:r>
          </a:p>
        </p:txBody>
      </p:sp>
      <p:sp>
        <p:nvSpPr>
          <p:cNvPr id="7" name="Rectangle 6">
            <a:extLst>
              <a:ext uri="{FF2B5EF4-FFF2-40B4-BE49-F238E27FC236}">
                <a16:creationId xmlns:a16="http://schemas.microsoft.com/office/drawing/2014/main" id="{F114AAD3-1630-4B6D-867F-FB5A40EE775C}"/>
              </a:ext>
            </a:extLst>
          </p:cNvPr>
          <p:cNvSpPr/>
          <p:nvPr/>
        </p:nvSpPr>
        <p:spPr>
          <a:xfrm>
            <a:off x="8854577" y="6143251"/>
            <a:ext cx="884418" cy="2327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88 bits</a:t>
            </a:r>
          </a:p>
        </p:txBody>
      </p:sp>
      <p:sp>
        <p:nvSpPr>
          <p:cNvPr id="8" name="Rectangle 7">
            <a:extLst>
              <a:ext uri="{FF2B5EF4-FFF2-40B4-BE49-F238E27FC236}">
                <a16:creationId xmlns:a16="http://schemas.microsoft.com/office/drawing/2014/main" id="{89659259-8395-438C-B758-E139C07992EE}"/>
              </a:ext>
            </a:extLst>
          </p:cNvPr>
          <p:cNvSpPr/>
          <p:nvPr/>
        </p:nvSpPr>
        <p:spPr>
          <a:xfrm>
            <a:off x="8712410" y="4748907"/>
            <a:ext cx="884418" cy="2327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88 bits</a:t>
            </a:r>
          </a:p>
        </p:txBody>
      </p:sp>
      <p:sp>
        <p:nvSpPr>
          <p:cNvPr id="9" name="Rectangle 8">
            <a:extLst>
              <a:ext uri="{FF2B5EF4-FFF2-40B4-BE49-F238E27FC236}">
                <a16:creationId xmlns:a16="http://schemas.microsoft.com/office/drawing/2014/main" id="{F253E326-CE0A-4F20-9B0E-27F510963B44}"/>
              </a:ext>
            </a:extLst>
          </p:cNvPr>
          <p:cNvSpPr/>
          <p:nvPr/>
        </p:nvSpPr>
        <p:spPr>
          <a:xfrm>
            <a:off x="8447510" y="5397845"/>
            <a:ext cx="884418" cy="2327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88 bits</a:t>
            </a:r>
          </a:p>
        </p:txBody>
      </p:sp>
      <p:sp>
        <p:nvSpPr>
          <p:cNvPr id="10" name="Rectangle 9">
            <a:extLst>
              <a:ext uri="{FF2B5EF4-FFF2-40B4-BE49-F238E27FC236}">
                <a16:creationId xmlns:a16="http://schemas.microsoft.com/office/drawing/2014/main" id="{7FD233B1-F710-41CF-92D6-0BD36895B1D5}"/>
              </a:ext>
            </a:extLst>
          </p:cNvPr>
          <p:cNvSpPr/>
          <p:nvPr/>
        </p:nvSpPr>
        <p:spPr>
          <a:xfrm>
            <a:off x="10696887" y="5772355"/>
            <a:ext cx="884418" cy="2327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88 bits</a:t>
            </a:r>
          </a:p>
        </p:txBody>
      </p:sp>
      <p:sp>
        <p:nvSpPr>
          <p:cNvPr id="11" name="Rectangle 10">
            <a:extLst>
              <a:ext uri="{FF2B5EF4-FFF2-40B4-BE49-F238E27FC236}">
                <a16:creationId xmlns:a16="http://schemas.microsoft.com/office/drawing/2014/main" id="{ED5206C3-5807-4E35-95C4-173BF47C2FAF}"/>
              </a:ext>
            </a:extLst>
          </p:cNvPr>
          <p:cNvSpPr/>
          <p:nvPr/>
        </p:nvSpPr>
        <p:spPr>
          <a:xfrm>
            <a:off x="9090119" y="5046379"/>
            <a:ext cx="884418" cy="2327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88 bits</a:t>
            </a:r>
          </a:p>
        </p:txBody>
      </p:sp>
      <p:sp>
        <p:nvSpPr>
          <p:cNvPr id="12" name="Rectangle 11">
            <a:extLst>
              <a:ext uri="{FF2B5EF4-FFF2-40B4-BE49-F238E27FC236}">
                <a16:creationId xmlns:a16="http://schemas.microsoft.com/office/drawing/2014/main" id="{6725A07A-090C-4DB8-A741-B2950054C841}"/>
              </a:ext>
            </a:extLst>
          </p:cNvPr>
          <p:cNvSpPr/>
          <p:nvPr/>
        </p:nvSpPr>
        <p:spPr>
          <a:xfrm>
            <a:off x="8053389" y="5777006"/>
            <a:ext cx="884418" cy="2327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88 bits</a:t>
            </a:r>
          </a:p>
        </p:txBody>
      </p:sp>
      <p:sp>
        <p:nvSpPr>
          <p:cNvPr id="13" name="Rectangle 12">
            <a:extLst>
              <a:ext uri="{FF2B5EF4-FFF2-40B4-BE49-F238E27FC236}">
                <a16:creationId xmlns:a16="http://schemas.microsoft.com/office/drawing/2014/main" id="{52F232CB-B37E-4494-BA8E-ED76176FA80B}"/>
              </a:ext>
            </a:extLst>
          </p:cNvPr>
          <p:cNvSpPr/>
          <p:nvPr/>
        </p:nvSpPr>
        <p:spPr>
          <a:xfrm>
            <a:off x="10861312" y="5442792"/>
            <a:ext cx="884418" cy="2327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88 bits</a:t>
            </a:r>
          </a:p>
        </p:txBody>
      </p:sp>
      <p:sp>
        <p:nvSpPr>
          <p:cNvPr id="14" name="Rectangle 13">
            <a:extLst>
              <a:ext uri="{FF2B5EF4-FFF2-40B4-BE49-F238E27FC236}">
                <a16:creationId xmlns:a16="http://schemas.microsoft.com/office/drawing/2014/main" id="{887439FC-9646-4013-B7D0-F907AE8A4738}"/>
              </a:ext>
            </a:extLst>
          </p:cNvPr>
          <p:cNvSpPr/>
          <p:nvPr/>
        </p:nvSpPr>
        <p:spPr>
          <a:xfrm>
            <a:off x="9403832" y="5547676"/>
            <a:ext cx="884418" cy="2327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88 bits</a:t>
            </a:r>
          </a:p>
        </p:txBody>
      </p:sp>
      <p:sp>
        <p:nvSpPr>
          <p:cNvPr id="15" name="Rectangle 14">
            <a:extLst>
              <a:ext uri="{FF2B5EF4-FFF2-40B4-BE49-F238E27FC236}">
                <a16:creationId xmlns:a16="http://schemas.microsoft.com/office/drawing/2014/main" id="{C09D284B-C8E2-4413-8F32-F6DDB70D9508}"/>
              </a:ext>
            </a:extLst>
          </p:cNvPr>
          <p:cNvSpPr/>
          <p:nvPr/>
        </p:nvSpPr>
        <p:spPr>
          <a:xfrm>
            <a:off x="10073624" y="4832938"/>
            <a:ext cx="884418" cy="2327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88 bits</a:t>
            </a:r>
          </a:p>
        </p:txBody>
      </p:sp>
      <p:sp>
        <p:nvSpPr>
          <p:cNvPr id="16" name="Rectangle 15">
            <a:extLst>
              <a:ext uri="{FF2B5EF4-FFF2-40B4-BE49-F238E27FC236}">
                <a16:creationId xmlns:a16="http://schemas.microsoft.com/office/drawing/2014/main" id="{C3234630-00D7-4294-8291-65A7F82324A2}"/>
              </a:ext>
            </a:extLst>
          </p:cNvPr>
          <p:cNvSpPr/>
          <p:nvPr/>
        </p:nvSpPr>
        <p:spPr>
          <a:xfrm>
            <a:off x="9708632" y="5852476"/>
            <a:ext cx="884418" cy="2327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88 bits</a:t>
            </a:r>
          </a:p>
        </p:txBody>
      </p:sp>
      <p:sp>
        <p:nvSpPr>
          <p:cNvPr id="17" name="Rectangle 16">
            <a:extLst>
              <a:ext uri="{FF2B5EF4-FFF2-40B4-BE49-F238E27FC236}">
                <a16:creationId xmlns:a16="http://schemas.microsoft.com/office/drawing/2014/main" id="{7F7CA7BB-BC09-4C3A-9356-C5B92D3CD424}"/>
              </a:ext>
            </a:extLst>
          </p:cNvPr>
          <p:cNvSpPr/>
          <p:nvPr/>
        </p:nvSpPr>
        <p:spPr>
          <a:xfrm>
            <a:off x="7824662" y="3389299"/>
            <a:ext cx="3046180" cy="23277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to 2kbits for Control</a:t>
            </a:r>
          </a:p>
        </p:txBody>
      </p:sp>
      <p:sp>
        <p:nvSpPr>
          <p:cNvPr id="18" name="Rectangle 17">
            <a:extLst>
              <a:ext uri="{FF2B5EF4-FFF2-40B4-BE49-F238E27FC236}">
                <a16:creationId xmlns:a16="http://schemas.microsoft.com/office/drawing/2014/main" id="{93301820-2F80-4CCB-9BB2-8B64F15ACFC8}"/>
              </a:ext>
            </a:extLst>
          </p:cNvPr>
          <p:cNvSpPr/>
          <p:nvPr/>
        </p:nvSpPr>
        <p:spPr>
          <a:xfrm>
            <a:off x="7815878" y="3785526"/>
            <a:ext cx="4060325" cy="23277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to 3kbits for </a:t>
            </a:r>
            <a:r>
              <a:rPr lang="en-US" dirty="0" err="1"/>
              <a:t>Acess</a:t>
            </a:r>
            <a:endParaRPr lang="en-US" dirty="0"/>
          </a:p>
        </p:txBody>
      </p:sp>
      <p:sp>
        <p:nvSpPr>
          <p:cNvPr id="19" name="Flowchart: Manual Operation 18">
            <a:extLst>
              <a:ext uri="{FF2B5EF4-FFF2-40B4-BE49-F238E27FC236}">
                <a16:creationId xmlns:a16="http://schemas.microsoft.com/office/drawing/2014/main" id="{56BC45C5-61FF-4600-BF9C-DFEA3719AAAC}"/>
              </a:ext>
            </a:extLst>
          </p:cNvPr>
          <p:cNvSpPr/>
          <p:nvPr/>
        </p:nvSpPr>
        <p:spPr>
          <a:xfrm>
            <a:off x="7800887" y="4258004"/>
            <a:ext cx="4060325" cy="401563"/>
          </a:xfrm>
          <a:prstGeom prst="flowChartManualOperatio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Segment</a:t>
            </a:r>
          </a:p>
        </p:txBody>
      </p:sp>
    </p:spTree>
    <p:extLst>
      <p:ext uri="{BB962C8B-B14F-4D97-AF65-F5344CB8AC3E}">
        <p14:creationId xmlns:p14="http://schemas.microsoft.com/office/powerpoint/2010/main" val="20842529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89E0D-87EA-4067-8618-82A1679E3EBE}"/>
              </a:ext>
            </a:extLst>
          </p:cNvPr>
          <p:cNvSpPr>
            <a:spLocks noGrp="1"/>
          </p:cNvSpPr>
          <p:nvPr>
            <p:ph type="body" sz="quarter" idx="10"/>
          </p:nvPr>
        </p:nvSpPr>
        <p:spPr/>
        <p:txBody>
          <a:bodyPr/>
          <a:lstStyle/>
          <a:p>
            <a:r>
              <a:rPr lang="en-US" dirty="0"/>
              <a:t>Protocol Details - Addressing</a:t>
            </a:r>
          </a:p>
        </p:txBody>
      </p:sp>
      <p:sp>
        <p:nvSpPr>
          <p:cNvPr id="3" name="Text Placeholder 2">
            <a:extLst>
              <a:ext uri="{FF2B5EF4-FFF2-40B4-BE49-F238E27FC236}">
                <a16:creationId xmlns:a16="http://schemas.microsoft.com/office/drawing/2014/main" id="{4C222302-94AF-47B5-ADA2-1C468BE9125F}"/>
              </a:ext>
            </a:extLst>
          </p:cNvPr>
          <p:cNvSpPr>
            <a:spLocks noGrp="1"/>
          </p:cNvSpPr>
          <p:nvPr>
            <p:ph type="body" sz="quarter" idx="11"/>
          </p:nvPr>
        </p:nvSpPr>
        <p:spPr/>
        <p:txBody>
          <a:bodyPr/>
          <a:lstStyle/>
          <a:p>
            <a:r>
              <a:rPr lang="en-US" dirty="0"/>
              <a:t>Unicast; Group; Virtual</a:t>
            </a:r>
          </a:p>
        </p:txBody>
      </p:sp>
      <p:sp>
        <p:nvSpPr>
          <p:cNvPr id="4" name="Content Placeholder 3">
            <a:extLst>
              <a:ext uri="{FF2B5EF4-FFF2-40B4-BE49-F238E27FC236}">
                <a16:creationId xmlns:a16="http://schemas.microsoft.com/office/drawing/2014/main" id="{0EF2A1ED-01AE-4D3E-8616-72F48826D9C4}"/>
              </a:ext>
            </a:extLst>
          </p:cNvPr>
          <p:cNvSpPr>
            <a:spLocks noGrp="1"/>
          </p:cNvSpPr>
          <p:nvPr>
            <p:ph sz="quarter" idx="33"/>
          </p:nvPr>
        </p:nvSpPr>
        <p:spPr/>
        <p:txBody>
          <a:bodyPr/>
          <a:lstStyle/>
          <a:p>
            <a:r>
              <a:rPr lang="en-US" dirty="0"/>
              <a:t>Unicast – one to one communication</a:t>
            </a:r>
          </a:p>
          <a:p>
            <a:r>
              <a:rPr lang="en-US" dirty="0"/>
              <a:t>Group – one to many communication – some group addresses are pre-defined</a:t>
            </a:r>
          </a:p>
          <a:p>
            <a:r>
              <a:rPr lang="en-US" dirty="0"/>
              <a:t>Virtual – may be assigned to one or more Elements, spanning one or more Nodes. It takes the form of a 128-bit UUID value with which any Element can be associated, and is much like a label.</a:t>
            </a:r>
          </a:p>
          <a:p>
            <a:endParaRPr lang="en-US" dirty="0"/>
          </a:p>
        </p:txBody>
      </p:sp>
      <p:pic>
        <p:nvPicPr>
          <p:cNvPr id="5" name="Picture 4">
            <a:extLst>
              <a:ext uri="{FF2B5EF4-FFF2-40B4-BE49-F238E27FC236}">
                <a16:creationId xmlns:a16="http://schemas.microsoft.com/office/drawing/2014/main" id="{89D3C0AA-A3CF-4F18-9419-71502849F21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77788" y="4220881"/>
            <a:ext cx="6746321" cy="2273646"/>
          </a:xfrm>
          <a:prstGeom prst="rect">
            <a:avLst/>
          </a:prstGeom>
        </p:spPr>
      </p:pic>
    </p:spTree>
    <p:extLst>
      <p:ext uri="{BB962C8B-B14F-4D97-AF65-F5344CB8AC3E}">
        <p14:creationId xmlns:p14="http://schemas.microsoft.com/office/powerpoint/2010/main" val="15122174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89E0D-87EA-4067-8618-82A1679E3EBE}"/>
              </a:ext>
            </a:extLst>
          </p:cNvPr>
          <p:cNvSpPr>
            <a:spLocks noGrp="1"/>
          </p:cNvSpPr>
          <p:nvPr>
            <p:ph type="body" sz="quarter" idx="10"/>
          </p:nvPr>
        </p:nvSpPr>
        <p:spPr/>
        <p:txBody>
          <a:bodyPr/>
          <a:lstStyle/>
          <a:p>
            <a:r>
              <a:rPr lang="en-US" dirty="0"/>
              <a:t>Protocol Details – Publish and Subscribe</a:t>
            </a:r>
          </a:p>
        </p:txBody>
      </p:sp>
      <p:sp>
        <p:nvSpPr>
          <p:cNvPr id="3" name="Text Placeholder 2">
            <a:extLst>
              <a:ext uri="{FF2B5EF4-FFF2-40B4-BE49-F238E27FC236}">
                <a16:creationId xmlns:a16="http://schemas.microsoft.com/office/drawing/2014/main" id="{4C222302-94AF-47B5-ADA2-1C468BE9125F}"/>
              </a:ext>
            </a:extLst>
          </p:cNvPr>
          <p:cNvSpPr>
            <a:spLocks noGrp="1"/>
          </p:cNvSpPr>
          <p:nvPr>
            <p:ph type="body" sz="quarter" idx="11"/>
          </p:nvPr>
        </p:nvSpPr>
        <p:spPr/>
        <p:txBody>
          <a:bodyPr/>
          <a:lstStyle/>
          <a:p>
            <a:r>
              <a:rPr lang="en-US" dirty="0"/>
              <a:t>Mesh Network Messages conform to publish-subscribe communication</a:t>
            </a:r>
          </a:p>
        </p:txBody>
      </p:sp>
      <p:sp>
        <p:nvSpPr>
          <p:cNvPr id="4" name="Content Placeholder 3">
            <a:extLst>
              <a:ext uri="{FF2B5EF4-FFF2-40B4-BE49-F238E27FC236}">
                <a16:creationId xmlns:a16="http://schemas.microsoft.com/office/drawing/2014/main" id="{0EF2A1ED-01AE-4D3E-8616-72F48826D9C4}"/>
              </a:ext>
            </a:extLst>
          </p:cNvPr>
          <p:cNvSpPr>
            <a:spLocks noGrp="1"/>
          </p:cNvSpPr>
          <p:nvPr>
            <p:ph sz="quarter" idx="33"/>
          </p:nvPr>
        </p:nvSpPr>
        <p:spPr/>
        <p:txBody>
          <a:bodyPr/>
          <a:lstStyle/>
          <a:p>
            <a:r>
              <a:rPr lang="en-US" dirty="0"/>
              <a:t>Publishing</a:t>
            </a:r>
          </a:p>
          <a:p>
            <a:pPr marL="456846" lvl="1" indent="0">
              <a:buNone/>
            </a:pPr>
            <a:r>
              <a:rPr lang="en-US" dirty="0"/>
              <a:t>Sending messages from one node to a set of one or more other nodes. </a:t>
            </a:r>
          </a:p>
          <a:p>
            <a:r>
              <a:rPr lang="en-US" dirty="0"/>
              <a:t>Subscribing</a:t>
            </a:r>
          </a:p>
          <a:p>
            <a:pPr marL="456846" lvl="1" indent="0">
              <a:buNone/>
            </a:pPr>
            <a:r>
              <a:rPr lang="en-US" dirty="0"/>
              <a:t>Configuring a node to receive certain messages.</a:t>
            </a:r>
          </a:p>
          <a:p>
            <a:endParaRPr lang="en-US" dirty="0"/>
          </a:p>
          <a:p>
            <a:r>
              <a:rPr lang="en-US" sz="1800" dirty="0"/>
              <a:t>Each node maintains a Subscription List of Publish Addresses they have subscribed to.</a:t>
            </a:r>
          </a:p>
          <a:p>
            <a:r>
              <a:rPr lang="en-US" sz="1800" dirty="0"/>
              <a:t>Addresses in the Subscription List are used to select or filter out messages received.</a:t>
            </a:r>
          </a:p>
        </p:txBody>
      </p:sp>
    </p:spTree>
    <p:extLst>
      <p:ext uri="{BB962C8B-B14F-4D97-AF65-F5344CB8AC3E}">
        <p14:creationId xmlns:p14="http://schemas.microsoft.com/office/powerpoint/2010/main" val="35599776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FF0BB-1770-48B6-8CDC-D5D34C16EA9B}"/>
              </a:ext>
            </a:extLst>
          </p:cNvPr>
          <p:cNvSpPr/>
          <p:nvPr/>
        </p:nvSpPr>
        <p:spPr>
          <a:xfrm>
            <a:off x="0" y="565068"/>
            <a:ext cx="12192000" cy="6445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70DED80-9BF1-4E4B-892B-4E3E6BB8FD8D}"/>
              </a:ext>
            </a:extLst>
          </p:cNvPr>
          <p:cNvSpPr>
            <a:spLocks noGrp="1"/>
          </p:cNvSpPr>
          <p:nvPr>
            <p:ph type="body" sz="quarter" idx="10"/>
          </p:nvPr>
        </p:nvSpPr>
        <p:spPr/>
        <p:txBody>
          <a:bodyPr/>
          <a:lstStyle/>
          <a:p>
            <a:r>
              <a:rPr lang="en-US" dirty="0"/>
              <a:t>Models</a:t>
            </a:r>
          </a:p>
        </p:txBody>
      </p:sp>
      <p:sp>
        <p:nvSpPr>
          <p:cNvPr id="3" name="Text Placeholder 2">
            <a:extLst>
              <a:ext uri="{FF2B5EF4-FFF2-40B4-BE49-F238E27FC236}">
                <a16:creationId xmlns:a16="http://schemas.microsoft.com/office/drawing/2014/main" id="{ED8AD18B-D571-4DF6-B6AE-79F7FA90730E}"/>
              </a:ext>
            </a:extLst>
          </p:cNvPr>
          <p:cNvSpPr>
            <a:spLocks noGrp="1"/>
          </p:cNvSpPr>
          <p:nvPr>
            <p:ph type="body" sz="quarter" idx="11"/>
          </p:nvPr>
        </p:nvSpPr>
        <p:spPr/>
        <p:txBody>
          <a:bodyPr/>
          <a:lstStyle/>
          <a:p>
            <a:r>
              <a:rPr lang="en-US" dirty="0"/>
              <a:t>Define functionality of a node</a:t>
            </a:r>
          </a:p>
        </p:txBody>
      </p:sp>
      <p:sp>
        <p:nvSpPr>
          <p:cNvPr id="4" name="Content Placeholder 3">
            <a:extLst>
              <a:ext uri="{FF2B5EF4-FFF2-40B4-BE49-F238E27FC236}">
                <a16:creationId xmlns:a16="http://schemas.microsoft.com/office/drawing/2014/main" id="{AD073401-E011-48DF-8058-732545C76E4F}"/>
              </a:ext>
            </a:extLst>
          </p:cNvPr>
          <p:cNvSpPr>
            <a:spLocks noGrp="1"/>
          </p:cNvSpPr>
          <p:nvPr>
            <p:ph sz="quarter" idx="33"/>
          </p:nvPr>
        </p:nvSpPr>
        <p:spPr/>
        <p:txBody>
          <a:bodyPr>
            <a:normAutofit/>
          </a:bodyPr>
          <a:lstStyle/>
          <a:p>
            <a:r>
              <a:rPr lang="en-US" dirty="0"/>
              <a:t>Bring together concepts of states, transitions, bindings and messages for an element</a:t>
            </a:r>
          </a:p>
          <a:p>
            <a:r>
              <a:rPr lang="en-US" dirty="0"/>
              <a:t>Analogous to Services in regular Bluetooth</a:t>
            </a:r>
          </a:p>
          <a:p>
            <a:r>
              <a:rPr lang="en-US" dirty="0"/>
              <a:t>Three categories of Models:</a:t>
            </a:r>
          </a:p>
          <a:p>
            <a:pPr lvl="1"/>
            <a:r>
              <a:rPr lang="en-US" dirty="0"/>
              <a:t>Server</a:t>
            </a:r>
          </a:p>
          <a:p>
            <a:pPr lvl="1"/>
            <a:r>
              <a:rPr lang="en-US" dirty="0"/>
              <a:t>Client</a:t>
            </a:r>
          </a:p>
          <a:p>
            <a:pPr lvl="1"/>
            <a:r>
              <a:rPr lang="en-US" dirty="0"/>
              <a:t>Control</a:t>
            </a:r>
          </a:p>
        </p:txBody>
      </p:sp>
    </p:spTree>
    <p:extLst>
      <p:ext uri="{BB962C8B-B14F-4D97-AF65-F5344CB8AC3E}">
        <p14:creationId xmlns:p14="http://schemas.microsoft.com/office/powerpoint/2010/main" val="20801936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0DED80-9BF1-4E4B-892B-4E3E6BB8FD8D}"/>
              </a:ext>
            </a:extLst>
          </p:cNvPr>
          <p:cNvSpPr>
            <a:spLocks noGrp="1"/>
          </p:cNvSpPr>
          <p:nvPr>
            <p:ph type="body" sz="quarter" idx="10"/>
          </p:nvPr>
        </p:nvSpPr>
        <p:spPr/>
        <p:txBody>
          <a:bodyPr/>
          <a:lstStyle/>
          <a:p>
            <a:r>
              <a:rPr lang="en-US" dirty="0"/>
              <a:t>Models</a:t>
            </a:r>
          </a:p>
        </p:txBody>
      </p:sp>
      <p:sp>
        <p:nvSpPr>
          <p:cNvPr id="3" name="Text Placeholder 2">
            <a:extLst>
              <a:ext uri="{FF2B5EF4-FFF2-40B4-BE49-F238E27FC236}">
                <a16:creationId xmlns:a16="http://schemas.microsoft.com/office/drawing/2014/main" id="{ED8AD18B-D571-4DF6-B6AE-79F7FA90730E}"/>
              </a:ext>
            </a:extLst>
          </p:cNvPr>
          <p:cNvSpPr>
            <a:spLocks noGrp="1"/>
          </p:cNvSpPr>
          <p:nvPr>
            <p:ph type="body" sz="quarter" idx="11"/>
          </p:nvPr>
        </p:nvSpPr>
        <p:spPr/>
        <p:txBody>
          <a:bodyPr/>
          <a:lstStyle/>
          <a:p>
            <a:r>
              <a:rPr lang="en-US" dirty="0"/>
              <a:t>Server / Client / Control</a:t>
            </a:r>
          </a:p>
        </p:txBody>
      </p:sp>
      <p:sp>
        <p:nvSpPr>
          <p:cNvPr id="4" name="Content Placeholder 3">
            <a:extLst>
              <a:ext uri="{FF2B5EF4-FFF2-40B4-BE49-F238E27FC236}">
                <a16:creationId xmlns:a16="http://schemas.microsoft.com/office/drawing/2014/main" id="{AD073401-E011-48DF-8058-732545C76E4F}"/>
              </a:ext>
            </a:extLst>
          </p:cNvPr>
          <p:cNvSpPr>
            <a:spLocks noGrp="1"/>
          </p:cNvSpPr>
          <p:nvPr>
            <p:ph sz="quarter" idx="33"/>
          </p:nvPr>
        </p:nvSpPr>
        <p:spPr>
          <a:xfrm>
            <a:off x="418794" y="1882327"/>
            <a:ext cx="9196262" cy="4143404"/>
          </a:xfrm>
        </p:spPr>
        <p:txBody>
          <a:bodyPr>
            <a:normAutofit lnSpcReduction="10000"/>
          </a:bodyPr>
          <a:lstStyle/>
          <a:p>
            <a:r>
              <a:rPr lang="en-US" dirty="0"/>
              <a:t>Server Model</a:t>
            </a:r>
          </a:p>
          <a:p>
            <a:pPr lvl="1"/>
            <a:r>
              <a:rPr lang="en-US" dirty="0"/>
              <a:t>Defines collection of states, transitions, bindings and messages for an element</a:t>
            </a:r>
          </a:p>
          <a:p>
            <a:pPr lvl="1"/>
            <a:r>
              <a:rPr lang="en-US" dirty="0"/>
              <a:t>Holds state values – may need to have defined values at power-up</a:t>
            </a:r>
          </a:p>
          <a:p>
            <a:r>
              <a:rPr lang="en-US" dirty="0"/>
              <a:t>Client Model</a:t>
            </a:r>
          </a:p>
          <a:p>
            <a:pPr lvl="1"/>
            <a:r>
              <a:rPr lang="en-US" dirty="0"/>
              <a:t>Defines messages to interact with Server(s) by sending GET/SET and receiving STATUS</a:t>
            </a:r>
          </a:p>
          <a:p>
            <a:pPr lvl="1"/>
            <a:r>
              <a:rPr lang="en-US" dirty="0"/>
              <a:t>Controls a Server</a:t>
            </a:r>
          </a:p>
          <a:p>
            <a:r>
              <a:rPr lang="en-US" dirty="0"/>
              <a:t>Control Model</a:t>
            </a:r>
          </a:p>
          <a:p>
            <a:pPr lvl="1"/>
            <a:r>
              <a:rPr lang="en-US" dirty="0"/>
              <a:t>Contains both Server and Client Models</a:t>
            </a:r>
          </a:p>
          <a:p>
            <a:pPr lvl="1"/>
            <a:r>
              <a:rPr lang="en-US" dirty="0"/>
              <a:t>May also contain control logic</a:t>
            </a:r>
          </a:p>
        </p:txBody>
      </p:sp>
      <p:pic>
        <p:nvPicPr>
          <p:cNvPr id="3074" name="Picture 2" descr="450x500 Electric Switch Cartoon Vector And Illustration, Black And White">
            <a:extLst>
              <a:ext uri="{FF2B5EF4-FFF2-40B4-BE49-F238E27FC236}">
                <a16:creationId xmlns:a16="http://schemas.microsoft.com/office/drawing/2014/main" id="{82C4579C-2893-4A7E-8199-9C6C63A4957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400400" y="3549953"/>
            <a:ext cx="914400" cy="1280572"/>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Lightbulb">
            <a:extLst>
              <a:ext uri="{FF2B5EF4-FFF2-40B4-BE49-F238E27FC236}">
                <a16:creationId xmlns:a16="http://schemas.microsoft.com/office/drawing/2014/main" id="{80175096-AAC7-400A-B32B-A911B9C5A7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217314" y="1788773"/>
            <a:ext cx="1280572" cy="1280572"/>
          </a:xfrm>
          <a:prstGeom prst="rect">
            <a:avLst/>
          </a:prstGeom>
        </p:spPr>
      </p:pic>
    </p:spTree>
    <p:extLst>
      <p:ext uri="{BB962C8B-B14F-4D97-AF65-F5344CB8AC3E}">
        <p14:creationId xmlns:p14="http://schemas.microsoft.com/office/powerpoint/2010/main" val="2439689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A41E951C-3486-4E16-943C-A29C5157479F}"/>
              </a:ext>
            </a:extLst>
          </p:cNvPr>
          <p:cNvSpPr>
            <a:spLocks noGrp="1"/>
          </p:cNvSpPr>
          <p:nvPr>
            <p:ph type="body" sz="quarter" idx="10"/>
          </p:nvPr>
        </p:nvSpPr>
        <p:spPr/>
        <p:txBody>
          <a:bodyPr/>
          <a:lstStyle/>
          <a:p>
            <a:r>
              <a:rPr lang="en-US" sz="3000" dirty="0"/>
              <a:t>IDE Overview</a:t>
            </a:r>
          </a:p>
        </p:txBody>
      </p:sp>
      <p:pic>
        <p:nvPicPr>
          <p:cNvPr id="6" name="Content Placeholder 4">
            <a:extLst>
              <a:ext uri="{FF2B5EF4-FFF2-40B4-BE49-F238E27FC236}">
                <a16:creationId xmlns:a16="http://schemas.microsoft.com/office/drawing/2014/main" id="{92DE3C5F-CC41-4BF8-A9A6-EDB4D644337A}"/>
              </a:ext>
            </a:extLst>
          </p:cNvPr>
          <p:cNvPicPr>
            <a:picLocks noChangeAspect="1"/>
          </p:cNvPicPr>
          <p:nvPr/>
        </p:nvPicPr>
        <p:blipFill>
          <a:blip r:embed="rId3"/>
          <a:stretch>
            <a:fillRect/>
          </a:stretch>
        </p:blipFill>
        <p:spPr>
          <a:xfrm>
            <a:off x="5050379" y="1072600"/>
            <a:ext cx="6759033" cy="5176837"/>
          </a:xfrm>
          <a:prstGeom prst="rect">
            <a:avLst/>
          </a:prstGeom>
        </p:spPr>
      </p:pic>
      <p:sp>
        <p:nvSpPr>
          <p:cNvPr id="7" name="Content Placeholder 1">
            <a:extLst>
              <a:ext uri="{FF2B5EF4-FFF2-40B4-BE49-F238E27FC236}">
                <a16:creationId xmlns:a16="http://schemas.microsoft.com/office/drawing/2014/main" id="{533C9F2F-27B4-4393-A894-FE2BBE7A6ADB}"/>
              </a:ext>
            </a:extLst>
          </p:cNvPr>
          <p:cNvSpPr txBox="1">
            <a:spLocks noGrp="1"/>
          </p:cNvSpPr>
          <p:nvPr>
            <p:ph sz="quarter" idx="33"/>
          </p:nvPr>
        </p:nvSpPr>
        <p:spPr bwMode="auto">
          <a:xfrm>
            <a:off x="418793" y="1490597"/>
            <a:ext cx="4253691" cy="4535134"/>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r>
              <a:rPr lang="en-US" dirty="0" err="1"/>
              <a:t>ModusToolbox</a:t>
            </a:r>
            <a:r>
              <a:rPr lang="en-US" dirty="0"/>
              <a:t> based on </a:t>
            </a:r>
            <a:r>
              <a:rPr lang="en-US" dirty="0" err="1"/>
              <a:t>Elcipse</a:t>
            </a:r>
            <a:r>
              <a:rPr lang="en-US" dirty="0"/>
              <a:t> IDE “Oxygen” version</a:t>
            </a:r>
          </a:p>
          <a:p>
            <a:r>
              <a:rPr lang="en-US" dirty="0"/>
              <a:t>Quick Panel is unique to </a:t>
            </a:r>
            <a:r>
              <a:rPr lang="en-US" dirty="0" err="1"/>
              <a:t>ModusToolbox</a:t>
            </a:r>
            <a:r>
              <a:rPr lang="en-US" dirty="0"/>
              <a:t>, providing links for</a:t>
            </a:r>
          </a:p>
          <a:p>
            <a:pPr lvl="1"/>
            <a:r>
              <a:rPr lang="en-US" dirty="0"/>
              <a:t>Device Configurator</a:t>
            </a:r>
          </a:p>
          <a:p>
            <a:pPr lvl="1"/>
            <a:r>
              <a:rPr lang="en-US" dirty="0"/>
              <a:t>Middleware Selection</a:t>
            </a:r>
          </a:p>
          <a:p>
            <a:pPr lvl="1"/>
            <a:r>
              <a:rPr lang="en-US" dirty="0"/>
              <a:t>Build + Program application</a:t>
            </a:r>
          </a:p>
          <a:p>
            <a:pPr lvl="1"/>
            <a:r>
              <a:rPr lang="en-US" dirty="0"/>
              <a:t>SDK tools</a:t>
            </a:r>
          </a:p>
          <a:p>
            <a:r>
              <a:rPr lang="en-US" dirty="0"/>
              <a:t>Documentation for IDE, SDK under </a:t>
            </a:r>
            <a:r>
              <a:rPr lang="en-US" b="1" dirty="0"/>
              <a:t>Help </a:t>
            </a:r>
            <a:r>
              <a:rPr lang="en-US" dirty="0"/>
              <a:t>menu</a:t>
            </a:r>
          </a:p>
          <a:p>
            <a:endParaRPr lang="en-US" dirty="0"/>
          </a:p>
          <a:p>
            <a:pPr lvl="1"/>
            <a:endParaRPr lang="en-US" dirty="0"/>
          </a:p>
          <a:p>
            <a:pPr lvl="1"/>
            <a:endParaRPr lang="en-US" dirty="0"/>
          </a:p>
          <a:p>
            <a:pPr marL="1012825" lvl="2" indent="-457200">
              <a:buFont typeface="+mj-lt"/>
              <a:buAutoNum type="arabicPeriod"/>
            </a:pPr>
            <a:endParaRPr lang="en-US" dirty="0"/>
          </a:p>
        </p:txBody>
      </p:sp>
      <p:sp>
        <p:nvSpPr>
          <p:cNvPr id="2" name="Rectangle 1">
            <a:extLst>
              <a:ext uri="{FF2B5EF4-FFF2-40B4-BE49-F238E27FC236}">
                <a16:creationId xmlns:a16="http://schemas.microsoft.com/office/drawing/2014/main" id="{555FC4A4-36E4-4253-91EB-1D6E02B18B31}"/>
              </a:ext>
            </a:extLst>
          </p:cNvPr>
          <p:cNvSpPr/>
          <p:nvPr/>
        </p:nvSpPr>
        <p:spPr>
          <a:xfrm>
            <a:off x="10697226" y="2980039"/>
            <a:ext cx="764089" cy="4489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rPr>
              <a:t>Outline</a:t>
            </a:r>
          </a:p>
        </p:txBody>
      </p:sp>
    </p:spTree>
    <p:extLst>
      <p:ext uri="{BB962C8B-B14F-4D97-AF65-F5344CB8AC3E}">
        <p14:creationId xmlns:p14="http://schemas.microsoft.com/office/powerpoint/2010/main" val="27918554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0DED80-9BF1-4E4B-892B-4E3E6BB8FD8D}"/>
              </a:ext>
            </a:extLst>
          </p:cNvPr>
          <p:cNvSpPr>
            <a:spLocks noGrp="1"/>
          </p:cNvSpPr>
          <p:nvPr>
            <p:ph type="body" sz="quarter" idx="10"/>
          </p:nvPr>
        </p:nvSpPr>
        <p:spPr/>
        <p:txBody>
          <a:bodyPr/>
          <a:lstStyle/>
          <a:p>
            <a:r>
              <a:rPr lang="en-US" dirty="0"/>
              <a:t>Models</a:t>
            </a:r>
          </a:p>
        </p:txBody>
      </p:sp>
      <p:sp>
        <p:nvSpPr>
          <p:cNvPr id="3" name="Text Placeholder 2">
            <a:extLst>
              <a:ext uri="{FF2B5EF4-FFF2-40B4-BE49-F238E27FC236}">
                <a16:creationId xmlns:a16="http://schemas.microsoft.com/office/drawing/2014/main" id="{ED8AD18B-D571-4DF6-B6AE-79F7FA90730E}"/>
              </a:ext>
            </a:extLst>
          </p:cNvPr>
          <p:cNvSpPr>
            <a:spLocks noGrp="1"/>
          </p:cNvSpPr>
          <p:nvPr>
            <p:ph type="body" sz="quarter" idx="11"/>
          </p:nvPr>
        </p:nvSpPr>
        <p:spPr/>
        <p:txBody>
          <a:bodyPr/>
          <a:lstStyle/>
          <a:p>
            <a:r>
              <a:rPr lang="en-US" dirty="0"/>
              <a:t>Optimize Mesh Communication with common structures</a:t>
            </a:r>
          </a:p>
        </p:txBody>
      </p:sp>
      <p:sp>
        <p:nvSpPr>
          <p:cNvPr id="4" name="Content Placeholder 3">
            <a:extLst>
              <a:ext uri="{FF2B5EF4-FFF2-40B4-BE49-F238E27FC236}">
                <a16:creationId xmlns:a16="http://schemas.microsoft.com/office/drawing/2014/main" id="{AD073401-E011-48DF-8058-732545C76E4F}"/>
              </a:ext>
            </a:extLst>
          </p:cNvPr>
          <p:cNvSpPr>
            <a:spLocks noGrp="1"/>
          </p:cNvSpPr>
          <p:nvPr>
            <p:ph sz="quarter" idx="33"/>
          </p:nvPr>
        </p:nvSpPr>
        <p:spPr/>
        <p:txBody>
          <a:bodyPr>
            <a:normAutofit/>
          </a:bodyPr>
          <a:lstStyle/>
          <a:p>
            <a:r>
              <a:rPr lang="en-US" dirty="0"/>
              <a:t>Required Models</a:t>
            </a:r>
          </a:p>
          <a:p>
            <a:pPr lvl="1"/>
            <a:r>
              <a:rPr lang="en-US" dirty="0"/>
              <a:t>Mesh Model to allow Configuration</a:t>
            </a:r>
          </a:p>
          <a:p>
            <a:pPr lvl="1"/>
            <a:r>
              <a:rPr lang="en-US" dirty="0"/>
              <a:t>Node Health Model to provide Status</a:t>
            </a:r>
          </a:p>
          <a:p>
            <a:r>
              <a:rPr lang="en-US" dirty="0"/>
              <a:t>Model Categories</a:t>
            </a:r>
          </a:p>
          <a:p>
            <a:pPr lvl="1"/>
            <a:r>
              <a:rPr lang="en-US" dirty="0"/>
              <a:t>Generic: On/Off …</a:t>
            </a:r>
          </a:p>
          <a:p>
            <a:pPr lvl="1"/>
            <a:r>
              <a:rPr lang="en-US" dirty="0"/>
              <a:t>Specific: Lighting, Sensors, Time…</a:t>
            </a:r>
          </a:p>
          <a:p>
            <a:pPr lvl="1"/>
            <a:r>
              <a:rPr lang="en-US" dirty="0"/>
              <a:t>Scenes: Store a collection of states</a:t>
            </a:r>
          </a:p>
          <a:p>
            <a:pPr marL="456846" lvl="1" indent="0">
              <a:buNone/>
            </a:pPr>
            <a:r>
              <a:rPr lang="en-US" dirty="0"/>
              <a:t>All Bluetooth SIG defined models can be found in </a:t>
            </a:r>
            <a:r>
              <a:rPr lang="en-US" u="sng" dirty="0">
                <a:hlinkClick r:id="rId2"/>
              </a:rPr>
              <a:t>Mesh Model Spec</a:t>
            </a:r>
            <a:r>
              <a:rPr lang="en-US" dirty="0"/>
              <a:t>.</a:t>
            </a:r>
          </a:p>
          <a:p>
            <a:r>
              <a:rPr lang="en-US" dirty="0"/>
              <a:t>Model Hierarchy</a:t>
            </a:r>
          </a:p>
          <a:p>
            <a:pPr lvl="1"/>
            <a:r>
              <a:rPr lang="en-US" dirty="0"/>
              <a:t>Embedded layering of models – Light Temperature includes Dimming and Power</a:t>
            </a:r>
          </a:p>
        </p:txBody>
      </p:sp>
    </p:spTree>
    <p:extLst>
      <p:ext uri="{BB962C8B-B14F-4D97-AF65-F5344CB8AC3E}">
        <p14:creationId xmlns:p14="http://schemas.microsoft.com/office/powerpoint/2010/main" val="29007592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FA9C46-049D-4422-A83B-F43C45AB5617}"/>
              </a:ext>
            </a:extLst>
          </p:cNvPr>
          <p:cNvSpPr/>
          <p:nvPr/>
        </p:nvSpPr>
        <p:spPr>
          <a:xfrm>
            <a:off x="0" y="565068"/>
            <a:ext cx="12192000" cy="6445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856E36C-A18E-4D84-BEC5-E977C58F013D}"/>
              </a:ext>
            </a:extLst>
          </p:cNvPr>
          <p:cNvSpPr>
            <a:spLocks noGrp="1"/>
          </p:cNvSpPr>
          <p:nvPr>
            <p:ph type="body" sz="quarter" idx="10"/>
          </p:nvPr>
        </p:nvSpPr>
        <p:spPr/>
        <p:txBody>
          <a:bodyPr/>
          <a:lstStyle/>
          <a:p>
            <a:r>
              <a:rPr lang="en-US" dirty="0"/>
              <a:t>Mesh Stack Architecture</a:t>
            </a:r>
          </a:p>
        </p:txBody>
      </p:sp>
      <p:sp>
        <p:nvSpPr>
          <p:cNvPr id="3" name="Text Placeholder 2">
            <a:extLst>
              <a:ext uri="{FF2B5EF4-FFF2-40B4-BE49-F238E27FC236}">
                <a16:creationId xmlns:a16="http://schemas.microsoft.com/office/drawing/2014/main" id="{79156F96-769C-430F-B9B3-B8193554B93D}"/>
              </a:ext>
            </a:extLst>
          </p:cNvPr>
          <p:cNvSpPr>
            <a:spLocks noGrp="1"/>
          </p:cNvSpPr>
          <p:nvPr>
            <p:ph type="body" sz="quarter" idx="11"/>
          </p:nvPr>
        </p:nvSpPr>
        <p:spPr/>
        <p:txBody>
          <a:bodyPr/>
          <a:lstStyle/>
          <a:p>
            <a:r>
              <a:rPr lang="en-US" dirty="0"/>
              <a:t>Layered Stack between User Application (top) &amp; BLE Core Stack (bottom)</a:t>
            </a:r>
          </a:p>
        </p:txBody>
      </p:sp>
      <p:sp>
        <p:nvSpPr>
          <p:cNvPr id="4" name="Content Placeholder 3">
            <a:extLst>
              <a:ext uri="{FF2B5EF4-FFF2-40B4-BE49-F238E27FC236}">
                <a16:creationId xmlns:a16="http://schemas.microsoft.com/office/drawing/2014/main" id="{15BEF6EC-3249-4C96-985F-DAE893B56652}"/>
              </a:ext>
            </a:extLst>
          </p:cNvPr>
          <p:cNvSpPr>
            <a:spLocks noGrp="1"/>
          </p:cNvSpPr>
          <p:nvPr>
            <p:ph sz="quarter" idx="33"/>
          </p:nvPr>
        </p:nvSpPr>
        <p:spPr/>
        <p:txBody>
          <a:bodyPr>
            <a:normAutofit/>
          </a:bodyPr>
          <a:lstStyle/>
          <a:p>
            <a:r>
              <a:rPr lang="en-US" dirty="0"/>
              <a:t>Model Layer – Implements Behaviors, Messages, States…</a:t>
            </a:r>
          </a:p>
          <a:p>
            <a:r>
              <a:rPr lang="en-US" dirty="0"/>
              <a:t>Foundation Model Layer – Implements Models</a:t>
            </a:r>
          </a:p>
          <a:p>
            <a:r>
              <a:rPr lang="en-US" dirty="0"/>
              <a:t>Access Layer – Defines format of data and Process of Information</a:t>
            </a:r>
          </a:p>
          <a:p>
            <a:r>
              <a:rPr lang="en-US" dirty="0"/>
              <a:t>Upper Transport Layer – Encryption / Decryption &amp; Control including Friendship</a:t>
            </a:r>
          </a:p>
          <a:p>
            <a:r>
              <a:rPr lang="en-US" dirty="0"/>
              <a:t>Lower Transport Layer – Segmenting / Re-Assembling Messages</a:t>
            </a:r>
          </a:p>
          <a:p>
            <a:r>
              <a:rPr lang="en-US" dirty="0"/>
              <a:t>Network Layer – Handles Message Addressing. Relay and Proxy features re-direct passing messages at this Layer… back out the Bearer.</a:t>
            </a:r>
          </a:p>
          <a:p>
            <a:r>
              <a:rPr lang="en-US" dirty="0"/>
              <a:t>Bearer Layer – Defines Message format: Advertise, GATT….</a:t>
            </a:r>
          </a:p>
        </p:txBody>
      </p:sp>
    </p:spTree>
    <p:extLst>
      <p:ext uri="{BB962C8B-B14F-4D97-AF65-F5344CB8AC3E}">
        <p14:creationId xmlns:p14="http://schemas.microsoft.com/office/powerpoint/2010/main" val="26572101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3957A2-494A-42F3-AF08-127E85CCF045}"/>
              </a:ext>
            </a:extLst>
          </p:cNvPr>
          <p:cNvSpPr/>
          <p:nvPr/>
        </p:nvSpPr>
        <p:spPr>
          <a:xfrm>
            <a:off x="0" y="565068"/>
            <a:ext cx="12192000" cy="6445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8346938B-4ECA-4C35-8CC7-56725E1E6559}"/>
              </a:ext>
            </a:extLst>
          </p:cNvPr>
          <p:cNvSpPr>
            <a:spLocks noGrp="1"/>
          </p:cNvSpPr>
          <p:nvPr>
            <p:ph type="body" sz="quarter" idx="10"/>
          </p:nvPr>
        </p:nvSpPr>
        <p:spPr/>
        <p:txBody>
          <a:bodyPr/>
          <a:lstStyle/>
          <a:p>
            <a:r>
              <a:rPr lang="en-US" dirty="0"/>
              <a:t>Security</a:t>
            </a:r>
          </a:p>
        </p:txBody>
      </p:sp>
      <p:sp>
        <p:nvSpPr>
          <p:cNvPr id="3" name="Text Placeholder 2">
            <a:extLst>
              <a:ext uri="{FF2B5EF4-FFF2-40B4-BE49-F238E27FC236}">
                <a16:creationId xmlns:a16="http://schemas.microsoft.com/office/drawing/2014/main" id="{5DCDE5DE-442A-4CF5-B4CB-261466826658}"/>
              </a:ext>
            </a:extLst>
          </p:cNvPr>
          <p:cNvSpPr>
            <a:spLocks noGrp="1"/>
          </p:cNvSpPr>
          <p:nvPr>
            <p:ph type="body" sz="quarter" idx="11"/>
          </p:nvPr>
        </p:nvSpPr>
        <p:spPr/>
        <p:txBody>
          <a:bodyPr/>
          <a:lstStyle/>
          <a:p>
            <a:r>
              <a:rPr lang="en-US" dirty="0"/>
              <a:t>Security is REQUIRED for Bluetooth Mesh Networks</a:t>
            </a:r>
          </a:p>
          <a:p>
            <a:endParaRPr lang="en-US" dirty="0"/>
          </a:p>
        </p:txBody>
      </p:sp>
      <p:sp>
        <p:nvSpPr>
          <p:cNvPr id="4" name="Content Placeholder 3">
            <a:extLst>
              <a:ext uri="{FF2B5EF4-FFF2-40B4-BE49-F238E27FC236}">
                <a16:creationId xmlns:a16="http://schemas.microsoft.com/office/drawing/2014/main" id="{B83B26AF-1E74-4776-B347-B419CA8A71FF}"/>
              </a:ext>
            </a:extLst>
          </p:cNvPr>
          <p:cNvSpPr>
            <a:spLocks noGrp="1"/>
          </p:cNvSpPr>
          <p:nvPr>
            <p:ph sz="quarter" idx="33"/>
          </p:nvPr>
        </p:nvSpPr>
        <p:spPr/>
        <p:txBody>
          <a:bodyPr/>
          <a:lstStyle/>
          <a:p>
            <a:r>
              <a:rPr lang="en-US" dirty="0"/>
              <a:t>Network, applications, and devices all have independent security that cannot be switched off. </a:t>
            </a:r>
          </a:p>
          <a:p>
            <a:r>
              <a:rPr lang="en-US" dirty="0"/>
              <a:t>Provisioning process has required security built in.</a:t>
            </a:r>
          </a:p>
          <a:p>
            <a:r>
              <a:rPr lang="en-US" dirty="0"/>
              <a:t>Mesh security protects against "replay attacks" and nodes can be removed from a network securely which prevents "trashcan attacks".</a:t>
            </a:r>
          </a:p>
          <a:p>
            <a:r>
              <a:rPr lang="en-US" dirty="0"/>
              <a:t>Security Keys: Network Key; Application Key; Device Key</a:t>
            </a:r>
          </a:p>
          <a:p>
            <a:r>
              <a:rPr lang="en-US" dirty="0"/>
              <a:t>Preventing Replay Attacks: Sequence Number; IV Index</a:t>
            </a:r>
          </a:p>
          <a:p>
            <a:r>
              <a:rPr lang="en-US" dirty="0"/>
              <a:t>Node Removal and Preventing Trashcan Attacks</a:t>
            </a:r>
          </a:p>
          <a:p>
            <a:endParaRPr lang="en-US" dirty="0"/>
          </a:p>
        </p:txBody>
      </p:sp>
    </p:spTree>
    <p:extLst>
      <p:ext uri="{BB962C8B-B14F-4D97-AF65-F5344CB8AC3E}">
        <p14:creationId xmlns:p14="http://schemas.microsoft.com/office/powerpoint/2010/main" val="20451459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5.7-1 Add Lights &amp; Modify Group</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3" y="1471474"/>
            <a:ext cx="10886516" cy="1715072"/>
          </a:xfrm>
        </p:spPr>
        <p:txBody>
          <a:bodyPr>
            <a:normAutofit/>
          </a:bodyPr>
          <a:lstStyle/>
          <a:p>
            <a:pPr marL="0" indent="-342900" defTabSz="913852">
              <a:buClr>
                <a:schemeClr val="accent1"/>
              </a:buClr>
              <a:buSzPct val="100000"/>
              <a:buFont typeface="Wingdings" pitchFamily="2" charset="2"/>
              <a:buChar char="§"/>
            </a:pPr>
            <a:r>
              <a:rPr lang="en-US" altLang="ja-JP" b="1" kern="800" dirty="0">
                <a:solidFill>
                  <a:srgbClr val="005596"/>
                </a:solidFill>
              </a:rPr>
              <a:t>Purpose: Add lights. Associate devices to groups</a:t>
            </a:r>
            <a:r>
              <a:rPr lang="en-US" b="1" kern="800" dirty="0">
                <a:solidFill>
                  <a:srgbClr val="005596"/>
                </a:solidFill>
              </a:rPr>
              <a:t> </a:t>
            </a:r>
          </a:p>
          <a:p>
            <a:pPr marL="457200" indent="-457200">
              <a:buFont typeface="+mj-lt"/>
              <a:buAutoNum type="arabicPeriod"/>
            </a:pPr>
            <a:r>
              <a:rPr lang="en-US" dirty="0"/>
              <a:t>Program a </a:t>
            </a:r>
            <a:r>
              <a:rPr lang="en-US" dirty="0" err="1"/>
              <a:t>LightDimmable</a:t>
            </a:r>
            <a:r>
              <a:rPr lang="en-US" dirty="0"/>
              <a:t> application into 1 or more mesh kits.</a:t>
            </a:r>
          </a:p>
        </p:txBody>
      </p:sp>
      <p:pic>
        <p:nvPicPr>
          <p:cNvPr id="1026" name="Picture 2">
            <a:extLst>
              <a:ext uri="{FF2B5EF4-FFF2-40B4-BE49-F238E27FC236}">
                <a16:creationId xmlns:a16="http://schemas.microsoft.com/office/drawing/2014/main" id="{B212AEFC-8FE6-4426-B7BC-A9B98FCAF82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63573" y="2822139"/>
            <a:ext cx="6709634" cy="33548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94938AE2-0565-4F5E-BC34-DE525E50F65A}"/>
              </a:ext>
            </a:extLst>
          </p:cNvPr>
          <p:cNvSpPr txBox="1">
            <a:spLocks/>
          </p:cNvSpPr>
          <p:nvPr/>
        </p:nvSpPr>
        <p:spPr>
          <a:xfrm>
            <a:off x="695884" y="2822139"/>
            <a:ext cx="4359442" cy="2815062"/>
          </a:xfrm>
          <a:prstGeom prst="rect">
            <a:avLst/>
          </a:prstGeom>
        </p:spPr>
        <p:txBody>
          <a:bodyPr vert="horz" lIns="91376" tIns="45688" rIns="91376" bIns="45688" rtlCol="0">
            <a:normAutofit fontScale="925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sz="2200" dirty="0"/>
              <a:t>a. In </a:t>
            </a:r>
            <a:r>
              <a:rPr lang="en-US" sz="2200" dirty="0" err="1"/>
              <a:t>ModusToolbox</a:t>
            </a:r>
            <a:r>
              <a:rPr lang="en-US" sz="2200" dirty="0"/>
              <a:t> IDE, select </a:t>
            </a:r>
            <a:r>
              <a:rPr lang="en-US" sz="2200" b="1" dirty="0"/>
              <a:t>New Application</a:t>
            </a:r>
            <a:r>
              <a:rPr lang="en-US" sz="2200" dirty="0"/>
              <a:t> </a:t>
            </a:r>
          </a:p>
          <a:p>
            <a:pPr marL="0" indent="0">
              <a:buNone/>
            </a:pPr>
            <a:r>
              <a:rPr lang="en-US" sz="2200" dirty="0"/>
              <a:t>b. Select </a:t>
            </a:r>
            <a:r>
              <a:rPr lang="en-US" sz="2200" b="1" dirty="0"/>
              <a:t>CYBT-213043-MESH</a:t>
            </a:r>
          </a:p>
          <a:p>
            <a:pPr marL="0" indent="0">
              <a:buNone/>
            </a:pPr>
            <a:r>
              <a:rPr lang="en-US" sz="2200" dirty="0"/>
              <a:t>c. Import Application: </a:t>
            </a:r>
            <a:r>
              <a:rPr lang="en-US" sz="2200" b="1" dirty="0"/>
              <a:t>Template/Ch05/BLE_Mesh_3LEDs</a:t>
            </a:r>
          </a:p>
          <a:p>
            <a:pPr marL="0" indent="0">
              <a:buNone/>
            </a:pPr>
            <a:r>
              <a:rPr lang="en-US" sz="2200" dirty="0"/>
              <a:t>d. Change </a:t>
            </a:r>
            <a:r>
              <a:rPr lang="en-US" sz="2200" b="1" dirty="0" err="1"/>
              <a:t>device_name</a:t>
            </a:r>
            <a:r>
              <a:rPr lang="en-US" sz="2200" b="1" dirty="0"/>
              <a:t> </a:t>
            </a:r>
            <a:r>
              <a:rPr lang="en-US" sz="2200" dirty="0"/>
              <a:t>by adding your initials</a:t>
            </a:r>
          </a:p>
          <a:p>
            <a:pPr marL="0" indent="0">
              <a:buNone/>
            </a:pPr>
            <a:endParaRPr lang="en-US" sz="2000" b="1" dirty="0"/>
          </a:p>
        </p:txBody>
      </p:sp>
      <p:sp>
        <p:nvSpPr>
          <p:cNvPr id="6" name="Rectangle 5">
            <a:extLst>
              <a:ext uri="{FF2B5EF4-FFF2-40B4-BE49-F238E27FC236}">
                <a16:creationId xmlns:a16="http://schemas.microsoft.com/office/drawing/2014/main" id="{05516EFB-ADAE-4DF1-9923-84D5AB3C2803}"/>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4261549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5.7-1 Lights &amp; Group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3"/>
            <a:ext cx="4910852" cy="2578013"/>
          </a:xfrm>
        </p:spPr>
        <p:txBody>
          <a:bodyPr>
            <a:normAutofit/>
          </a:bodyPr>
          <a:lstStyle/>
          <a:p>
            <a:pPr marL="457200" indent="-457200">
              <a:buFont typeface="+mj-lt"/>
              <a:buAutoNum type="arabicPeriod" startAt="2"/>
            </a:pPr>
            <a:r>
              <a:rPr lang="en-US" sz="2800" dirty="0"/>
              <a:t>Provision additional kit(s).</a:t>
            </a:r>
          </a:p>
          <a:p>
            <a:pPr marL="456846" lvl="1" indent="0">
              <a:buNone/>
            </a:pPr>
            <a:r>
              <a:rPr lang="en-US" sz="2400" dirty="0"/>
              <a:t>Repeat steps 15-17 in the previous exercise using </a:t>
            </a:r>
            <a:r>
              <a:rPr lang="en-US" sz="2400" b="1" dirty="0"/>
              <a:t>BLE_Mesh_3LEDs </a:t>
            </a:r>
            <a:r>
              <a:rPr lang="en-US" sz="2400" dirty="0"/>
              <a:t>project</a:t>
            </a:r>
          </a:p>
          <a:p>
            <a:endParaRPr lang="en-US" sz="2800" dirty="0"/>
          </a:p>
        </p:txBody>
      </p:sp>
      <p:pic>
        <p:nvPicPr>
          <p:cNvPr id="6" name="Picture 5" descr="A screenshot of a cell phone&#10;&#10;Description automatically generated">
            <a:extLst>
              <a:ext uri="{FF2B5EF4-FFF2-40B4-BE49-F238E27FC236}">
                <a16:creationId xmlns:a16="http://schemas.microsoft.com/office/drawing/2014/main" id="{0497933C-15E0-473D-986F-D5A3558D79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7475" y="1387361"/>
            <a:ext cx="1710062" cy="3515128"/>
          </a:xfrm>
          <a:prstGeom prst="rect">
            <a:avLst/>
          </a:prstGeom>
        </p:spPr>
      </p:pic>
      <p:sp>
        <p:nvSpPr>
          <p:cNvPr id="5" name="Rectangle 4">
            <a:extLst>
              <a:ext uri="{FF2B5EF4-FFF2-40B4-BE49-F238E27FC236}">
                <a16:creationId xmlns:a16="http://schemas.microsoft.com/office/drawing/2014/main" id="{9B7EAC18-8E90-4977-A0B0-125016CF3665}"/>
              </a:ext>
            </a:extLst>
          </p:cNvPr>
          <p:cNvSpPr/>
          <p:nvPr/>
        </p:nvSpPr>
        <p:spPr>
          <a:xfrm rot="5400000">
            <a:off x="6077205" y="5829461"/>
            <a:ext cx="1794164" cy="26291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Android</a:t>
            </a:r>
          </a:p>
        </p:txBody>
      </p:sp>
      <p:pic>
        <p:nvPicPr>
          <p:cNvPr id="7" name="Picture 2" descr="294d435f-3d84-4681-bb3a-ded96ad25cd5@namprd04">
            <a:extLst>
              <a:ext uri="{FF2B5EF4-FFF2-40B4-BE49-F238E27FC236}">
                <a16:creationId xmlns:a16="http://schemas.microsoft.com/office/drawing/2014/main" id="{59991D21-6D77-4CCC-B8FC-7CD64A226CB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40370" y="1355506"/>
            <a:ext cx="2009916" cy="361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531F6F77-873B-471F-A861-C0FD01300412}"/>
              </a:ext>
            </a:extLst>
          </p:cNvPr>
          <p:cNvSpPr/>
          <p:nvPr/>
        </p:nvSpPr>
        <p:spPr>
          <a:xfrm rot="5400000">
            <a:off x="7411831" y="5829462"/>
            <a:ext cx="1794165" cy="262912"/>
          </a:xfrm>
          <a:prstGeom prst="rect">
            <a:avLst/>
          </a:prstGeom>
          <a:solidFill>
            <a:srgbClr val="DE61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Apple iOS</a:t>
            </a:r>
          </a:p>
        </p:txBody>
      </p:sp>
      <p:sp>
        <p:nvSpPr>
          <p:cNvPr id="10" name="Content Placeholder 2">
            <a:extLst>
              <a:ext uri="{FF2B5EF4-FFF2-40B4-BE49-F238E27FC236}">
                <a16:creationId xmlns:a16="http://schemas.microsoft.com/office/drawing/2014/main" id="{84745E2E-F43B-4C2A-8A69-232AD6FED447}"/>
              </a:ext>
            </a:extLst>
          </p:cNvPr>
          <p:cNvSpPr txBox="1">
            <a:spLocks/>
          </p:cNvSpPr>
          <p:nvPr/>
        </p:nvSpPr>
        <p:spPr>
          <a:xfrm>
            <a:off x="418793" y="5386527"/>
            <a:ext cx="8346383" cy="923157"/>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456846" lvl="1" indent="0">
              <a:buFont typeface="Arial" panose="020B0604020202020204" pitchFamily="34" charset="0"/>
              <a:buNone/>
            </a:pPr>
            <a:r>
              <a:rPr lang="en-US" sz="2400" dirty="0"/>
              <a:t>Use your preferred </a:t>
            </a:r>
            <a:r>
              <a:rPr lang="en-US" sz="2400" dirty="0" err="1"/>
              <a:t>BLE_Mesh</a:t>
            </a:r>
            <a:r>
              <a:rPr lang="en-US" sz="2400" dirty="0"/>
              <a:t> Ap (Android      or iOS     )</a:t>
            </a:r>
          </a:p>
          <a:p>
            <a:endParaRPr lang="en-US" sz="2800" dirty="0"/>
          </a:p>
        </p:txBody>
      </p:sp>
    </p:spTree>
    <p:extLst>
      <p:ext uri="{BB962C8B-B14F-4D97-AF65-F5344CB8AC3E}">
        <p14:creationId xmlns:p14="http://schemas.microsoft.com/office/powerpoint/2010/main" val="1845910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5.7-1 Lights &amp; Group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4"/>
            <a:ext cx="8628224" cy="1410272"/>
          </a:xfrm>
        </p:spPr>
        <p:txBody>
          <a:bodyPr>
            <a:normAutofit/>
          </a:bodyPr>
          <a:lstStyle/>
          <a:p>
            <a:pPr marL="0" indent="0">
              <a:buNone/>
            </a:pPr>
            <a:r>
              <a:rPr lang="en-US" dirty="0"/>
              <a:t>3. Provision the new </a:t>
            </a:r>
            <a:r>
              <a:rPr lang="en-US" dirty="0" err="1"/>
              <a:t>LightDimmable</a:t>
            </a:r>
            <a:r>
              <a:rPr lang="en-US" dirty="0"/>
              <a:t> kits.</a:t>
            </a:r>
          </a:p>
          <a:p>
            <a:pPr marL="456846" lvl="1" indent="0">
              <a:buNone/>
            </a:pPr>
            <a:r>
              <a:rPr lang="en-US" dirty="0"/>
              <a:t>Repeat steps 15-17 in the previous exercise for each kit</a:t>
            </a:r>
          </a:p>
          <a:p>
            <a:endParaRPr lang="en-US" dirty="0"/>
          </a:p>
        </p:txBody>
      </p:sp>
      <p:pic>
        <p:nvPicPr>
          <p:cNvPr id="26" name="Picture 25" descr="A screenshot of a cell phone&#10;&#10;Description automatically generated">
            <a:extLst>
              <a:ext uri="{FF2B5EF4-FFF2-40B4-BE49-F238E27FC236}">
                <a16:creationId xmlns:a16="http://schemas.microsoft.com/office/drawing/2014/main" id="{D7E61626-AB09-4CC1-8E85-30CC291EFE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016" y="2491378"/>
            <a:ext cx="1081018" cy="2222093"/>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1D0EF651-31AA-46DD-9305-037942A6E8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42902" y="2491378"/>
            <a:ext cx="1081019" cy="2222094"/>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04FB18AF-7B7B-4EEB-862C-D5382CCAE8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13420" y="2491378"/>
            <a:ext cx="1081018" cy="2222093"/>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61C64003-2062-4AA1-A0AC-464D6EAE42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75289" y="2491378"/>
            <a:ext cx="1081018" cy="2222093"/>
          </a:xfrm>
          <a:prstGeom prst="rect">
            <a:avLst/>
          </a:prstGeom>
        </p:spPr>
      </p:pic>
      <p:pic>
        <p:nvPicPr>
          <p:cNvPr id="34" name="Picture 33" descr="A screenshot of a cell phone&#10;&#10;Description automatically generated">
            <a:extLst>
              <a:ext uri="{FF2B5EF4-FFF2-40B4-BE49-F238E27FC236}">
                <a16:creationId xmlns:a16="http://schemas.microsoft.com/office/drawing/2014/main" id="{D155FBA6-3274-48B0-A183-CC88537FFF0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45806" y="2491378"/>
            <a:ext cx="1081018" cy="2222093"/>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B350A5B3-6DDF-4E75-AAA9-A6B8D70E907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44638" y="2491378"/>
            <a:ext cx="1081018" cy="2222093"/>
          </a:xfrm>
          <a:prstGeom prst="rect">
            <a:avLst/>
          </a:prstGeom>
        </p:spPr>
      </p:pic>
      <p:pic>
        <p:nvPicPr>
          <p:cNvPr id="38" name="Picture 37" descr="A screenshot of a cell phone&#10;&#10;Description automatically generated">
            <a:extLst>
              <a:ext uri="{FF2B5EF4-FFF2-40B4-BE49-F238E27FC236}">
                <a16:creationId xmlns:a16="http://schemas.microsoft.com/office/drawing/2014/main" id="{9AD54DB1-B029-4E51-A998-0736D10F2DE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06523" y="2491378"/>
            <a:ext cx="1081018" cy="2222093"/>
          </a:xfrm>
          <a:prstGeom prst="rect">
            <a:avLst/>
          </a:prstGeom>
        </p:spPr>
      </p:pic>
      <p:pic>
        <p:nvPicPr>
          <p:cNvPr id="40" name="Picture 39" descr="A screenshot of a cell phone&#10;&#10;Description automatically generated">
            <a:extLst>
              <a:ext uri="{FF2B5EF4-FFF2-40B4-BE49-F238E27FC236}">
                <a16:creationId xmlns:a16="http://schemas.microsoft.com/office/drawing/2014/main" id="{3DEB7B78-A21A-4802-8A86-71816677347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89640" y="2491378"/>
            <a:ext cx="1081018" cy="2222093"/>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EC07FCA3-CF14-43D8-B015-A5233101AEB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72757" y="2478518"/>
            <a:ext cx="1081017" cy="2222092"/>
          </a:xfrm>
          <a:prstGeom prst="rect">
            <a:avLst/>
          </a:prstGeom>
        </p:spPr>
      </p:pic>
      <p:sp>
        <p:nvSpPr>
          <p:cNvPr id="13" name="Rectangle 12">
            <a:extLst>
              <a:ext uri="{FF2B5EF4-FFF2-40B4-BE49-F238E27FC236}">
                <a16:creationId xmlns:a16="http://schemas.microsoft.com/office/drawing/2014/main" id="{51859EB3-0599-48F8-B2F8-B68D922FF01A}"/>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
        <p:nvSpPr>
          <p:cNvPr id="15" name="Content Placeholder 2">
            <a:extLst>
              <a:ext uri="{FF2B5EF4-FFF2-40B4-BE49-F238E27FC236}">
                <a16:creationId xmlns:a16="http://schemas.microsoft.com/office/drawing/2014/main" id="{64A05BB1-7E5A-4632-AF97-3C11E29D9270}"/>
              </a:ext>
            </a:extLst>
          </p:cNvPr>
          <p:cNvSpPr txBox="1">
            <a:spLocks/>
          </p:cNvSpPr>
          <p:nvPr/>
        </p:nvSpPr>
        <p:spPr>
          <a:xfrm>
            <a:off x="360016" y="5120640"/>
            <a:ext cx="11293758" cy="864442"/>
          </a:xfrm>
          <a:prstGeom prst="rect">
            <a:avLst/>
          </a:prstGeom>
        </p:spPr>
        <p:txBody>
          <a:bodyPr vert="horz" lIns="91376" tIns="45688" rIns="91376" bIns="45688" rtlCol="0">
            <a:normAutofit fontScale="92500"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dirty="0"/>
              <a:t>Note: Screenshots may look different for 3 Element Project</a:t>
            </a:r>
          </a:p>
          <a:p>
            <a:pPr marL="0" indent="0">
              <a:buNone/>
            </a:pPr>
            <a:r>
              <a:rPr lang="en-US" dirty="0"/>
              <a:t>Each person will have only one, maybe two CYBT-213043 bds </a:t>
            </a:r>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2352890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5.7-1 Lights &amp; Group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3"/>
            <a:ext cx="11011206" cy="4554259"/>
          </a:xfrm>
        </p:spPr>
        <p:txBody>
          <a:bodyPr>
            <a:normAutofit/>
          </a:bodyPr>
          <a:lstStyle/>
          <a:p>
            <a:pPr marL="0" indent="0">
              <a:buNone/>
            </a:pPr>
            <a:r>
              <a:rPr lang="en-US" dirty="0"/>
              <a:t>4. Create two Rooms (i.e. Groups)</a:t>
            </a:r>
          </a:p>
        </p:txBody>
      </p:sp>
      <p:grpSp>
        <p:nvGrpSpPr>
          <p:cNvPr id="60" name="Group 59">
            <a:extLst>
              <a:ext uri="{FF2B5EF4-FFF2-40B4-BE49-F238E27FC236}">
                <a16:creationId xmlns:a16="http://schemas.microsoft.com/office/drawing/2014/main" id="{34D3642B-62C3-4772-BEE1-CA504A8581CC}"/>
              </a:ext>
            </a:extLst>
          </p:cNvPr>
          <p:cNvGrpSpPr/>
          <p:nvPr/>
        </p:nvGrpSpPr>
        <p:grpSpPr>
          <a:xfrm>
            <a:off x="490886" y="2559766"/>
            <a:ext cx="11070891" cy="2749971"/>
            <a:chOff x="560554" y="3421914"/>
            <a:chExt cx="11070891" cy="2749971"/>
          </a:xfrm>
        </p:grpSpPr>
        <p:grpSp>
          <p:nvGrpSpPr>
            <p:cNvPr id="53" name="Group 52">
              <a:extLst>
                <a:ext uri="{FF2B5EF4-FFF2-40B4-BE49-F238E27FC236}">
                  <a16:creationId xmlns:a16="http://schemas.microsoft.com/office/drawing/2014/main" id="{7025BDFB-4129-4E49-9565-36C5049A3676}"/>
                </a:ext>
              </a:extLst>
            </p:cNvPr>
            <p:cNvGrpSpPr>
              <a:grpSpLocks noChangeAspect="1"/>
            </p:cNvGrpSpPr>
            <p:nvPr/>
          </p:nvGrpSpPr>
          <p:grpSpPr>
            <a:xfrm>
              <a:off x="560554" y="3421914"/>
              <a:ext cx="11070891" cy="2749971"/>
              <a:chOff x="557967" y="2636556"/>
              <a:chExt cx="7092901" cy="1761852"/>
            </a:xfrm>
          </p:grpSpPr>
          <p:pic>
            <p:nvPicPr>
              <p:cNvPr id="12" name="Picture 11" descr="A screenshot of a cell phone&#10;&#10;Description automatically generated">
                <a:extLst>
                  <a:ext uri="{FF2B5EF4-FFF2-40B4-BE49-F238E27FC236}">
                    <a16:creationId xmlns:a16="http://schemas.microsoft.com/office/drawing/2014/main" id="{71A65044-38D6-46CE-92D6-89E90E3EED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7967" y="2636839"/>
                <a:ext cx="856977" cy="176156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B4410353-9EEC-4292-9072-50A35E226D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67326" y="2636838"/>
                <a:ext cx="856977" cy="1761565"/>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CC42970-FD14-4891-800D-EDD06C65099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49107" y="2636838"/>
                <a:ext cx="856977" cy="1761565"/>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9B901557-34A4-422C-BEFE-B8CC6133B68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4056" y="2636837"/>
                <a:ext cx="856977" cy="1761565"/>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9095CEE0-2649-4473-B6AA-9EC01291CC1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97348" y="2636836"/>
                <a:ext cx="856977" cy="1761565"/>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1AB4D2F9-5EE2-42DE-869D-F28A20A1167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93891" y="2636556"/>
                <a:ext cx="856977" cy="1761565"/>
              </a:xfrm>
              <a:prstGeom prst="rect">
                <a:avLst/>
              </a:prstGeom>
            </p:spPr>
          </p:pic>
          <p:pic>
            <p:nvPicPr>
              <p:cNvPr id="52" name="Picture 51" descr="A screenshot of a cell phone&#10;&#10;Description automatically generated">
                <a:extLst>
                  <a:ext uri="{FF2B5EF4-FFF2-40B4-BE49-F238E27FC236}">
                    <a16:creationId xmlns:a16="http://schemas.microsoft.com/office/drawing/2014/main" id="{3DFD823E-2578-4F8B-9D59-0ECAF5DD934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08215" y="2636838"/>
                <a:ext cx="856980" cy="1761570"/>
              </a:xfrm>
              <a:prstGeom prst="rect">
                <a:avLst/>
              </a:prstGeom>
            </p:spPr>
          </p:pic>
        </p:grpSp>
        <p:sp>
          <p:nvSpPr>
            <p:cNvPr id="7" name="Oval 6">
              <a:extLst>
                <a:ext uri="{FF2B5EF4-FFF2-40B4-BE49-F238E27FC236}">
                  <a16:creationId xmlns:a16="http://schemas.microsoft.com/office/drawing/2014/main" id="{5094568F-CE4B-492E-9DB3-9B72504F3A0D}"/>
                </a:ext>
              </a:extLst>
            </p:cNvPr>
            <p:cNvSpPr/>
            <p:nvPr/>
          </p:nvSpPr>
          <p:spPr>
            <a:xfrm>
              <a:off x="971072" y="5708744"/>
              <a:ext cx="467356"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37EDF7A-DA83-432C-BF42-9149742A5E71}"/>
                </a:ext>
              </a:extLst>
            </p:cNvPr>
            <p:cNvSpPr/>
            <p:nvPr/>
          </p:nvSpPr>
          <p:spPr>
            <a:xfrm>
              <a:off x="5756591" y="5781051"/>
              <a:ext cx="467356"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0758625-660C-4982-AFDC-046A0AB741B0}"/>
                </a:ext>
              </a:extLst>
            </p:cNvPr>
            <p:cNvSpPr/>
            <p:nvPr/>
          </p:nvSpPr>
          <p:spPr>
            <a:xfrm>
              <a:off x="3516483" y="4389394"/>
              <a:ext cx="731794" cy="21743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9196ED9-7C10-454F-AD6C-DD24F7AFF718}"/>
                </a:ext>
              </a:extLst>
            </p:cNvPr>
            <p:cNvSpPr/>
            <p:nvPr/>
          </p:nvSpPr>
          <p:spPr>
            <a:xfrm>
              <a:off x="2991928" y="3505037"/>
              <a:ext cx="467356"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4297CFD-399E-415F-A4CF-A6E724B1FB86}"/>
                </a:ext>
              </a:extLst>
            </p:cNvPr>
            <p:cNvSpPr/>
            <p:nvPr/>
          </p:nvSpPr>
          <p:spPr>
            <a:xfrm>
              <a:off x="6885511" y="5708744"/>
              <a:ext cx="467356"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E769249-91DF-4325-A2BA-EBB2737F72B2}"/>
                </a:ext>
              </a:extLst>
            </p:cNvPr>
            <p:cNvSpPr/>
            <p:nvPr/>
          </p:nvSpPr>
          <p:spPr>
            <a:xfrm>
              <a:off x="9709367" y="3533120"/>
              <a:ext cx="467356"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F4EDE45-9184-4318-8A70-C477E9AE6D8F}"/>
                </a:ext>
              </a:extLst>
            </p:cNvPr>
            <p:cNvSpPr/>
            <p:nvPr/>
          </p:nvSpPr>
          <p:spPr>
            <a:xfrm>
              <a:off x="8738395" y="4391351"/>
              <a:ext cx="814908"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9C38D041-9026-4B86-8F05-6C5C3E516886}"/>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
        <p:nvSpPr>
          <p:cNvPr id="23" name="Content Placeholder 2">
            <a:extLst>
              <a:ext uri="{FF2B5EF4-FFF2-40B4-BE49-F238E27FC236}">
                <a16:creationId xmlns:a16="http://schemas.microsoft.com/office/drawing/2014/main" id="{2C9FF23C-A063-4B00-AE04-174EFCA71453}"/>
              </a:ext>
            </a:extLst>
          </p:cNvPr>
          <p:cNvSpPr txBox="1">
            <a:spLocks/>
          </p:cNvSpPr>
          <p:nvPr/>
        </p:nvSpPr>
        <p:spPr>
          <a:xfrm>
            <a:off x="333911" y="5452461"/>
            <a:ext cx="11293758" cy="864442"/>
          </a:xfrm>
          <a:prstGeom prst="rect">
            <a:avLst/>
          </a:prstGeom>
        </p:spPr>
        <p:txBody>
          <a:bodyPr vert="horz" lIns="91376" tIns="45688" rIns="91376" bIns="45688" rtlCol="0">
            <a:normAutofit fontScale="92500"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dirty="0"/>
              <a:t>Note: Screenshots may look different for 3 Element Project</a:t>
            </a:r>
          </a:p>
          <a:p>
            <a:pPr marL="0" indent="0">
              <a:buNone/>
            </a:pPr>
            <a:r>
              <a:rPr lang="en-US" dirty="0"/>
              <a:t>Each person will have only one, maybe two CYBT-213043 bds </a:t>
            </a:r>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21710438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5.7-1 Lights &amp; Group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3"/>
            <a:ext cx="11011206" cy="1082805"/>
          </a:xfrm>
        </p:spPr>
        <p:txBody>
          <a:bodyPr>
            <a:normAutofit/>
          </a:bodyPr>
          <a:lstStyle/>
          <a:p>
            <a:pPr marL="0" indent="0">
              <a:buNone/>
            </a:pPr>
            <a:r>
              <a:rPr lang="en-US" dirty="0"/>
              <a:t>5. Add one component to first Group / Room.</a:t>
            </a:r>
          </a:p>
          <a:p>
            <a:pPr marL="456846" lvl="1" indent="0">
              <a:buNone/>
            </a:pPr>
            <a:r>
              <a:rPr lang="en-US" dirty="0"/>
              <a:t>Hint: Leave lights in group "All". Just add them to the new rooms, don't move them.</a:t>
            </a:r>
          </a:p>
          <a:p>
            <a:endParaRPr lang="en-US" dirty="0"/>
          </a:p>
        </p:txBody>
      </p:sp>
      <p:sp>
        <p:nvSpPr>
          <p:cNvPr id="5" name="Content Placeholder 2">
            <a:extLst>
              <a:ext uri="{FF2B5EF4-FFF2-40B4-BE49-F238E27FC236}">
                <a16:creationId xmlns:a16="http://schemas.microsoft.com/office/drawing/2014/main" id="{79A666EF-6EF2-43B5-9CD0-A729D78F0648}"/>
              </a:ext>
            </a:extLst>
          </p:cNvPr>
          <p:cNvSpPr txBox="1">
            <a:spLocks/>
          </p:cNvSpPr>
          <p:nvPr/>
        </p:nvSpPr>
        <p:spPr>
          <a:xfrm>
            <a:off x="454274" y="2554278"/>
            <a:ext cx="159839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6. Select a Component</a:t>
            </a:r>
          </a:p>
          <a:p>
            <a:pPr algn="ctr"/>
            <a:endParaRPr lang="en-US" dirty="0"/>
          </a:p>
        </p:txBody>
      </p:sp>
      <p:pic>
        <p:nvPicPr>
          <p:cNvPr id="30" name="Picture 29" descr="A screenshot of a cell phone&#10;&#10;Description automatically generated">
            <a:extLst>
              <a:ext uri="{FF2B5EF4-FFF2-40B4-BE49-F238E27FC236}">
                <a16:creationId xmlns:a16="http://schemas.microsoft.com/office/drawing/2014/main" id="{916623F5-4BED-486C-8466-12EE95F59D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56719" y="3464043"/>
            <a:ext cx="1381190" cy="2839115"/>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0B0E94F0-7BBA-4C1D-A965-8DE5D68616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0562" y="3464043"/>
            <a:ext cx="1381190" cy="2839115"/>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8BC17624-D550-4B65-982F-4E2CE244C3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877" y="3464043"/>
            <a:ext cx="1381190" cy="283911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75F168-EDE1-4B9F-8F19-71EB0E926CC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23209" y="3464455"/>
            <a:ext cx="1380990" cy="2838702"/>
          </a:xfrm>
          <a:prstGeom prst="rect">
            <a:avLst/>
          </a:prstGeom>
        </p:spPr>
      </p:pic>
      <p:sp>
        <p:nvSpPr>
          <p:cNvPr id="7" name="Oval 6">
            <a:extLst>
              <a:ext uri="{FF2B5EF4-FFF2-40B4-BE49-F238E27FC236}">
                <a16:creationId xmlns:a16="http://schemas.microsoft.com/office/drawing/2014/main" id="{5094568F-CE4B-492E-9DB3-9B72504F3A0D}"/>
              </a:ext>
            </a:extLst>
          </p:cNvPr>
          <p:cNvSpPr/>
          <p:nvPr/>
        </p:nvSpPr>
        <p:spPr>
          <a:xfrm>
            <a:off x="454274" y="4692245"/>
            <a:ext cx="1075765"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C6144E16-41DA-4BC6-9B00-E084F0A1A0EF}"/>
              </a:ext>
            </a:extLst>
          </p:cNvPr>
          <p:cNvSpPr txBox="1">
            <a:spLocks/>
          </p:cNvSpPr>
          <p:nvPr/>
        </p:nvSpPr>
        <p:spPr>
          <a:xfrm>
            <a:off x="2281646" y="2554278"/>
            <a:ext cx="1959428"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7. Add to Group (Don’t Move to Group)</a:t>
            </a:r>
          </a:p>
          <a:p>
            <a:pPr algn="ctr"/>
            <a:endParaRPr lang="en-US" dirty="0"/>
          </a:p>
        </p:txBody>
      </p:sp>
      <p:sp>
        <p:nvSpPr>
          <p:cNvPr id="31" name="Oval 30">
            <a:extLst>
              <a:ext uri="{FF2B5EF4-FFF2-40B4-BE49-F238E27FC236}">
                <a16:creationId xmlns:a16="http://schemas.microsoft.com/office/drawing/2014/main" id="{48F23412-4E69-4336-A9D2-170B3379A5E6}"/>
              </a:ext>
            </a:extLst>
          </p:cNvPr>
          <p:cNvSpPr/>
          <p:nvPr/>
        </p:nvSpPr>
        <p:spPr>
          <a:xfrm>
            <a:off x="3353360" y="3750742"/>
            <a:ext cx="330365" cy="5774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B81503C-9BE0-4D25-BC43-E663737F5E05}"/>
              </a:ext>
            </a:extLst>
          </p:cNvPr>
          <p:cNvSpPr/>
          <p:nvPr/>
        </p:nvSpPr>
        <p:spPr>
          <a:xfrm>
            <a:off x="4696113" y="4692245"/>
            <a:ext cx="1075765"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86C02D1-75EE-498C-BC6B-7B69D6A6D785}"/>
              </a:ext>
            </a:extLst>
          </p:cNvPr>
          <p:cNvSpPr/>
          <p:nvPr/>
        </p:nvSpPr>
        <p:spPr>
          <a:xfrm>
            <a:off x="5409408" y="5144918"/>
            <a:ext cx="259872"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3CCC492-6605-4A18-ABE3-F83D60BA442F}"/>
              </a:ext>
            </a:extLst>
          </p:cNvPr>
          <p:cNvSpPr txBox="1">
            <a:spLocks/>
          </p:cNvSpPr>
          <p:nvPr/>
        </p:nvSpPr>
        <p:spPr>
          <a:xfrm>
            <a:off x="4437766" y="2554278"/>
            <a:ext cx="1579854"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8. Select the Group then OK</a:t>
            </a:r>
          </a:p>
          <a:p>
            <a:pPr algn="ctr"/>
            <a:endParaRPr lang="en-US" dirty="0"/>
          </a:p>
        </p:txBody>
      </p:sp>
      <p:sp>
        <p:nvSpPr>
          <p:cNvPr id="39" name="Content Placeholder 2">
            <a:extLst>
              <a:ext uri="{FF2B5EF4-FFF2-40B4-BE49-F238E27FC236}">
                <a16:creationId xmlns:a16="http://schemas.microsoft.com/office/drawing/2014/main" id="{16FCC0DC-506B-4F3A-8354-7F0ACD523DB4}"/>
              </a:ext>
            </a:extLst>
          </p:cNvPr>
          <p:cNvSpPr txBox="1">
            <a:spLocks/>
          </p:cNvSpPr>
          <p:nvPr/>
        </p:nvSpPr>
        <p:spPr>
          <a:xfrm>
            <a:off x="6514650" y="2554278"/>
            <a:ext cx="1579854"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9. Select Group from Home Screen</a:t>
            </a:r>
          </a:p>
          <a:p>
            <a:pPr algn="ctr"/>
            <a:endParaRPr lang="en-US" dirty="0"/>
          </a:p>
        </p:txBody>
      </p:sp>
      <p:sp>
        <p:nvSpPr>
          <p:cNvPr id="41" name="Content Placeholder 2">
            <a:extLst>
              <a:ext uri="{FF2B5EF4-FFF2-40B4-BE49-F238E27FC236}">
                <a16:creationId xmlns:a16="http://schemas.microsoft.com/office/drawing/2014/main" id="{AC61F7A2-4529-44B0-A689-4D47E001BBD5}"/>
              </a:ext>
            </a:extLst>
          </p:cNvPr>
          <p:cNvSpPr txBox="1">
            <a:spLocks/>
          </p:cNvSpPr>
          <p:nvPr/>
        </p:nvSpPr>
        <p:spPr>
          <a:xfrm>
            <a:off x="8596324" y="2554278"/>
            <a:ext cx="1579854"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10. Observe Component in Group</a:t>
            </a:r>
          </a:p>
          <a:p>
            <a:pPr algn="ctr"/>
            <a:endParaRPr lang="en-US" dirty="0"/>
          </a:p>
        </p:txBody>
      </p:sp>
      <p:pic>
        <p:nvPicPr>
          <p:cNvPr id="10" name="Picture 9" descr="A screenshot of a cell phone&#10;&#10;Description automatically generated">
            <a:extLst>
              <a:ext uri="{FF2B5EF4-FFF2-40B4-BE49-F238E27FC236}">
                <a16:creationId xmlns:a16="http://schemas.microsoft.com/office/drawing/2014/main" id="{F6269FAE-F779-485F-B653-BE42B69EDF4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84641" y="3429000"/>
            <a:ext cx="1391537" cy="2860383"/>
          </a:xfrm>
          <a:prstGeom prst="rect">
            <a:avLst/>
          </a:prstGeom>
        </p:spPr>
      </p:pic>
      <p:sp>
        <p:nvSpPr>
          <p:cNvPr id="18" name="Rectangle 17">
            <a:extLst>
              <a:ext uri="{FF2B5EF4-FFF2-40B4-BE49-F238E27FC236}">
                <a16:creationId xmlns:a16="http://schemas.microsoft.com/office/drawing/2014/main" id="{D0061045-F00C-401D-92A0-48D9BB6C249D}"/>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Tree>
    <p:extLst>
      <p:ext uri="{BB962C8B-B14F-4D97-AF65-F5344CB8AC3E}">
        <p14:creationId xmlns:p14="http://schemas.microsoft.com/office/powerpoint/2010/main" val="2123857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5.7-1 Lights &amp; Group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4"/>
            <a:ext cx="11011206" cy="836298"/>
          </a:xfrm>
        </p:spPr>
        <p:txBody>
          <a:bodyPr>
            <a:normAutofit/>
          </a:bodyPr>
          <a:lstStyle/>
          <a:p>
            <a:pPr marL="0" indent="0">
              <a:buNone/>
            </a:pPr>
            <a:r>
              <a:rPr lang="en-US" dirty="0"/>
              <a:t>3. Add remaining Components to Groups. Add one Component to Two Groups.</a:t>
            </a:r>
          </a:p>
          <a:p>
            <a:endParaRPr lang="en-US" dirty="0"/>
          </a:p>
        </p:txBody>
      </p:sp>
      <p:sp>
        <p:nvSpPr>
          <p:cNvPr id="5" name="Content Placeholder 2">
            <a:extLst>
              <a:ext uri="{FF2B5EF4-FFF2-40B4-BE49-F238E27FC236}">
                <a16:creationId xmlns:a16="http://schemas.microsoft.com/office/drawing/2014/main" id="{79A666EF-6EF2-43B5-9CD0-A729D78F0648}"/>
              </a:ext>
            </a:extLst>
          </p:cNvPr>
          <p:cNvSpPr txBox="1">
            <a:spLocks/>
          </p:cNvSpPr>
          <p:nvPr/>
        </p:nvSpPr>
        <p:spPr>
          <a:xfrm>
            <a:off x="663769" y="2307772"/>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11. 2</a:t>
            </a:r>
            <a:r>
              <a:rPr lang="en-US" sz="1800" baseline="30000" dirty="0"/>
              <a:t>nd</a:t>
            </a:r>
            <a:r>
              <a:rPr lang="en-US" sz="1800" dirty="0"/>
              <a:t> Node to 1</a:t>
            </a:r>
            <a:r>
              <a:rPr lang="en-US" sz="1800" baseline="30000" dirty="0"/>
              <a:t>st</a:t>
            </a:r>
            <a:r>
              <a:rPr lang="en-US" sz="1800" dirty="0"/>
              <a:t> Room</a:t>
            </a:r>
          </a:p>
          <a:p>
            <a:pPr algn="ctr"/>
            <a:endParaRPr lang="en-US" dirty="0"/>
          </a:p>
        </p:txBody>
      </p:sp>
      <p:pic>
        <p:nvPicPr>
          <p:cNvPr id="36" name="Picture 35" descr="A screenshot of a cell phone&#10;&#10;Description automatically generated">
            <a:extLst>
              <a:ext uri="{FF2B5EF4-FFF2-40B4-BE49-F238E27FC236}">
                <a16:creationId xmlns:a16="http://schemas.microsoft.com/office/drawing/2014/main" id="{73CDEBF8-2EEF-426E-B1BF-E81830DCF7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0381" y="2998417"/>
            <a:ext cx="1601726" cy="3292439"/>
          </a:xfrm>
          <a:prstGeom prst="rect">
            <a:avLst/>
          </a:prstGeom>
        </p:spPr>
      </p:pic>
      <p:pic>
        <p:nvPicPr>
          <p:cNvPr id="40" name="Picture 39" descr="A screenshot of a cell phone&#10;&#10;Description automatically generated">
            <a:extLst>
              <a:ext uri="{FF2B5EF4-FFF2-40B4-BE49-F238E27FC236}">
                <a16:creationId xmlns:a16="http://schemas.microsoft.com/office/drawing/2014/main" id="{1E2B7DED-109B-45BB-85E9-7E33972C6A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53964" y="3036117"/>
            <a:ext cx="1601726" cy="3292439"/>
          </a:xfrm>
          <a:prstGeom prst="rect">
            <a:avLst/>
          </a:prstGeom>
        </p:spPr>
      </p:pic>
      <p:pic>
        <p:nvPicPr>
          <p:cNvPr id="42" name="Picture 41" descr="A screenshot of a cell phone&#10;&#10;Description automatically generated">
            <a:extLst>
              <a:ext uri="{FF2B5EF4-FFF2-40B4-BE49-F238E27FC236}">
                <a16:creationId xmlns:a16="http://schemas.microsoft.com/office/drawing/2014/main" id="{1046EEA4-35DC-4924-BEDC-3D28349079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47547" y="3036119"/>
            <a:ext cx="1601726" cy="3292439"/>
          </a:xfrm>
          <a:prstGeom prst="rect">
            <a:avLst/>
          </a:prstGeom>
        </p:spPr>
      </p:pic>
      <p:pic>
        <p:nvPicPr>
          <p:cNvPr id="46" name="Picture 45" descr="A screenshot of a cell phone&#10;&#10;Description automatically generated">
            <a:extLst>
              <a:ext uri="{FF2B5EF4-FFF2-40B4-BE49-F238E27FC236}">
                <a16:creationId xmlns:a16="http://schemas.microsoft.com/office/drawing/2014/main" id="{ABC284C4-7441-434A-A4FB-ACFBE7280D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99518" y="3073827"/>
            <a:ext cx="1601726" cy="3292439"/>
          </a:xfrm>
          <a:prstGeom prst="rect">
            <a:avLst/>
          </a:prstGeom>
        </p:spPr>
      </p:pic>
      <p:pic>
        <p:nvPicPr>
          <p:cNvPr id="48" name="Picture 47" descr="A screenshot of a cell phone&#10;&#10;Description automatically generated">
            <a:extLst>
              <a:ext uri="{FF2B5EF4-FFF2-40B4-BE49-F238E27FC236}">
                <a16:creationId xmlns:a16="http://schemas.microsoft.com/office/drawing/2014/main" id="{5130CFAC-C3D1-4AA7-B7C4-F4866C2B3B0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29150" y="3073825"/>
            <a:ext cx="1601726" cy="3292439"/>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68B10BDD-CE36-4D48-83F7-612E4117175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586686" y="3073827"/>
            <a:ext cx="1601726" cy="3292439"/>
          </a:xfrm>
          <a:prstGeom prst="rect">
            <a:avLst/>
          </a:prstGeom>
        </p:spPr>
      </p:pic>
      <p:sp>
        <p:nvSpPr>
          <p:cNvPr id="20" name="Content Placeholder 2">
            <a:extLst>
              <a:ext uri="{FF2B5EF4-FFF2-40B4-BE49-F238E27FC236}">
                <a16:creationId xmlns:a16="http://schemas.microsoft.com/office/drawing/2014/main" id="{E79048C1-78AA-4A3D-92D2-DCC2670ABBC0}"/>
              </a:ext>
            </a:extLst>
          </p:cNvPr>
          <p:cNvSpPr txBox="1">
            <a:spLocks/>
          </p:cNvSpPr>
          <p:nvPr/>
        </p:nvSpPr>
        <p:spPr>
          <a:xfrm>
            <a:off x="2413358" y="2307772"/>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12. 3</a:t>
            </a:r>
            <a:r>
              <a:rPr lang="en-US" sz="1800" baseline="30000" dirty="0"/>
              <a:t>rd</a:t>
            </a:r>
            <a:r>
              <a:rPr lang="en-US" sz="1800" dirty="0"/>
              <a:t> Node to 1</a:t>
            </a:r>
            <a:r>
              <a:rPr lang="en-US" sz="1800" baseline="30000" dirty="0"/>
              <a:t>st</a:t>
            </a:r>
            <a:r>
              <a:rPr lang="en-US" sz="1800" dirty="0"/>
              <a:t> Room</a:t>
            </a:r>
          </a:p>
          <a:p>
            <a:pPr algn="ctr"/>
            <a:endParaRPr lang="en-US" dirty="0"/>
          </a:p>
        </p:txBody>
      </p:sp>
      <p:sp>
        <p:nvSpPr>
          <p:cNvPr id="21" name="Content Placeholder 2">
            <a:extLst>
              <a:ext uri="{FF2B5EF4-FFF2-40B4-BE49-F238E27FC236}">
                <a16:creationId xmlns:a16="http://schemas.microsoft.com/office/drawing/2014/main" id="{E9557500-5EA0-4F12-BFA2-2B3358BDCA55}"/>
              </a:ext>
            </a:extLst>
          </p:cNvPr>
          <p:cNvSpPr txBox="1">
            <a:spLocks/>
          </p:cNvSpPr>
          <p:nvPr/>
        </p:nvSpPr>
        <p:spPr>
          <a:xfrm>
            <a:off x="4226741" y="2113430"/>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13. 3</a:t>
            </a:r>
            <a:r>
              <a:rPr lang="en-US" sz="1800" baseline="30000" dirty="0"/>
              <a:t>rd</a:t>
            </a:r>
            <a:r>
              <a:rPr lang="en-US" sz="1800" dirty="0"/>
              <a:t> Node also to 2</a:t>
            </a:r>
            <a:r>
              <a:rPr lang="en-US" sz="1800" baseline="30000" dirty="0"/>
              <a:t>nd</a:t>
            </a:r>
            <a:r>
              <a:rPr lang="en-US" sz="1800" dirty="0"/>
              <a:t> Room</a:t>
            </a:r>
          </a:p>
          <a:p>
            <a:pPr algn="ctr"/>
            <a:endParaRPr lang="en-US" dirty="0"/>
          </a:p>
        </p:txBody>
      </p:sp>
      <p:sp>
        <p:nvSpPr>
          <p:cNvPr id="22" name="Content Placeholder 2">
            <a:extLst>
              <a:ext uri="{FF2B5EF4-FFF2-40B4-BE49-F238E27FC236}">
                <a16:creationId xmlns:a16="http://schemas.microsoft.com/office/drawing/2014/main" id="{E7226010-6BBD-4E3D-B7EE-F9C0218AEC01}"/>
              </a:ext>
            </a:extLst>
          </p:cNvPr>
          <p:cNvSpPr txBox="1">
            <a:spLocks/>
          </p:cNvSpPr>
          <p:nvPr/>
        </p:nvSpPr>
        <p:spPr>
          <a:xfrm>
            <a:off x="5983105" y="2307772"/>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14. 4</a:t>
            </a:r>
            <a:r>
              <a:rPr lang="en-US" sz="1800" baseline="30000" dirty="0"/>
              <a:t>th</a:t>
            </a:r>
            <a:r>
              <a:rPr lang="en-US" sz="1800" dirty="0"/>
              <a:t> Node to 2</a:t>
            </a:r>
            <a:r>
              <a:rPr lang="en-US" sz="1800" baseline="30000" dirty="0"/>
              <a:t>nd</a:t>
            </a:r>
            <a:r>
              <a:rPr lang="en-US" sz="1800" dirty="0"/>
              <a:t> Room</a:t>
            </a:r>
          </a:p>
          <a:p>
            <a:pPr algn="ctr"/>
            <a:endParaRPr lang="en-US" dirty="0"/>
          </a:p>
        </p:txBody>
      </p:sp>
      <p:sp>
        <p:nvSpPr>
          <p:cNvPr id="23" name="Content Placeholder 2">
            <a:extLst>
              <a:ext uri="{FF2B5EF4-FFF2-40B4-BE49-F238E27FC236}">
                <a16:creationId xmlns:a16="http://schemas.microsoft.com/office/drawing/2014/main" id="{C52B5558-F8F5-4930-B086-F6D6B6F9DFFE}"/>
              </a:ext>
            </a:extLst>
          </p:cNvPr>
          <p:cNvSpPr txBox="1">
            <a:spLocks/>
          </p:cNvSpPr>
          <p:nvPr/>
        </p:nvSpPr>
        <p:spPr>
          <a:xfrm>
            <a:off x="7730234" y="2307772"/>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15. Observe 1</a:t>
            </a:r>
            <a:r>
              <a:rPr lang="en-US" sz="1800" baseline="30000" dirty="0"/>
              <a:t>st</a:t>
            </a:r>
            <a:r>
              <a:rPr lang="en-US" sz="1800" dirty="0"/>
              <a:t> Room</a:t>
            </a:r>
          </a:p>
          <a:p>
            <a:pPr algn="ctr"/>
            <a:endParaRPr lang="en-US" dirty="0"/>
          </a:p>
        </p:txBody>
      </p:sp>
      <p:sp>
        <p:nvSpPr>
          <p:cNvPr id="24" name="Content Placeholder 2">
            <a:extLst>
              <a:ext uri="{FF2B5EF4-FFF2-40B4-BE49-F238E27FC236}">
                <a16:creationId xmlns:a16="http://schemas.microsoft.com/office/drawing/2014/main" id="{64A195DE-A62E-4E5D-908A-9430136558A2}"/>
              </a:ext>
            </a:extLst>
          </p:cNvPr>
          <p:cNvSpPr txBox="1">
            <a:spLocks/>
          </p:cNvSpPr>
          <p:nvPr/>
        </p:nvSpPr>
        <p:spPr>
          <a:xfrm>
            <a:off x="9569423" y="2307771"/>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16. Observe 2</a:t>
            </a:r>
            <a:r>
              <a:rPr lang="en-US" sz="1800" baseline="30000" dirty="0"/>
              <a:t>nd</a:t>
            </a:r>
            <a:r>
              <a:rPr lang="en-US" sz="1800" dirty="0"/>
              <a:t> Room</a:t>
            </a:r>
          </a:p>
          <a:p>
            <a:pPr algn="ctr"/>
            <a:endParaRPr lang="en-US" dirty="0"/>
          </a:p>
        </p:txBody>
      </p:sp>
      <p:sp>
        <p:nvSpPr>
          <p:cNvPr id="16" name="Rectangle 15">
            <a:extLst>
              <a:ext uri="{FF2B5EF4-FFF2-40B4-BE49-F238E27FC236}">
                <a16:creationId xmlns:a16="http://schemas.microsoft.com/office/drawing/2014/main" id="{499BA196-AC49-4215-AFF0-7B280482036C}"/>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Tree>
    <p:extLst>
      <p:ext uri="{BB962C8B-B14F-4D97-AF65-F5344CB8AC3E}">
        <p14:creationId xmlns:p14="http://schemas.microsoft.com/office/powerpoint/2010/main" val="2728692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5.7-1 Lights &amp; Group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3"/>
            <a:ext cx="3587149" cy="2107750"/>
          </a:xfrm>
        </p:spPr>
        <p:txBody>
          <a:bodyPr>
            <a:normAutofit/>
          </a:bodyPr>
          <a:lstStyle/>
          <a:p>
            <a:pPr marL="0" indent="0">
              <a:buNone/>
            </a:pPr>
            <a:r>
              <a:rPr lang="en-US" dirty="0"/>
              <a:t>17. Toggle all lights in Group </a:t>
            </a:r>
          </a:p>
          <a:p>
            <a:pPr marL="0" indent="0">
              <a:buNone/>
            </a:pPr>
            <a:r>
              <a:rPr lang="en-US" dirty="0"/>
              <a:t>18. Toggle lights individually</a:t>
            </a:r>
          </a:p>
          <a:p>
            <a:endParaRPr lang="en-US" dirty="0"/>
          </a:p>
        </p:txBody>
      </p:sp>
      <p:pic>
        <p:nvPicPr>
          <p:cNvPr id="48" name="Picture 47" descr="A screenshot of a cell phone&#10;&#10;Description automatically generated">
            <a:extLst>
              <a:ext uri="{FF2B5EF4-FFF2-40B4-BE49-F238E27FC236}">
                <a16:creationId xmlns:a16="http://schemas.microsoft.com/office/drawing/2014/main" id="{5130CFAC-C3D1-4AA7-B7C4-F4866C2B3B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57220" y="1387832"/>
            <a:ext cx="2429691" cy="4994368"/>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68B10BDD-CE36-4D48-83F7-612E411717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48330" y="1387832"/>
            <a:ext cx="2429691" cy="4994368"/>
          </a:xfrm>
          <a:prstGeom prst="rect">
            <a:avLst/>
          </a:prstGeom>
        </p:spPr>
      </p:pic>
      <p:sp>
        <p:nvSpPr>
          <p:cNvPr id="7" name="Oval 6">
            <a:extLst>
              <a:ext uri="{FF2B5EF4-FFF2-40B4-BE49-F238E27FC236}">
                <a16:creationId xmlns:a16="http://schemas.microsoft.com/office/drawing/2014/main" id="{5094568F-CE4B-492E-9DB3-9B72504F3A0D}"/>
              </a:ext>
            </a:extLst>
          </p:cNvPr>
          <p:cNvSpPr/>
          <p:nvPr/>
        </p:nvSpPr>
        <p:spPr>
          <a:xfrm>
            <a:off x="5715785" y="3321258"/>
            <a:ext cx="1111735" cy="3624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CCA2A80A-D223-478D-A96E-A1C6A114C7EE}"/>
              </a:ext>
            </a:extLst>
          </p:cNvPr>
          <p:cNvSpPr txBox="1">
            <a:spLocks/>
          </p:cNvSpPr>
          <p:nvPr/>
        </p:nvSpPr>
        <p:spPr>
          <a:xfrm>
            <a:off x="5439250" y="2979977"/>
            <a:ext cx="656750" cy="59924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17.</a:t>
            </a:r>
          </a:p>
        </p:txBody>
      </p:sp>
      <p:sp>
        <p:nvSpPr>
          <p:cNvPr id="18" name="Oval 17">
            <a:extLst>
              <a:ext uri="{FF2B5EF4-FFF2-40B4-BE49-F238E27FC236}">
                <a16:creationId xmlns:a16="http://schemas.microsoft.com/office/drawing/2014/main" id="{5C9D1CE6-A174-495A-B10F-1F6E1C835C60}"/>
              </a:ext>
            </a:extLst>
          </p:cNvPr>
          <p:cNvSpPr/>
          <p:nvPr/>
        </p:nvSpPr>
        <p:spPr>
          <a:xfrm>
            <a:off x="8637511" y="3247766"/>
            <a:ext cx="1111735" cy="3624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FEA8B577-2740-44C7-B856-42DFA88AF92F}"/>
              </a:ext>
            </a:extLst>
          </p:cNvPr>
          <p:cNvSpPr txBox="1">
            <a:spLocks/>
          </p:cNvSpPr>
          <p:nvPr/>
        </p:nvSpPr>
        <p:spPr>
          <a:xfrm>
            <a:off x="8360976" y="2906485"/>
            <a:ext cx="656750" cy="59924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17.</a:t>
            </a:r>
          </a:p>
        </p:txBody>
      </p:sp>
      <p:sp>
        <p:nvSpPr>
          <p:cNvPr id="25" name="Oval 24">
            <a:extLst>
              <a:ext uri="{FF2B5EF4-FFF2-40B4-BE49-F238E27FC236}">
                <a16:creationId xmlns:a16="http://schemas.microsoft.com/office/drawing/2014/main" id="{54D93058-C88F-41C3-9231-19D8EDCBB1DB}"/>
              </a:ext>
            </a:extLst>
          </p:cNvPr>
          <p:cNvSpPr/>
          <p:nvPr/>
        </p:nvSpPr>
        <p:spPr>
          <a:xfrm>
            <a:off x="5617656" y="4385901"/>
            <a:ext cx="1111735" cy="12312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EE5CC944-18AD-4222-9DD3-1D38E62F164B}"/>
              </a:ext>
            </a:extLst>
          </p:cNvPr>
          <p:cNvSpPr txBox="1">
            <a:spLocks/>
          </p:cNvSpPr>
          <p:nvPr/>
        </p:nvSpPr>
        <p:spPr>
          <a:xfrm>
            <a:off x="5341121" y="4044620"/>
            <a:ext cx="656750" cy="59924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18.</a:t>
            </a:r>
          </a:p>
        </p:txBody>
      </p:sp>
      <p:sp>
        <p:nvSpPr>
          <p:cNvPr id="27" name="Oval 26">
            <a:extLst>
              <a:ext uri="{FF2B5EF4-FFF2-40B4-BE49-F238E27FC236}">
                <a16:creationId xmlns:a16="http://schemas.microsoft.com/office/drawing/2014/main" id="{47D926DE-4507-4904-920B-6DB67ECAAB64}"/>
              </a:ext>
            </a:extLst>
          </p:cNvPr>
          <p:cNvSpPr/>
          <p:nvPr/>
        </p:nvSpPr>
        <p:spPr>
          <a:xfrm>
            <a:off x="8492412" y="4328323"/>
            <a:ext cx="1111735" cy="8968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205C6818-9863-4825-B6F9-AFFFD933C256}"/>
              </a:ext>
            </a:extLst>
          </p:cNvPr>
          <p:cNvSpPr txBox="1">
            <a:spLocks/>
          </p:cNvSpPr>
          <p:nvPr/>
        </p:nvSpPr>
        <p:spPr>
          <a:xfrm>
            <a:off x="8215877" y="3987042"/>
            <a:ext cx="656750" cy="59924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18.</a:t>
            </a:r>
          </a:p>
        </p:txBody>
      </p:sp>
      <p:sp>
        <p:nvSpPr>
          <p:cNvPr id="14" name="Rectangle 13">
            <a:extLst>
              <a:ext uri="{FF2B5EF4-FFF2-40B4-BE49-F238E27FC236}">
                <a16:creationId xmlns:a16="http://schemas.microsoft.com/office/drawing/2014/main" id="{E19C581D-5EFE-404B-A837-354AD55CD7E1}"/>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B0F0"/>
                </a:solidFill>
              </a:rPr>
              <a:t>Android</a:t>
            </a:r>
          </a:p>
        </p:txBody>
      </p:sp>
    </p:spTree>
    <p:extLst>
      <p:ext uri="{BB962C8B-B14F-4D97-AF65-F5344CB8AC3E}">
        <p14:creationId xmlns:p14="http://schemas.microsoft.com/office/powerpoint/2010/main" val="131542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8C3902F-BAB2-4BA0-BFB7-65C2F4E4E054}"/>
              </a:ext>
            </a:extLst>
          </p:cNvPr>
          <p:cNvSpPr>
            <a:spLocks noGrp="1"/>
          </p:cNvSpPr>
          <p:nvPr>
            <p:ph type="body" sz="quarter" idx="10"/>
          </p:nvPr>
        </p:nvSpPr>
        <p:spPr/>
        <p:txBody>
          <a:bodyPr/>
          <a:lstStyle/>
          <a:p>
            <a:r>
              <a:rPr lang="en-US" sz="3000" dirty="0"/>
              <a:t>Code Examples</a:t>
            </a:r>
          </a:p>
        </p:txBody>
      </p:sp>
      <p:sp>
        <p:nvSpPr>
          <p:cNvPr id="6" name="Content Placeholder 1">
            <a:extLst>
              <a:ext uri="{FF2B5EF4-FFF2-40B4-BE49-F238E27FC236}">
                <a16:creationId xmlns:a16="http://schemas.microsoft.com/office/drawing/2014/main" id="{2EDF44CC-83F3-4A7E-A9A5-2D1B2DBEDC02}"/>
              </a:ext>
            </a:extLst>
          </p:cNvPr>
          <p:cNvSpPr>
            <a:spLocks noGrp="1"/>
          </p:cNvSpPr>
          <p:nvPr>
            <p:ph sz="quarter" idx="33"/>
          </p:nvPr>
        </p:nvSpPr>
        <p:spPr>
          <a:xfrm>
            <a:off x="278116" y="1480393"/>
            <a:ext cx="11358323" cy="4498376"/>
          </a:xfrm>
        </p:spPr>
        <p:txBody>
          <a:bodyPr>
            <a:normAutofit/>
          </a:bodyPr>
          <a:lstStyle/>
          <a:p>
            <a:r>
              <a:rPr lang="en-US" dirty="0"/>
              <a:t>20819 Code Examples (CE’s) on </a:t>
            </a:r>
            <a:r>
              <a:rPr lang="en-US" dirty="0">
                <a:hlinkClick r:id="rId3"/>
              </a:rPr>
              <a:t>Cypress GitHub portal</a:t>
            </a:r>
            <a:r>
              <a:rPr lang="en-US" dirty="0"/>
              <a:t>. Refer </a:t>
            </a:r>
            <a:r>
              <a:rPr lang="en-US" i="1" dirty="0"/>
              <a:t>README.md </a:t>
            </a:r>
            <a:r>
              <a:rPr lang="en-US" dirty="0"/>
              <a:t>file for high level details on the examples available in the repo. </a:t>
            </a:r>
          </a:p>
          <a:p>
            <a:r>
              <a:rPr lang="en-US" dirty="0"/>
              <a:t>20819 CE’s organized based on the kits, and further categorized in to snips and demos like in WICED Studio. Each CE has </a:t>
            </a:r>
            <a:r>
              <a:rPr lang="en-US" i="1" dirty="0"/>
              <a:t>readme.txt </a:t>
            </a:r>
            <a:r>
              <a:rPr lang="en-US" dirty="0"/>
              <a:t>file that provides high level CE description. </a:t>
            </a:r>
          </a:p>
          <a:p>
            <a:pPr marL="0" indent="0">
              <a:buNone/>
            </a:pPr>
            <a:endParaRPr lang="en-US" dirty="0"/>
          </a:p>
          <a:p>
            <a:pPr marL="0" indent="0">
              <a:buNone/>
            </a:pPr>
            <a:endParaRPr lang="en-US" dirty="0"/>
          </a:p>
          <a:p>
            <a:pPr marL="0" indent="0">
              <a:buNone/>
            </a:pPr>
            <a:endParaRPr lang="en-US" dirty="0"/>
          </a:p>
          <a:p>
            <a:r>
              <a:rPr lang="en-US" dirty="0"/>
              <a:t>Refer to Knowledge Based </a:t>
            </a:r>
            <a:r>
              <a:rPr lang="en-US" dirty="0">
                <a:hlinkClick r:id="rId4"/>
              </a:rPr>
              <a:t>(KB) article</a:t>
            </a:r>
            <a:r>
              <a:rPr lang="en-US" dirty="0"/>
              <a:t> on how to download the CE’s from GitHub, and import the code examples into the IDE</a:t>
            </a:r>
          </a:p>
          <a:p>
            <a:endParaRPr lang="en-US" dirty="0"/>
          </a:p>
        </p:txBody>
      </p:sp>
      <p:pic>
        <p:nvPicPr>
          <p:cNvPr id="7" name="Picture 6">
            <a:extLst>
              <a:ext uri="{FF2B5EF4-FFF2-40B4-BE49-F238E27FC236}">
                <a16:creationId xmlns:a16="http://schemas.microsoft.com/office/drawing/2014/main" id="{355FFA2A-0D9E-454E-9FEF-FC7EACD3E20F}"/>
              </a:ext>
            </a:extLst>
          </p:cNvPr>
          <p:cNvPicPr>
            <a:picLocks noChangeAspect="1"/>
          </p:cNvPicPr>
          <p:nvPr/>
        </p:nvPicPr>
        <p:blipFill>
          <a:blip r:embed="rId5"/>
          <a:stretch>
            <a:fillRect/>
          </a:stretch>
        </p:blipFill>
        <p:spPr>
          <a:xfrm>
            <a:off x="555561" y="3636084"/>
            <a:ext cx="9363075" cy="1333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3A90E1BE-56EE-460F-96CF-F8FB621F66CA}"/>
              </a:ext>
            </a:extLst>
          </p:cNvPr>
          <p:cNvSpPr/>
          <p:nvPr/>
        </p:nvSpPr>
        <p:spPr>
          <a:xfrm rot="5400000">
            <a:off x="8814954" y="3023754"/>
            <a:ext cx="6400800" cy="353291"/>
          </a:xfrm>
          <a:prstGeom prst="rect">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latin typeface="Rockwell Nova Extra Bold" panose="020B0604020202020204" pitchFamily="18" charset="0"/>
              </a:rPr>
              <a:t>GitHub</a:t>
            </a:r>
          </a:p>
        </p:txBody>
      </p:sp>
    </p:spTree>
    <p:extLst>
      <p:ext uri="{BB962C8B-B14F-4D97-AF65-F5344CB8AC3E}">
        <p14:creationId xmlns:p14="http://schemas.microsoft.com/office/powerpoint/2010/main" val="4058697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Dimmable Light (iOS)</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373823" y="1304145"/>
            <a:ext cx="11358323" cy="559705"/>
          </a:xfrm>
        </p:spPr>
        <p:txBody>
          <a:bodyPr>
            <a:normAutofit fontScale="85000" lnSpcReduction="10000"/>
          </a:bodyPr>
          <a:lstStyle/>
          <a:p>
            <a:pPr marL="0" indent="0">
              <a:buNone/>
            </a:pPr>
            <a:r>
              <a:rPr lang="en-US" dirty="0"/>
              <a:t>If you have an iOS device, these screen shots should provide guidance – for Android, jump back…</a:t>
            </a:r>
          </a:p>
        </p:txBody>
      </p:sp>
      <p:pic>
        <p:nvPicPr>
          <p:cNvPr id="4" name="Picture 6" descr="a3658a8f-276d-4218-a241-207e6eccf228@namprd04">
            <a:extLst>
              <a:ext uri="{FF2B5EF4-FFF2-40B4-BE49-F238E27FC236}">
                <a16:creationId xmlns:a16="http://schemas.microsoft.com/office/drawing/2014/main" id="{725888B8-763D-4578-B154-84E472B77C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8793" y="3056213"/>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3f218f94-6605-4c4a-904e-afb5200985a2@namprd04">
            <a:extLst>
              <a:ext uri="{FF2B5EF4-FFF2-40B4-BE49-F238E27FC236}">
                <a16:creationId xmlns:a16="http://schemas.microsoft.com/office/drawing/2014/main" id="{F236021E-11C0-4589-B65D-471BDCEB0E8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84441" y="3060976"/>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97126894-3984-4244-b23a-a51dab74d25c@namprd04">
            <a:extLst>
              <a:ext uri="{FF2B5EF4-FFF2-40B4-BE49-F238E27FC236}">
                <a16:creationId xmlns:a16="http://schemas.microsoft.com/office/drawing/2014/main" id="{98D3FB7B-F087-4AA7-8408-181C36C9BD7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24009" y="3059819"/>
            <a:ext cx="1398348" cy="249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93D5DA23-FF1F-4721-9CB4-78B239599CFF}"/>
              </a:ext>
            </a:extLst>
          </p:cNvPr>
          <p:cNvSpPr txBox="1">
            <a:spLocks/>
          </p:cNvSpPr>
          <p:nvPr/>
        </p:nvSpPr>
        <p:spPr>
          <a:xfrm>
            <a:off x="150058" y="2124855"/>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15. Add a device to Office Group </a:t>
            </a:r>
          </a:p>
          <a:p>
            <a:pPr algn="ctr"/>
            <a:endParaRPr lang="en-US" dirty="0"/>
          </a:p>
        </p:txBody>
      </p:sp>
      <p:sp>
        <p:nvSpPr>
          <p:cNvPr id="8" name="Content Placeholder 2">
            <a:extLst>
              <a:ext uri="{FF2B5EF4-FFF2-40B4-BE49-F238E27FC236}">
                <a16:creationId xmlns:a16="http://schemas.microsoft.com/office/drawing/2014/main" id="{3AF85363-EF25-4230-9EDA-3470E076B93B}"/>
              </a:ext>
            </a:extLst>
          </p:cNvPr>
          <p:cNvSpPr txBox="1">
            <a:spLocks/>
          </p:cNvSpPr>
          <p:nvPr/>
        </p:nvSpPr>
        <p:spPr>
          <a:xfrm>
            <a:off x="2119283" y="2124854"/>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16. Observe the Device Provision</a:t>
            </a:r>
          </a:p>
          <a:p>
            <a:pPr marL="0" indent="0" algn="ctr">
              <a:buNone/>
            </a:pPr>
            <a:endParaRPr lang="en-US" dirty="0"/>
          </a:p>
        </p:txBody>
      </p:sp>
      <p:sp>
        <p:nvSpPr>
          <p:cNvPr id="9" name="Content Placeholder 2">
            <a:extLst>
              <a:ext uri="{FF2B5EF4-FFF2-40B4-BE49-F238E27FC236}">
                <a16:creationId xmlns:a16="http://schemas.microsoft.com/office/drawing/2014/main" id="{E38AFB2F-73A0-44B3-A7F7-8F691CCA8C66}"/>
              </a:ext>
            </a:extLst>
          </p:cNvPr>
          <p:cNvSpPr txBox="1">
            <a:spLocks/>
          </p:cNvSpPr>
          <p:nvPr/>
        </p:nvSpPr>
        <p:spPr>
          <a:xfrm>
            <a:off x="4058525" y="2124853"/>
            <a:ext cx="1922106" cy="977813"/>
          </a:xfrm>
          <a:prstGeom prst="rect">
            <a:avLst/>
          </a:prstGeom>
        </p:spPr>
        <p:txBody>
          <a:bodyPr vert="horz" lIns="91376" tIns="45688" rIns="91376" bIns="45688" rtlCol="0">
            <a:normAutofit fontScale="925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17. Observe New Device added to the Group </a:t>
            </a:r>
          </a:p>
          <a:p>
            <a:pPr algn="ctr"/>
            <a:endParaRPr lang="en-US" dirty="0"/>
          </a:p>
        </p:txBody>
      </p:sp>
      <p:pic>
        <p:nvPicPr>
          <p:cNvPr id="10" name="Picture 1" descr="761da3ba-a207-4fc4-acda-e8cd637ba651@namprd04">
            <a:extLst>
              <a:ext uri="{FF2B5EF4-FFF2-40B4-BE49-F238E27FC236}">
                <a16:creationId xmlns:a16="http://schemas.microsoft.com/office/drawing/2014/main" id="{AF46A9D0-3740-4150-8C9D-91220070BAF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310097" y="3027947"/>
            <a:ext cx="1386647" cy="24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294d435f-3d84-4681-bb3a-ded96ad25cd5@namprd04">
            <a:extLst>
              <a:ext uri="{FF2B5EF4-FFF2-40B4-BE49-F238E27FC236}">
                <a16:creationId xmlns:a16="http://schemas.microsoft.com/office/drawing/2014/main" id="{C7D0FA21-27C6-47FD-89FC-BBA03753732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282792" y="3027945"/>
            <a:ext cx="1386647" cy="249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83afbcf2-de18-440b-bfff-eb1cea84f9cd@namprd04">
            <a:extLst>
              <a:ext uri="{FF2B5EF4-FFF2-40B4-BE49-F238E27FC236}">
                <a16:creationId xmlns:a16="http://schemas.microsoft.com/office/drawing/2014/main" id="{31D07F0A-AC58-4C30-8468-62BB4383A78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20573" y="3027947"/>
            <a:ext cx="1386647" cy="24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2">
            <a:extLst>
              <a:ext uri="{FF2B5EF4-FFF2-40B4-BE49-F238E27FC236}">
                <a16:creationId xmlns:a16="http://schemas.microsoft.com/office/drawing/2014/main" id="{6A7637D4-7415-49EC-9C6F-34785BF18713}"/>
              </a:ext>
            </a:extLst>
          </p:cNvPr>
          <p:cNvSpPr txBox="1">
            <a:spLocks/>
          </p:cNvSpPr>
          <p:nvPr/>
        </p:nvSpPr>
        <p:spPr>
          <a:xfrm>
            <a:off x="6042368" y="2293818"/>
            <a:ext cx="1922106" cy="808848"/>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18. Add more lights</a:t>
            </a:r>
          </a:p>
          <a:p>
            <a:pPr algn="ctr"/>
            <a:endParaRPr lang="en-US" dirty="0"/>
          </a:p>
        </p:txBody>
      </p:sp>
      <p:sp>
        <p:nvSpPr>
          <p:cNvPr id="14" name="Content Placeholder 2">
            <a:extLst>
              <a:ext uri="{FF2B5EF4-FFF2-40B4-BE49-F238E27FC236}">
                <a16:creationId xmlns:a16="http://schemas.microsoft.com/office/drawing/2014/main" id="{D7F6E328-B7FF-4B0D-8623-DABCF441A932}"/>
              </a:ext>
            </a:extLst>
          </p:cNvPr>
          <p:cNvSpPr txBox="1">
            <a:spLocks/>
          </p:cNvSpPr>
          <p:nvPr/>
        </p:nvSpPr>
        <p:spPr>
          <a:xfrm>
            <a:off x="8015062" y="2124853"/>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19. Add 2</a:t>
            </a:r>
            <a:r>
              <a:rPr lang="en-US" sz="1800" baseline="30000" dirty="0"/>
              <a:t>nd</a:t>
            </a:r>
            <a:r>
              <a:rPr lang="en-US" sz="1800" dirty="0"/>
              <a:t> Light and see the number.</a:t>
            </a:r>
          </a:p>
          <a:p>
            <a:pPr algn="ctr"/>
            <a:endParaRPr lang="en-US" dirty="0"/>
          </a:p>
        </p:txBody>
      </p:sp>
      <p:sp>
        <p:nvSpPr>
          <p:cNvPr id="15" name="Content Placeholder 2">
            <a:extLst>
              <a:ext uri="{FF2B5EF4-FFF2-40B4-BE49-F238E27FC236}">
                <a16:creationId xmlns:a16="http://schemas.microsoft.com/office/drawing/2014/main" id="{F0C3E609-0B57-4C05-8CAC-EC85C877DB01}"/>
              </a:ext>
            </a:extLst>
          </p:cNvPr>
          <p:cNvSpPr txBox="1">
            <a:spLocks/>
          </p:cNvSpPr>
          <p:nvPr/>
        </p:nvSpPr>
        <p:spPr>
          <a:xfrm>
            <a:off x="10120572" y="2348640"/>
            <a:ext cx="1386647" cy="79450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20. Add 3</a:t>
            </a:r>
            <a:r>
              <a:rPr lang="en-US" sz="1800" baseline="30000" dirty="0"/>
              <a:t>rd</a:t>
            </a:r>
            <a:r>
              <a:rPr lang="en-US" sz="1800" dirty="0"/>
              <a:t> light.</a:t>
            </a:r>
          </a:p>
          <a:p>
            <a:pPr algn="ctr"/>
            <a:endParaRPr lang="en-US" dirty="0"/>
          </a:p>
        </p:txBody>
      </p:sp>
      <p:sp>
        <p:nvSpPr>
          <p:cNvPr id="16" name="Rectangle 15">
            <a:extLst>
              <a:ext uri="{FF2B5EF4-FFF2-40B4-BE49-F238E27FC236}">
                <a16:creationId xmlns:a16="http://schemas.microsoft.com/office/drawing/2014/main" id="{A03F2E4C-D5C3-400B-AE2C-6342E2C4EB7A}"/>
              </a:ext>
            </a:extLst>
          </p:cNvPr>
          <p:cNvSpPr/>
          <p:nvPr/>
        </p:nvSpPr>
        <p:spPr>
          <a:xfrm rot="5400000">
            <a:off x="8742380" y="2951180"/>
            <a:ext cx="6400800" cy="498439"/>
          </a:xfrm>
          <a:prstGeom prst="rect">
            <a:avLst/>
          </a:prstGeom>
          <a:solidFill>
            <a:srgbClr val="DE61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rPr>
              <a:t>Apple iOS</a:t>
            </a:r>
          </a:p>
        </p:txBody>
      </p:sp>
      <p:sp>
        <p:nvSpPr>
          <p:cNvPr id="17" name="Content Placeholder 2">
            <a:extLst>
              <a:ext uri="{FF2B5EF4-FFF2-40B4-BE49-F238E27FC236}">
                <a16:creationId xmlns:a16="http://schemas.microsoft.com/office/drawing/2014/main" id="{C3CEA719-39D6-433C-A0FE-79690CC1B5A0}"/>
              </a:ext>
            </a:extLst>
          </p:cNvPr>
          <p:cNvSpPr txBox="1">
            <a:spLocks/>
          </p:cNvSpPr>
          <p:nvPr/>
        </p:nvSpPr>
        <p:spPr>
          <a:xfrm>
            <a:off x="373823" y="5696615"/>
            <a:ext cx="11293758" cy="625815"/>
          </a:xfrm>
          <a:prstGeom prst="rect">
            <a:avLst/>
          </a:prstGeom>
        </p:spPr>
        <p:txBody>
          <a:bodyPr vert="horz" lIns="91376" tIns="45688" rIns="91376" bIns="45688" rtlCol="0">
            <a:normAutofit fontScale="62500" lnSpcReduction="2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dirty="0"/>
              <a:t>Note: Screenshots may look different for 3 Element Project</a:t>
            </a:r>
          </a:p>
          <a:p>
            <a:pPr marL="0" indent="0">
              <a:buNone/>
            </a:pPr>
            <a:r>
              <a:rPr lang="en-US" dirty="0"/>
              <a:t>Each person will have only one, maybe two CYBT-213043 bds </a:t>
            </a:r>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33567469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4.1 Mesh Dimmable Light (iOS)</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373823" y="1304145"/>
            <a:ext cx="11358323" cy="559705"/>
          </a:xfrm>
        </p:spPr>
        <p:txBody>
          <a:bodyPr>
            <a:normAutofit fontScale="85000" lnSpcReduction="10000"/>
          </a:bodyPr>
          <a:lstStyle/>
          <a:p>
            <a:pPr marL="0" indent="0">
              <a:buNone/>
            </a:pPr>
            <a:r>
              <a:rPr lang="en-US" dirty="0"/>
              <a:t>If you have an iOS device, these screen shots should provide guidance – for Android, jump back…</a:t>
            </a:r>
          </a:p>
        </p:txBody>
      </p:sp>
      <p:pic>
        <p:nvPicPr>
          <p:cNvPr id="16" name="Picture 4" descr="b1d54003-7e0b-466f-9595-2ba640f217d6@namprd04">
            <a:extLst>
              <a:ext uri="{FF2B5EF4-FFF2-40B4-BE49-F238E27FC236}">
                <a16:creationId xmlns:a16="http://schemas.microsoft.com/office/drawing/2014/main" id="{72FC8A1E-1E93-44E4-9106-9D6A4919B15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7270" y="2708076"/>
            <a:ext cx="1386647" cy="24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Content Placeholder 2">
            <a:extLst>
              <a:ext uri="{FF2B5EF4-FFF2-40B4-BE49-F238E27FC236}">
                <a16:creationId xmlns:a16="http://schemas.microsoft.com/office/drawing/2014/main" id="{D81D24E1-0AC4-45BB-9719-35D9300D6DE1}"/>
              </a:ext>
            </a:extLst>
          </p:cNvPr>
          <p:cNvSpPr txBox="1">
            <a:spLocks/>
          </p:cNvSpPr>
          <p:nvPr/>
        </p:nvSpPr>
        <p:spPr>
          <a:xfrm>
            <a:off x="0" y="1973948"/>
            <a:ext cx="1922106" cy="79450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See the new number.</a:t>
            </a:r>
          </a:p>
          <a:p>
            <a:pPr algn="ctr"/>
            <a:endParaRPr lang="en-US" dirty="0"/>
          </a:p>
        </p:txBody>
      </p:sp>
      <p:pic>
        <p:nvPicPr>
          <p:cNvPr id="18" name="Picture 5" descr="a3e68360-6844-43f4-81e9-91cca9ac214a@namprd04">
            <a:extLst>
              <a:ext uri="{FF2B5EF4-FFF2-40B4-BE49-F238E27FC236}">
                <a16:creationId xmlns:a16="http://schemas.microsoft.com/office/drawing/2014/main" id="{C806B553-DD3E-4AAE-9EB7-972636CED14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74097" y="2675798"/>
            <a:ext cx="1386647" cy="24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descr="4eb0bf09-7c5b-4dba-98b8-b3bd3c797a63@namprd04">
            <a:extLst>
              <a:ext uri="{FF2B5EF4-FFF2-40B4-BE49-F238E27FC236}">
                <a16:creationId xmlns:a16="http://schemas.microsoft.com/office/drawing/2014/main" id="{BD232CDD-7DAB-4CA9-8A2E-19EBA68FC68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44639" y="2717180"/>
            <a:ext cx="1386647" cy="249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descr="951d9c5f-7682-4268-9261-455ed045f866@namprd04">
            <a:extLst>
              <a:ext uri="{FF2B5EF4-FFF2-40B4-BE49-F238E27FC236}">
                <a16:creationId xmlns:a16="http://schemas.microsoft.com/office/drawing/2014/main" id="{0F6F6F80-C13C-4C79-8E12-8F801D088A4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949833" y="2702972"/>
            <a:ext cx="1386646" cy="24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2">
            <a:extLst>
              <a:ext uri="{FF2B5EF4-FFF2-40B4-BE49-F238E27FC236}">
                <a16:creationId xmlns:a16="http://schemas.microsoft.com/office/drawing/2014/main" id="{CDAAF887-825A-45F7-BF34-A4D3D3B5CAF7}"/>
              </a:ext>
            </a:extLst>
          </p:cNvPr>
          <p:cNvSpPr txBox="1">
            <a:spLocks/>
          </p:cNvSpPr>
          <p:nvPr/>
        </p:nvSpPr>
        <p:spPr>
          <a:xfrm>
            <a:off x="1703917" y="1931470"/>
            <a:ext cx="1922106" cy="80542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Add the Last Light.</a:t>
            </a:r>
          </a:p>
          <a:p>
            <a:pPr algn="ctr"/>
            <a:endParaRPr lang="en-US" dirty="0"/>
          </a:p>
        </p:txBody>
      </p:sp>
      <p:sp>
        <p:nvSpPr>
          <p:cNvPr id="22" name="Content Placeholder 2">
            <a:extLst>
              <a:ext uri="{FF2B5EF4-FFF2-40B4-BE49-F238E27FC236}">
                <a16:creationId xmlns:a16="http://schemas.microsoft.com/office/drawing/2014/main" id="{BDB28B70-EBB1-414B-BCF3-6C3EAEEA732F}"/>
              </a:ext>
            </a:extLst>
          </p:cNvPr>
          <p:cNvSpPr txBox="1">
            <a:spLocks/>
          </p:cNvSpPr>
          <p:nvPr/>
        </p:nvSpPr>
        <p:spPr>
          <a:xfrm>
            <a:off x="3398774" y="1820090"/>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See the new number </a:t>
            </a:r>
          </a:p>
          <a:p>
            <a:pPr algn="ctr"/>
            <a:endParaRPr lang="en-US" dirty="0"/>
          </a:p>
        </p:txBody>
      </p:sp>
      <p:sp>
        <p:nvSpPr>
          <p:cNvPr id="23" name="Content Placeholder 2">
            <a:extLst>
              <a:ext uri="{FF2B5EF4-FFF2-40B4-BE49-F238E27FC236}">
                <a16:creationId xmlns:a16="http://schemas.microsoft.com/office/drawing/2014/main" id="{270B76AD-AA79-4C8F-A9A9-DE1392346032}"/>
              </a:ext>
            </a:extLst>
          </p:cNvPr>
          <p:cNvSpPr txBox="1">
            <a:spLocks/>
          </p:cNvSpPr>
          <p:nvPr/>
        </p:nvSpPr>
        <p:spPr>
          <a:xfrm>
            <a:off x="7200429" y="2717180"/>
            <a:ext cx="1922106" cy="1690558"/>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Click the ON and OFF buttons and see the lights on the different boards change.</a:t>
            </a:r>
          </a:p>
          <a:p>
            <a:pPr algn="ctr"/>
            <a:endParaRPr lang="en-US" dirty="0"/>
          </a:p>
        </p:txBody>
      </p:sp>
      <p:sp>
        <p:nvSpPr>
          <p:cNvPr id="24" name="Content Placeholder 2">
            <a:extLst>
              <a:ext uri="{FF2B5EF4-FFF2-40B4-BE49-F238E27FC236}">
                <a16:creationId xmlns:a16="http://schemas.microsoft.com/office/drawing/2014/main" id="{6F4E8F5B-0CFB-4673-A3A8-B41572AA9B90}"/>
              </a:ext>
            </a:extLst>
          </p:cNvPr>
          <p:cNvSpPr txBox="1">
            <a:spLocks/>
          </p:cNvSpPr>
          <p:nvPr/>
        </p:nvSpPr>
        <p:spPr>
          <a:xfrm>
            <a:off x="5113828" y="1761658"/>
            <a:ext cx="1922106" cy="977813"/>
          </a:xfrm>
          <a:prstGeom prst="rect">
            <a:avLst/>
          </a:prstGeom>
        </p:spPr>
        <p:txBody>
          <a:bodyPr vert="horz" lIns="91376" tIns="45688" rIns="91376" bIns="45688" rtlCol="0">
            <a:normAutofit fontScale="85000"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Click on </a:t>
            </a:r>
            <a:br>
              <a:rPr lang="en-US" sz="1800" dirty="0"/>
            </a:br>
            <a:r>
              <a:rPr lang="en-US" sz="1800" dirty="0"/>
              <a:t>Devices (4) to see all the provisioned  lights.</a:t>
            </a:r>
          </a:p>
          <a:p>
            <a:pPr algn="ctr"/>
            <a:endParaRPr lang="en-US" dirty="0"/>
          </a:p>
        </p:txBody>
      </p:sp>
      <p:sp>
        <p:nvSpPr>
          <p:cNvPr id="25" name="Rectangle 24">
            <a:extLst>
              <a:ext uri="{FF2B5EF4-FFF2-40B4-BE49-F238E27FC236}">
                <a16:creationId xmlns:a16="http://schemas.microsoft.com/office/drawing/2014/main" id="{EF5727E3-4244-486F-AFDF-55F9E48F3FD6}"/>
              </a:ext>
            </a:extLst>
          </p:cNvPr>
          <p:cNvSpPr/>
          <p:nvPr/>
        </p:nvSpPr>
        <p:spPr>
          <a:xfrm rot="5400000">
            <a:off x="8742380" y="2951180"/>
            <a:ext cx="6400800" cy="498439"/>
          </a:xfrm>
          <a:prstGeom prst="rect">
            <a:avLst/>
          </a:prstGeom>
          <a:solidFill>
            <a:srgbClr val="DE61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rPr>
              <a:t>Apple iOS</a:t>
            </a:r>
          </a:p>
        </p:txBody>
      </p:sp>
      <p:sp>
        <p:nvSpPr>
          <p:cNvPr id="14" name="Content Placeholder 2">
            <a:extLst>
              <a:ext uri="{FF2B5EF4-FFF2-40B4-BE49-F238E27FC236}">
                <a16:creationId xmlns:a16="http://schemas.microsoft.com/office/drawing/2014/main" id="{6BE7F9A3-35BB-4DC1-B93D-229B610681A1}"/>
              </a:ext>
            </a:extLst>
          </p:cNvPr>
          <p:cNvSpPr txBox="1">
            <a:spLocks/>
          </p:cNvSpPr>
          <p:nvPr/>
        </p:nvSpPr>
        <p:spPr>
          <a:xfrm>
            <a:off x="373823" y="5553855"/>
            <a:ext cx="11293758" cy="669802"/>
          </a:xfrm>
          <a:prstGeom prst="rect">
            <a:avLst/>
          </a:prstGeom>
        </p:spPr>
        <p:txBody>
          <a:bodyPr vert="horz" lIns="91376" tIns="45688" rIns="91376" bIns="45688" rtlCol="0">
            <a:normAutofit fontScale="70000" lnSpcReduction="2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dirty="0"/>
              <a:t>Note: Screenshots may look different for 3 Element Project</a:t>
            </a:r>
          </a:p>
          <a:p>
            <a:pPr marL="0" indent="0">
              <a:buNone/>
            </a:pPr>
            <a:r>
              <a:rPr lang="en-US" dirty="0"/>
              <a:t>Each person will have only one, maybe two CYBT-213043 bds </a:t>
            </a:r>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17532186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BLE Mesh Details – Summary </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Main Points Covered in Chapter 5…</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normAutofit/>
          </a:bodyPr>
          <a:lstStyle/>
          <a:p>
            <a:r>
              <a:rPr lang="en-US" sz="2800"/>
              <a:t>Protocol Details</a:t>
            </a:r>
          </a:p>
          <a:p>
            <a:endParaRPr lang="en-US" sz="2800"/>
          </a:p>
          <a:p>
            <a:r>
              <a:rPr lang="en-US" sz="2800"/>
              <a:t>Models</a:t>
            </a:r>
          </a:p>
          <a:p>
            <a:endParaRPr lang="en-US" sz="2800"/>
          </a:p>
          <a:p>
            <a:r>
              <a:rPr lang="en-US" sz="2800"/>
              <a:t>Mesh Stack Architecture</a:t>
            </a:r>
          </a:p>
          <a:p>
            <a:endParaRPr lang="en-US" sz="2800"/>
          </a:p>
          <a:p>
            <a:r>
              <a:rPr lang="en-US" sz="2800"/>
              <a:t>Security</a:t>
            </a:r>
          </a:p>
        </p:txBody>
      </p:sp>
      <p:pic>
        <p:nvPicPr>
          <p:cNvPr id="5" name="Picture 4">
            <a:extLst>
              <a:ext uri="{FF2B5EF4-FFF2-40B4-BE49-F238E27FC236}">
                <a16:creationId xmlns:a16="http://schemas.microsoft.com/office/drawing/2014/main" id="{4AF33791-F9EF-4C57-8A94-45CA8F02E12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24376" y="1690621"/>
            <a:ext cx="1883301" cy="1080343"/>
          </a:xfrm>
          <a:prstGeom prst="rect">
            <a:avLst/>
          </a:prstGeom>
        </p:spPr>
      </p:pic>
      <p:pic>
        <p:nvPicPr>
          <p:cNvPr id="6" name="Picture 5">
            <a:extLst>
              <a:ext uri="{FF2B5EF4-FFF2-40B4-BE49-F238E27FC236}">
                <a16:creationId xmlns:a16="http://schemas.microsoft.com/office/drawing/2014/main" id="{116F9E73-EE70-4B39-9734-4C033F82A1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3136" y="2777833"/>
            <a:ext cx="1917366" cy="1080343"/>
          </a:xfrm>
          <a:prstGeom prst="rect">
            <a:avLst/>
          </a:prstGeom>
        </p:spPr>
      </p:pic>
      <p:pic>
        <p:nvPicPr>
          <p:cNvPr id="7" name="Picture 6">
            <a:extLst>
              <a:ext uri="{FF2B5EF4-FFF2-40B4-BE49-F238E27FC236}">
                <a16:creationId xmlns:a16="http://schemas.microsoft.com/office/drawing/2014/main" id="{454A9EDD-F5B6-43D5-9263-5EB84B18DFD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74782" y="3894004"/>
            <a:ext cx="1946564" cy="1085209"/>
          </a:xfrm>
          <a:prstGeom prst="rect">
            <a:avLst/>
          </a:prstGeom>
        </p:spPr>
      </p:pic>
      <p:pic>
        <p:nvPicPr>
          <p:cNvPr id="8" name="Picture 7">
            <a:extLst>
              <a:ext uri="{FF2B5EF4-FFF2-40B4-BE49-F238E27FC236}">
                <a16:creationId xmlns:a16="http://schemas.microsoft.com/office/drawing/2014/main" id="{3FAF2A5E-A189-4C73-8E08-46733B65D6F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519141" y="4964854"/>
            <a:ext cx="1868702" cy="1060877"/>
          </a:xfrm>
          <a:prstGeom prst="rect">
            <a:avLst/>
          </a:prstGeom>
        </p:spPr>
      </p:pic>
    </p:spTree>
    <p:extLst>
      <p:ext uri="{BB962C8B-B14F-4D97-AF65-F5344CB8AC3E}">
        <p14:creationId xmlns:p14="http://schemas.microsoft.com/office/powerpoint/2010/main" val="24513621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BLE-Mesh – Mesh Firmware </a:t>
            </a:r>
          </a:p>
          <a:p>
            <a:endParaRPr lang="en-US" sz="3600" i="1" dirty="0"/>
          </a:p>
        </p:txBody>
      </p:sp>
      <p:sp>
        <p:nvSpPr>
          <p:cNvPr id="3" name="Text Placeholder 2"/>
          <p:cNvSpPr>
            <a:spLocks noGrp="1"/>
          </p:cNvSpPr>
          <p:nvPr>
            <p:ph type="body" sz="quarter" idx="11"/>
          </p:nvPr>
        </p:nvSpPr>
        <p:spPr>
          <a:xfrm>
            <a:off x="394408" y="4860069"/>
            <a:ext cx="6626360" cy="556019"/>
          </a:xfrm>
        </p:spPr>
        <p:txBody>
          <a:bodyPr/>
          <a:lstStyle/>
          <a:p>
            <a:r>
              <a:rPr lang="en-US" sz="1600" b="0" dirty="0"/>
              <a:t>Greg Carson, Mike Roberts, Victoria </a:t>
            </a:r>
            <a:r>
              <a:rPr lang="en-US" sz="1600" b="0" dirty="0" err="1"/>
              <a:t>Bohanna</a:t>
            </a:r>
            <a:r>
              <a:rPr lang="en-US" sz="1600" b="0" dirty="0"/>
              <a:t> Pea</a:t>
            </a:r>
          </a:p>
          <a:p>
            <a:r>
              <a:rPr lang="en-US" sz="1600" b="0" dirty="0"/>
              <a:t>Reference: BLE-Mesh-06-Mesh-Firmware	2019</a:t>
            </a:r>
          </a:p>
        </p:txBody>
      </p:sp>
    </p:spTree>
    <p:extLst>
      <p:ext uri="{BB962C8B-B14F-4D97-AF65-F5344CB8AC3E}">
        <p14:creationId xmlns:p14="http://schemas.microsoft.com/office/powerpoint/2010/main" val="26876654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38EBF6-717F-44B0-B560-0D54BECA2A59}"/>
              </a:ext>
            </a:extLst>
          </p:cNvPr>
          <p:cNvSpPr>
            <a:spLocks noGrp="1"/>
          </p:cNvSpPr>
          <p:nvPr>
            <p:ph type="body" sz="quarter" idx="10"/>
          </p:nvPr>
        </p:nvSpPr>
        <p:spPr/>
        <p:txBody>
          <a:bodyPr/>
          <a:lstStyle/>
          <a:p>
            <a:r>
              <a:rPr lang="en-US" dirty="0"/>
              <a:t>BLE Mesh Firmware – Agenda</a:t>
            </a:r>
          </a:p>
        </p:txBody>
      </p:sp>
      <p:sp>
        <p:nvSpPr>
          <p:cNvPr id="4" name="Content Placeholder 3">
            <a:extLst>
              <a:ext uri="{FF2B5EF4-FFF2-40B4-BE49-F238E27FC236}">
                <a16:creationId xmlns:a16="http://schemas.microsoft.com/office/drawing/2014/main" id="{6A28C400-30B6-4713-872D-708E598ADB69}"/>
              </a:ext>
            </a:extLst>
          </p:cNvPr>
          <p:cNvSpPr>
            <a:spLocks noGrp="1"/>
          </p:cNvSpPr>
          <p:nvPr>
            <p:ph sz="quarter" idx="33"/>
          </p:nvPr>
        </p:nvSpPr>
        <p:spPr/>
        <p:txBody>
          <a:bodyPr>
            <a:normAutofit/>
          </a:bodyPr>
          <a:lstStyle/>
          <a:p>
            <a:r>
              <a:rPr lang="en-US" sz="3200" dirty="0"/>
              <a:t>Solid Foundation - Firmware Architecture</a:t>
            </a:r>
          </a:p>
          <a:p>
            <a:r>
              <a:rPr lang="en-US" sz="3200" dirty="0"/>
              <a:t>Mesh Demo Starter Applications</a:t>
            </a:r>
          </a:p>
          <a:p>
            <a:r>
              <a:rPr lang="en-US" sz="3200" dirty="0"/>
              <a:t>Embedded, GitHub, IoT Expert and more</a:t>
            </a:r>
          </a:p>
          <a:p>
            <a:r>
              <a:rPr lang="en-US" sz="3200" dirty="0"/>
              <a:t>Examples with Mesh and ADI Sensors</a:t>
            </a:r>
            <a:endParaRPr lang="en-US" sz="2800" dirty="0"/>
          </a:p>
        </p:txBody>
      </p:sp>
    </p:spTree>
    <p:extLst>
      <p:ext uri="{BB962C8B-B14F-4D97-AF65-F5344CB8AC3E}">
        <p14:creationId xmlns:p14="http://schemas.microsoft.com/office/powerpoint/2010/main" val="23607452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83922-9480-4C2E-A568-C61FAF89CB69}"/>
              </a:ext>
            </a:extLst>
          </p:cNvPr>
          <p:cNvSpPr>
            <a:spLocks noGrp="1"/>
          </p:cNvSpPr>
          <p:nvPr>
            <p:ph type="body" sz="quarter" idx="10"/>
          </p:nvPr>
        </p:nvSpPr>
        <p:spPr/>
        <p:txBody>
          <a:bodyPr/>
          <a:lstStyle/>
          <a:p>
            <a:r>
              <a:rPr lang="en-US" dirty="0"/>
              <a:t>Firmware Architecture</a:t>
            </a:r>
          </a:p>
        </p:txBody>
      </p:sp>
      <p:sp>
        <p:nvSpPr>
          <p:cNvPr id="3" name="Text Placeholder 2">
            <a:extLst>
              <a:ext uri="{FF2B5EF4-FFF2-40B4-BE49-F238E27FC236}">
                <a16:creationId xmlns:a16="http://schemas.microsoft.com/office/drawing/2014/main" id="{F77D6733-B676-4C19-8975-C2B12B94AFC2}"/>
              </a:ext>
            </a:extLst>
          </p:cNvPr>
          <p:cNvSpPr>
            <a:spLocks noGrp="1"/>
          </p:cNvSpPr>
          <p:nvPr>
            <p:ph type="body" sz="quarter" idx="11"/>
          </p:nvPr>
        </p:nvSpPr>
        <p:spPr/>
        <p:txBody>
          <a:bodyPr/>
          <a:lstStyle/>
          <a:p>
            <a:r>
              <a:rPr lang="en-US" dirty="0"/>
              <a:t>Mesh and User Applications</a:t>
            </a:r>
          </a:p>
        </p:txBody>
      </p:sp>
      <p:sp>
        <p:nvSpPr>
          <p:cNvPr id="4" name="Content Placeholder 3">
            <a:extLst>
              <a:ext uri="{FF2B5EF4-FFF2-40B4-BE49-F238E27FC236}">
                <a16:creationId xmlns:a16="http://schemas.microsoft.com/office/drawing/2014/main" id="{AE58CB12-1B26-453C-9CE6-B6FEEBE5468F}"/>
              </a:ext>
            </a:extLst>
          </p:cNvPr>
          <p:cNvSpPr>
            <a:spLocks noGrp="1"/>
          </p:cNvSpPr>
          <p:nvPr>
            <p:ph sz="quarter" idx="33"/>
          </p:nvPr>
        </p:nvSpPr>
        <p:spPr>
          <a:xfrm>
            <a:off x="418793" y="1882327"/>
            <a:ext cx="11358323" cy="995292"/>
          </a:xfrm>
        </p:spPr>
        <p:txBody>
          <a:bodyPr>
            <a:normAutofit/>
          </a:bodyPr>
          <a:lstStyle/>
          <a:p>
            <a:r>
              <a:rPr lang="en-US" dirty="0"/>
              <a:t>Mesh Application files provided to interface with Mesh Networks are complete and open sourced</a:t>
            </a:r>
          </a:p>
        </p:txBody>
      </p:sp>
      <p:sp>
        <p:nvSpPr>
          <p:cNvPr id="5" name="Content Placeholder 3">
            <a:extLst>
              <a:ext uri="{FF2B5EF4-FFF2-40B4-BE49-F238E27FC236}">
                <a16:creationId xmlns:a16="http://schemas.microsoft.com/office/drawing/2014/main" id="{E9D3C7B8-EDEC-412C-A2CD-E6C0301B2FB5}"/>
              </a:ext>
            </a:extLst>
          </p:cNvPr>
          <p:cNvSpPr txBox="1">
            <a:spLocks/>
          </p:cNvSpPr>
          <p:nvPr/>
        </p:nvSpPr>
        <p:spPr>
          <a:xfrm>
            <a:off x="418789" y="2731324"/>
            <a:ext cx="5677211" cy="3793167"/>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User Application support:</a:t>
            </a:r>
          </a:p>
          <a:p>
            <a:pPr lvl="1"/>
            <a:r>
              <a:rPr lang="en-US" dirty="0"/>
              <a:t>Includes</a:t>
            </a:r>
          </a:p>
          <a:p>
            <a:pPr lvl="1"/>
            <a:r>
              <a:rPr lang="en-US" dirty="0"/>
              <a:t>Configuration Variables</a:t>
            </a:r>
          </a:p>
          <a:p>
            <a:pPr lvl="2"/>
            <a:r>
              <a:rPr lang="en-US" dirty="0"/>
              <a:t>Top Level Variables</a:t>
            </a:r>
          </a:p>
          <a:p>
            <a:pPr lvl="2"/>
            <a:r>
              <a:rPr lang="en-US" dirty="0"/>
              <a:t>Models</a:t>
            </a:r>
          </a:p>
          <a:p>
            <a:pPr lvl="2"/>
            <a:r>
              <a:rPr lang="en-US" dirty="0"/>
              <a:t>Sensors</a:t>
            </a:r>
          </a:p>
          <a:p>
            <a:pPr lvl="2"/>
            <a:r>
              <a:rPr lang="en-US" dirty="0"/>
              <a:t>Properties</a:t>
            </a:r>
          </a:p>
          <a:p>
            <a:pPr lvl="2"/>
            <a:r>
              <a:rPr lang="en-US" dirty="0"/>
              <a:t>Elements</a:t>
            </a:r>
          </a:p>
          <a:p>
            <a:pPr lvl="2"/>
            <a:r>
              <a:rPr lang="en-US" dirty="0"/>
              <a:t>Device Configuration</a:t>
            </a:r>
          </a:p>
        </p:txBody>
      </p:sp>
      <p:pic>
        <p:nvPicPr>
          <p:cNvPr id="1025" name="Picture 1">
            <a:extLst>
              <a:ext uri="{FF2B5EF4-FFF2-40B4-BE49-F238E27FC236}">
                <a16:creationId xmlns:a16="http://schemas.microsoft.com/office/drawing/2014/main" id="{44349D47-04E7-476A-A65C-D169F1FC09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13267" y="2378857"/>
            <a:ext cx="5498276" cy="386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8542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83922-9480-4C2E-A568-C61FAF89CB69}"/>
              </a:ext>
            </a:extLst>
          </p:cNvPr>
          <p:cNvSpPr>
            <a:spLocks noGrp="1"/>
          </p:cNvSpPr>
          <p:nvPr>
            <p:ph type="body" sz="quarter" idx="10"/>
          </p:nvPr>
        </p:nvSpPr>
        <p:spPr/>
        <p:txBody>
          <a:bodyPr/>
          <a:lstStyle/>
          <a:p>
            <a:r>
              <a:rPr lang="en-US" dirty="0"/>
              <a:t>Firmware Architecture</a:t>
            </a:r>
          </a:p>
        </p:txBody>
      </p:sp>
      <p:sp>
        <p:nvSpPr>
          <p:cNvPr id="3" name="Text Placeholder 2">
            <a:extLst>
              <a:ext uri="{FF2B5EF4-FFF2-40B4-BE49-F238E27FC236}">
                <a16:creationId xmlns:a16="http://schemas.microsoft.com/office/drawing/2014/main" id="{F77D6733-B676-4C19-8975-C2B12B94AFC2}"/>
              </a:ext>
            </a:extLst>
          </p:cNvPr>
          <p:cNvSpPr>
            <a:spLocks noGrp="1"/>
          </p:cNvSpPr>
          <p:nvPr>
            <p:ph type="body" sz="quarter" idx="11"/>
          </p:nvPr>
        </p:nvSpPr>
        <p:spPr/>
        <p:txBody>
          <a:bodyPr/>
          <a:lstStyle/>
          <a:p>
            <a:r>
              <a:rPr lang="en-US" dirty="0"/>
              <a:t>Snips, Demos and Examples</a:t>
            </a:r>
          </a:p>
        </p:txBody>
      </p:sp>
      <p:sp>
        <p:nvSpPr>
          <p:cNvPr id="9" name="Content Placeholder 3">
            <a:extLst>
              <a:ext uri="{FF2B5EF4-FFF2-40B4-BE49-F238E27FC236}">
                <a16:creationId xmlns:a16="http://schemas.microsoft.com/office/drawing/2014/main" id="{08C86ABE-833C-429D-8ADE-6C1904EA51A1}"/>
              </a:ext>
            </a:extLst>
          </p:cNvPr>
          <p:cNvSpPr txBox="1">
            <a:spLocks/>
          </p:cNvSpPr>
          <p:nvPr/>
        </p:nvSpPr>
        <p:spPr>
          <a:xfrm>
            <a:off x="415858" y="1916855"/>
            <a:ext cx="11204056" cy="4143404"/>
          </a:xfrm>
          <a:prstGeom prst="rect">
            <a:avLst/>
          </a:prstGeom>
        </p:spPr>
        <p:txBody>
          <a:bodyPr vert="horz" lIns="91376" tIns="45688" rIns="91376" bIns="45688" rtlCol="0">
            <a:normAutofit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User Function Callbacks:</a:t>
            </a:r>
          </a:p>
          <a:p>
            <a:pPr lvl="1"/>
            <a:r>
              <a:rPr lang="en-US" dirty="0"/>
              <a:t>Application Initialization</a:t>
            </a:r>
          </a:p>
          <a:p>
            <a:pPr lvl="1"/>
            <a:r>
              <a:rPr lang="en-US" dirty="0"/>
              <a:t>Button Processing</a:t>
            </a:r>
          </a:p>
          <a:p>
            <a:pPr lvl="1"/>
            <a:r>
              <a:rPr lang="en-US" dirty="0"/>
              <a:t>GATT Connection Status</a:t>
            </a:r>
          </a:p>
          <a:p>
            <a:pPr lvl="1"/>
            <a:r>
              <a:rPr lang="en-US" dirty="0"/>
              <a:t>Attention Processing</a:t>
            </a:r>
          </a:p>
          <a:p>
            <a:pPr lvl="1"/>
            <a:r>
              <a:rPr lang="en-US" dirty="0"/>
              <a:t>Notify Period Set</a:t>
            </a:r>
          </a:p>
          <a:p>
            <a:pPr lvl="1"/>
            <a:r>
              <a:rPr lang="en-US" dirty="0"/>
              <a:t>WICED HCI Command</a:t>
            </a:r>
          </a:p>
          <a:p>
            <a:pPr lvl="1"/>
            <a:r>
              <a:rPr lang="en-US" dirty="0"/>
              <a:t>Low Power Node (LPN) Sleep</a:t>
            </a:r>
          </a:p>
          <a:p>
            <a:pPr lvl="1"/>
            <a:r>
              <a:rPr lang="en-US" dirty="0"/>
              <a:t>Factory Reset</a:t>
            </a:r>
          </a:p>
          <a:p>
            <a:r>
              <a:rPr lang="en-US" dirty="0"/>
              <a:t>Sending Messages:</a:t>
            </a:r>
          </a:p>
          <a:p>
            <a:pPr lvl="1"/>
            <a:r>
              <a:rPr lang="en-US" dirty="0"/>
              <a:t>Utilize functions</a:t>
            </a:r>
          </a:p>
          <a:p>
            <a:pPr lvl="1"/>
            <a:endParaRPr lang="en-US" dirty="0"/>
          </a:p>
        </p:txBody>
      </p:sp>
      <p:pic>
        <p:nvPicPr>
          <p:cNvPr id="6" name="Picture 5">
            <a:extLst>
              <a:ext uri="{FF2B5EF4-FFF2-40B4-BE49-F238E27FC236}">
                <a16:creationId xmlns:a16="http://schemas.microsoft.com/office/drawing/2014/main" id="{CA4F63E3-EA11-47CF-8522-4CF04A6828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8643" y="2570521"/>
            <a:ext cx="5383260" cy="2383604"/>
          </a:xfrm>
          <a:prstGeom prst="rect">
            <a:avLst/>
          </a:prstGeom>
        </p:spPr>
      </p:pic>
      <p:graphicFrame>
        <p:nvGraphicFramePr>
          <p:cNvPr id="7" name="Table 6">
            <a:extLst>
              <a:ext uri="{FF2B5EF4-FFF2-40B4-BE49-F238E27FC236}">
                <a16:creationId xmlns:a16="http://schemas.microsoft.com/office/drawing/2014/main" id="{E3094F0B-6BEB-495D-A94F-4BD8655D6EAA}"/>
              </a:ext>
            </a:extLst>
          </p:cNvPr>
          <p:cNvGraphicFramePr>
            <a:graphicFrameLocks noGrp="1"/>
          </p:cNvGraphicFramePr>
          <p:nvPr>
            <p:extLst>
              <p:ext uri="{D42A27DB-BD31-4B8C-83A1-F6EECF244321}">
                <p14:modId xmlns:p14="http://schemas.microsoft.com/office/powerpoint/2010/main" val="3423065142"/>
              </p:ext>
            </p:extLst>
          </p:nvPr>
        </p:nvGraphicFramePr>
        <p:xfrm>
          <a:off x="8510273" y="3988557"/>
          <a:ext cx="1435100" cy="2225040"/>
        </p:xfrm>
        <a:graphic>
          <a:graphicData uri="http://schemas.openxmlformats.org/drawingml/2006/table">
            <a:tbl>
              <a:tblPr>
                <a:tableStyleId>{5C22544A-7EE6-4342-B048-85BDC9FD1C3A}</a:tableStyleId>
              </a:tblPr>
              <a:tblGrid>
                <a:gridCol w="1435100">
                  <a:extLst>
                    <a:ext uri="{9D8B030D-6E8A-4147-A177-3AD203B41FA5}">
                      <a16:colId xmlns:a16="http://schemas.microsoft.com/office/drawing/2014/main" val="2241747483"/>
                    </a:ext>
                  </a:extLst>
                </a:gridCol>
              </a:tblGrid>
              <a:tr h="185420">
                <a:tc>
                  <a:txBody>
                    <a:bodyPr/>
                    <a:lstStyle/>
                    <a:p>
                      <a:pPr algn="l" fontAlgn="b"/>
                      <a:r>
                        <a:rPr lang="en-US" sz="1100" u="none" strike="noStrike">
                          <a:effectLst/>
                        </a:rPr>
                        <a:t>BLE_FindMe</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447875309"/>
                  </a:ext>
                </a:extLst>
              </a:tr>
              <a:tr h="185420">
                <a:tc>
                  <a:txBody>
                    <a:bodyPr/>
                    <a:lstStyle/>
                    <a:p>
                      <a:pPr algn="l" fontAlgn="b"/>
                      <a:r>
                        <a:rPr lang="en-US" sz="1100" u="none" strike="noStrike">
                          <a:effectLst/>
                        </a:rPr>
                        <a:t>beacon</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825748988"/>
                  </a:ext>
                </a:extLst>
              </a:tr>
              <a:tr h="185420">
                <a:tc>
                  <a:txBody>
                    <a:bodyPr/>
                    <a:lstStyle/>
                    <a:p>
                      <a:pPr algn="l" fontAlgn="b"/>
                      <a:r>
                        <a:rPr lang="en-US" sz="1100" u="none" strike="noStrike">
                          <a:effectLst/>
                        </a:rPr>
                        <a:t>datalogger</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016472799"/>
                  </a:ext>
                </a:extLst>
              </a:tr>
              <a:tr h="185420">
                <a:tc>
                  <a:txBody>
                    <a:bodyPr/>
                    <a:lstStyle/>
                    <a:p>
                      <a:pPr algn="l" fontAlgn="b"/>
                      <a:r>
                        <a:rPr lang="en-US" sz="1100" u="none" strike="noStrike">
                          <a:effectLst/>
                        </a:rPr>
                        <a:t>empty_wiced_bt</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3472897171"/>
                  </a:ext>
                </a:extLst>
              </a:tr>
              <a:tr h="185420">
                <a:tc>
                  <a:txBody>
                    <a:bodyPr/>
                    <a:lstStyle/>
                    <a:p>
                      <a:pPr algn="l" fontAlgn="b"/>
                      <a:r>
                        <a:rPr lang="en-US" sz="1100" u="none" strike="noStrike">
                          <a:effectLst/>
                        </a:rPr>
                        <a:t>env_sensing_temp</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657829236"/>
                  </a:ext>
                </a:extLst>
              </a:tr>
              <a:tr h="185420">
                <a:tc>
                  <a:txBody>
                    <a:bodyPr/>
                    <a:lstStyle/>
                    <a:p>
                      <a:pPr algn="l" fontAlgn="b"/>
                      <a:r>
                        <a:rPr lang="en-US" sz="1100" u="none" strike="noStrike">
                          <a:effectLst/>
                        </a:rPr>
                        <a:t>hello_client</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577393235"/>
                  </a:ext>
                </a:extLst>
              </a:tr>
              <a:tr h="185420">
                <a:tc>
                  <a:txBody>
                    <a:bodyPr/>
                    <a:lstStyle/>
                    <a:p>
                      <a:pPr algn="l" fontAlgn="b"/>
                      <a:r>
                        <a:rPr lang="en-US" sz="1100" u="none" strike="noStrike">
                          <a:effectLst/>
                        </a:rPr>
                        <a:t>hello_sensor</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179795326"/>
                  </a:ext>
                </a:extLst>
              </a:tr>
              <a:tr h="185420">
                <a:tc>
                  <a:txBody>
                    <a:bodyPr/>
                    <a:lstStyle/>
                    <a:p>
                      <a:pPr algn="l" fontAlgn="b"/>
                      <a:r>
                        <a:rPr lang="en-US" sz="1100" u="none" strike="noStrike">
                          <a:effectLst/>
                        </a:rPr>
                        <a:t>hid</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178875662"/>
                  </a:ext>
                </a:extLst>
              </a:tr>
              <a:tr h="185420">
                <a:tc>
                  <a:txBody>
                    <a:bodyPr/>
                    <a:lstStyle/>
                    <a:p>
                      <a:pPr algn="l" fontAlgn="b"/>
                      <a:r>
                        <a:rPr lang="en-US" sz="1100" u="none" strike="noStrike">
                          <a:effectLst/>
                        </a:rPr>
                        <a:t>low_power_20819</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231656060"/>
                  </a:ext>
                </a:extLst>
              </a:tr>
              <a:tr h="185420">
                <a:tc>
                  <a:txBody>
                    <a:bodyPr/>
                    <a:lstStyle/>
                    <a:p>
                      <a:pPr algn="l" fontAlgn="b"/>
                      <a:r>
                        <a:rPr lang="en-US" sz="1100" u="none" strike="noStrike">
                          <a:effectLst/>
                        </a:rPr>
                        <a:t>mesh</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3005118093"/>
                  </a:ext>
                </a:extLst>
              </a:tr>
              <a:tr h="185420">
                <a:tc>
                  <a:txBody>
                    <a:bodyPr/>
                    <a:lstStyle/>
                    <a:p>
                      <a:pPr algn="l" fontAlgn="b"/>
                      <a:r>
                        <a:rPr lang="en-US" sz="1100" u="none" strike="noStrike">
                          <a:effectLst/>
                        </a:rPr>
                        <a:t>throughput_test</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286739531"/>
                  </a:ext>
                </a:extLst>
              </a:tr>
              <a:tr h="185420">
                <a:tc>
                  <a:txBody>
                    <a:bodyPr/>
                    <a:lstStyle/>
                    <a:p>
                      <a:pPr algn="l" fontAlgn="b"/>
                      <a:r>
                        <a:rPr lang="en-US" sz="1100" u="none" strike="noStrike" dirty="0">
                          <a:effectLst/>
                        </a:rPr>
                        <a:t>watch</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58739606"/>
                  </a:ext>
                </a:extLst>
              </a:tr>
            </a:tbl>
          </a:graphicData>
        </a:graphic>
      </p:graphicFrame>
      <p:pic>
        <p:nvPicPr>
          <p:cNvPr id="8" name="Picture 7">
            <a:extLst>
              <a:ext uri="{FF2B5EF4-FFF2-40B4-BE49-F238E27FC236}">
                <a16:creationId xmlns:a16="http://schemas.microsoft.com/office/drawing/2014/main" id="{8891D16E-E891-4DEA-9FE8-8C9D17E4232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04623" y="569821"/>
            <a:ext cx="2411299" cy="1887583"/>
          </a:xfrm>
          <a:prstGeom prst="rect">
            <a:avLst/>
          </a:prstGeom>
        </p:spPr>
      </p:pic>
    </p:spTree>
    <p:extLst>
      <p:ext uri="{BB962C8B-B14F-4D97-AF65-F5344CB8AC3E}">
        <p14:creationId xmlns:p14="http://schemas.microsoft.com/office/powerpoint/2010/main" val="12745697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CF6A12-6BC8-47B3-A130-8D3556FD653F}"/>
              </a:ext>
            </a:extLst>
          </p:cNvPr>
          <p:cNvSpPr>
            <a:spLocks noGrp="1"/>
          </p:cNvSpPr>
          <p:nvPr>
            <p:ph type="body" sz="quarter" idx="10"/>
          </p:nvPr>
        </p:nvSpPr>
        <p:spPr/>
        <p:txBody>
          <a:bodyPr/>
          <a:lstStyle/>
          <a:p>
            <a:r>
              <a:rPr lang="en-US" dirty="0"/>
              <a:t>Mesh Snips for mix and match examples </a:t>
            </a:r>
          </a:p>
        </p:txBody>
      </p:sp>
      <p:sp>
        <p:nvSpPr>
          <p:cNvPr id="3" name="Text Placeholder 2">
            <a:extLst>
              <a:ext uri="{FF2B5EF4-FFF2-40B4-BE49-F238E27FC236}">
                <a16:creationId xmlns:a16="http://schemas.microsoft.com/office/drawing/2014/main" id="{89F68293-BF31-4018-ABE1-0F7C72F4221D}"/>
              </a:ext>
            </a:extLst>
          </p:cNvPr>
          <p:cNvSpPr>
            <a:spLocks noGrp="1"/>
          </p:cNvSpPr>
          <p:nvPr>
            <p:ph type="body" sz="quarter" idx="11"/>
          </p:nvPr>
        </p:nvSpPr>
        <p:spPr/>
        <p:txBody>
          <a:bodyPr/>
          <a:lstStyle/>
          <a:p>
            <a:r>
              <a:rPr lang="en-US" sz="1200" dirty="0">
                <a:hlinkClick r:id="rId2"/>
              </a:rPr>
              <a:t>https://github.com/cypresssemiconductorco/Code-Examples-BT-SDK-for-ModusToolbox/tree/master/CYBT-213043-MESH/apps/snip/mesh</a:t>
            </a:r>
            <a:endParaRPr lang="en-US" sz="1200" dirty="0"/>
          </a:p>
        </p:txBody>
      </p:sp>
      <p:graphicFrame>
        <p:nvGraphicFramePr>
          <p:cNvPr id="5" name="Table 5">
            <a:extLst>
              <a:ext uri="{FF2B5EF4-FFF2-40B4-BE49-F238E27FC236}">
                <a16:creationId xmlns:a16="http://schemas.microsoft.com/office/drawing/2014/main" id="{5BEC0A65-AB9F-449D-9CA6-B39890125173}"/>
              </a:ext>
            </a:extLst>
          </p:cNvPr>
          <p:cNvGraphicFramePr>
            <a:graphicFrameLocks noGrp="1"/>
          </p:cNvGraphicFramePr>
          <p:nvPr>
            <p:ph sz="quarter" idx="33"/>
            <p:extLst>
              <p:ext uri="{D42A27DB-BD31-4B8C-83A1-F6EECF244321}">
                <p14:modId xmlns:p14="http://schemas.microsoft.com/office/powerpoint/2010/main" val="2830413198"/>
              </p:ext>
            </p:extLst>
          </p:nvPr>
        </p:nvGraphicFramePr>
        <p:xfrm>
          <a:off x="418793" y="1484745"/>
          <a:ext cx="11358561" cy="4892403"/>
        </p:xfrm>
        <a:graphic>
          <a:graphicData uri="http://schemas.openxmlformats.org/drawingml/2006/table">
            <a:tbl>
              <a:tblPr firstRow="1" bandRow="1">
                <a:tableStyleId>{5C22544A-7EE6-4342-B048-85BDC9FD1C3A}</a:tableStyleId>
              </a:tblPr>
              <a:tblGrid>
                <a:gridCol w="3786187">
                  <a:extLst>
                    <a:ext uri="{9D8B030D-6E8A-4147-A177-3AD203B41FA5}">
                      <a16:colId xmlns:a16="http://schemas.microsoft.com/office/drawing/2014/main" val="3419502379"/>
                    </a:ext>
                  </a:extLst>
                </a:gridCol>
                <a:gridCol w="3786187">
                  <a:extLst>
                    <a:ext uri="{9D8B030D-6E8A-4147-A177-3AD203B41FA5}">
                      <a16:colId xmlns:a16="http://schemas.microsoft.com/office/drawing/2014/main" val="2873837947"/>
                    </a:ext>
                  </a:extLst>
                </a:gridCol>
                <a:gridCol w="3786187">
                  <a:extLst>
                    <a:ext uri="{9D8B030D-6E8A-4147-A177-3AD203B41FA5}">
                      <a16:colId xmlns:a16="http://schemas.microsoft.com/office/drawing/2014/main" val="2909682437"/>
                    </a:ext>
                  </a:extLst>
                </a:gridCol>
              </a:tblGrid>
              <a:tr h="0">
                <a:tc>
                  <a:txBody>
                    <a:bodyPr/>
                    <a:lstStyle/>
                    <a:p>
                      <a:endParaRPr lang="en-US" sz="100" dirty="0"/>
                    </a:p>
                  </a:txBody>
                  <a:tcPr/>
                </a:tc>
                <a:tc>
                  <a:txBody>
                    <a:bodyPr/>
                    <a:lstStyle/>
                    <a:p>
                      <a:endParaRPr lang="en-US" sz="100"/>
                    </a:p>
                  </a:txBody>
                  <a:tcPr/>
                </a:tc>
                <a:tc>
                  <a:txBody>
                    <a:bodyPr/>
                    <a:lstStyle/>
                    <a:p>
                      <a:endParaRPr lang="en-US" sz="100" dirty="0"/>
                    </a:p>
                  </a:txBody>
                  <a:tcPr/>
                </a:tc>
                <a:extLst>
                  <a:ext uri="{0D108BD9-81ED-4DB2-BD59-A6C34878D82A}">
                    <a16:rowId xmlns:a16="http://schemas.microsoft.com/office/drawing/2014/main" val="1725588728"/>
                  </a:ext>
                </a:extLst>
              </a:tr>
              <a:tr h="370840">
                <a:tc>
                  <a:txBody>
                    <a:bodyPr/>
                    <a:lstStyle/>
                    <a:p>
                      <a:pPr algn="l" fontAlgn="b"/>
                      <a:r>
                        <a:rPr lang="en-US" sz="1800" b="0" i="0" u="none" strike="noStrike" dirty="0" err="1">
                          <a:solidFill>
                            <a:srgbClr val="000000"/>
                          </a:solidFill>
                          <a:effectLst/>
                          <a:latin typeface="Calibri" panose="020F0502020204030204" pitchFamily="34" charset="0"/>
                        </a:rPr>
                        <a:t>mesh_battery_client</a:t>
                      </a:r>
                      <a:endParaRPr lang="en-US" sz="1800" b="0" i="0" u="none" strike="noStrike" dirty="0">
                        <a:solidFill>
                          <a:srgbClr val="000000"/>
                        </a:solidFill>
                        <a:effectLst/>
                        <a:latin typeface="Calibri" panose="020F0502020204030204" pitchFamily="34" charset="0"/>
                      </a:endParaRPr>
                    </a:p>
                  </a:txBody>
                  <a:tcPr marL="5443" marR="5443" marT="5443" marB="0" anchor="b"/>
                </a:tc>
                <a:tc>
                  <a:txBody>
                    <a:bodyPr/>
                    <a:lstStyle/>
                    <a:p>
                      <a:pPr algn="l" fontAlgn="b"/>
                      <a:r>
                        <a:rPr lang="en-US" sz="1800" b="0" i="0" u="none" strike="noStrike" dirty="0" err="1">
                          <a:solidFill>
                            <a:srgbClr val="000000"/>
                          </a:solidFill>
                          <a:effectLst/>
                          <a:latin typeface="Calibri" panose="020F0502020204030204" pitchFamily="34" charset="0"/>
                        </a:rPr>
                        <a:t>mesh_light_lc_server</a:t>
                      </a:r>
                      <a:endParaRPr lang="en-US" sz="1800" b="0" i="0" u="none" strike="noStrike" dirty="0">
                        <a:solidFill>
                          <a:srgbClr val="000000"/>
                        </a:solidFill>
                        <a:effectLst/>
                        <a:latin typeface="Calibri" panose="020F0502020204030204" pitchFamily="34" charset="0"/>
                      </a:endParaRPr>
                    </a:p>
                  </a:txBody>
                  <a:tcPr marL="5443" marR="5443" marT="5443" marB="0" anchor="b"/>
                </a:tc>
                <a:tc>
                  <a:txBody>
                    <a:bodyPr/>
                    <a:lstStyle/>
                    <a:p>
                      <a:pPr algn="l" fontAlgn="b"/>
                      <a:r>
                        <a:rPr lang="en-US" sz="1800" b="0" i="0" u="none" strike="noStrike" dirty="0" err="1">
                          <a:solidFill>
                            <a:srgbClr val="000000"/>
                          </a:solidFill>
                          <a:effectLst/>
                          <a:latin typeface="Calibri" panose="020F0502020204030204" pitchFamily="34" charset="0"/>
                        </a:rPr>
                        <a:t>mesh_property_client</a:t>
                      </a:r>
                      <a:endParaRPr lang="en-US" sz="18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3264369889"/>
                  </a:ext>
                </a:extLst>
              </a:tr>
              <a:tr h="370840">
                <a:tc>
                  <a:txBody>
                    <a:bodyPr/>
                    <a:lstStyle/>
                    <a:p>
                      <a:pPr algn="l" fontAlgn="b"/>
                      <a:r>
                        <a:rPr lang="en-US" sz="1800" b="0" i="0" u="none" strike="noStrike">
                          <a:solidFill>
                            <a:srgbClr val="000000"/>
                          </a:solidFill>
                          <a:effectLst/>
                          <a:latin typeface="Calibri" panose="020F0502020204030204" pitchFamily="34" charset="0"/>
                        </a:rPr>
                        <a:t>mesh_battery_server</a:t>
                      </a:r>
                    </a:p>
                  </a:txBody>
                  <a:tcPr marL="5443" marR="5443" marT="5443" anchor="b"/>
                </a:tc>
                <a:tc>
                  <a:txBody>
                    <a:bodyPr/>
                    <a:lstStyle/>
                    <a:p>
                      <a:pPr algn="l" fontAlgn="b"/>
                      <a:r>
                        <a:rPr lang="en-US" sz="1800" b="0" i="0" u="none" strike="noStrike">
                          <a:solidFill>
                            <a:srgbClr val="000000"/>
                          </a:solidFill>
                          <a:effectLst/>
                          <a:latin typeface="Calibri" panose="020F0502020204030204" pitchFamily="34" charset="0"/>
                        </a:rPr>
                        <a:t>mesh_light_lightness_client</a:t>
                      </a:r>
                    </a:p>
                  </a:txBody>
                  <a:tcPr marL="5443" marR="5443" marT="5443" marB="0" anchor="b"/>
                </a:tc>
                <a:tc>
                  <a:txBody>
                    <a:bodyPr/>
                    <a:lstStyle/>
                    <a:p>
                      <a:pPr algn="l" fontAlgn="b"/>
                      <a:r>
                        <a:rPr lang="en-US" sz="1800" b="0" i="0" u="none" strike="noStrike">
                          <a:solidFill>
                            <a:srgbClr val="000000"/>
                          </a:solidFill>
                          <a:effectLst/>
                          <a:latin typeface="Calibri" panose="020F0502020204030204" pitchFamily="34" charset="0"/>
                        </a:rPr>
                        <a:t>mesh_property_server</a:t>
                      </a:r>
                    </a:p>
                  </a:txBody>
                  <a:tcPr marL="5443" marR="5443" marT="5443" marB="0" anchor="b"/>
                </a:tc>
                <a:extLst>
                  <a:ext uri="{0D108BD9-81ED-4DB2-BD59-A6C34878D82A}">
                    <a16:rowId xmlns:a16="http://schemas.microsoft.com/office/drawing/2014/main" val="3954509304"/>
                  </a:ext>
                </a:extLst>
              </a:tr>
              <a:tr h="370840">
                <a:tc>
                  <a:txBody>
                    <a:bodyPr/>
                    <a:lstStyle/>
                    <a:p>
                      <a:pPr algn="l" fontAlgn="b"/>
                      <a:r>
                        <a:rPr lang="en-US" sz="1800" b="0" i="0" u="none" strike="noStrike">
                          <a:solidFill>
                            <a:srgbClr val="000000"/>
                          </a:solidFill>
                          <a:effectLst/>
                          <a:latin typeface="Calibri" panose="020F0502020204030204" pitchFamily="34" charset="0"/>
                        </a:rPr>
                        <a:t>mesh_default_transition_time_client</a:t>
                      </a:r>
                    </a:p>
                  </a:txBody>
                  <a:tcPr marL="5443" marR="5443" marT="5443" anchor="b"/>
                </a:tc>
                <a:tc>
                  <a:txBody>
                    <a:bodyPr/>
                    <a:lstStyle/>
                    <a:p>
                      <a:pPr algn="l" fontAlgn="b"/>
                      <a:r>
                        <a:rPr lang="en-US" sz="1800" b="0" i="0" u="none" strike="noStrike">
                          <a:solidFill>
                            <a:srgbClr val="000000"/>
                          </a:solidFill>
                          <a:effectLst/>
                          <a:latin typeface="Calibri" panose="020F0502020204030204" pitchFamily="34" charset="0"/>
                        </a:rPr>
                        <a:t>mesh_light_lightness_server</a:t>
                      </a:r>
                    </a:p>
                  </a:txBody>
                  <a:tcPr marL="5443" marR="5443" marT="5443" marB="0" anchor="b"/>
                </a:tc>
                <a:tc>
                  <a:txBody>
                    <a:bodyPr/>
                    <a:lstStyle/>
                    <a:p>
                      <a:pPr algn="l" fontAlgn="b"/>
                      <a:r>
                        <a:rPr lang="en-US" sz="1800" b="0" i="0" u="none" strike="noStrike">
                          <a:solidFill>
                            <a:srgbClr val="000000"/>
                          </a:solidFill>
                          <a:effectLst/>
                          <a:latin typeface="Calibri" panose="020F0502020204030204" pitchFamily="34" charset="0"/>
                        </a:rPr>
                        <a:t>mesh_provision_client</a:t>
                      </a:r>
                    </a:p>
                  </a:txBody>
                  <a:tcPr marL="5443" marR="5443" marT="5443" marB="0" anchor="b"/>
                </a:tc>
                <a:extLst>
                  <a:ext uri="{0D108BD9-81ED-4DB2-BD59-A6C34878D82A}">
                    <a16:rowId xmlns:a16="http://schemas.microsoft.com/office/drawing/2014/main" val="1808694416"/>
                  </a:ext>
                </a:extLst>
              </a:tr>
              <a:tr h="370840">
                <a:tc>
                  <a:txBody>
                    <a:bodyPr/>
                    <a:lstStyle/>
                    <a:p>
                      <a:pPr algn="l" fontAlgn="b"/>
                      <a:r>
                        <a:rPr lang="en-US" sz="1800" b="0" i="0" u="none" strike="noStrike">
                          <a:solidFill>
                            <a:srgbClr val="000000"/>
                          </a:solidFill>
                          <a:effectLst/>
                          <a:latin typeface="Calibri" panose="020F0502020204030204" pitchFamily="34" charset="0"/>
                        </a:rPr>
                        <a:t>mesh_gateway_proxy</a:t>
                      </a:r>
                    </a:p>
                  </a:txBody>
                  <a:tcPr marL="5443" marR="5443" marT="5443" anchor="b"/>
                </a:tc>
                <a:tc>
                  <a:txBody>
                    <a:bodyPr/>
                    <a:lstStyle/>
                    <a:p>
                      <a:pPr algn="l" fontAlgn="b"/>
                      <a:r>
                        <a:rPr lang="en-US" sz="1800" b="0" i="0" u="none" strike="noStrike">
                          <a:solidFill>
                            <a:srgbClr val="000000"/>
                          </a:solidFill>
                          <a:effectLst/>
                          <a:latin typeface="Calibri" panose="020F0502020204030204" pitchFamily="34" charset="0"/>
                        </a:rPr>
                        <a:t>mesh_light_xyl_client</a:t>
                      </a:r>
                    </a:p>
                  </a:txBody>
                  <a:tcPr marL="5443" marR="5443" marT="5443" marB="0" anchor="b"/>
                </a:tc>
                <a:tc>
                  <a:txBody>
                    <a:bodyPr/>
                    <a:lstStyle/>
                    <a:p>
                      <a:pPr algn="l" fontAlgn="b"/>
                      <a:r>
                        <a:rPr lang="en-US" sz="1800" b="0" i="0" u="none" strike="noStrike">
                          <a:solidFill>
                            <a:srgbClr val="000000"/>
                          </a:solidFill>
                          <a:effectLst/>
                          <a:latin typeface="Calibri" panose="020F0502020204030204" pitchFamily="34" charset="0"/>
                        </a:rPr>
                        <a:t>mesh_provision_server</a:t>
                      </a:r>
                    </a:p>
                  </a:txBody>
                  <a:tcPr marL="5443" marR="5443" marT="5443" marB="0" anchor="b"/>
                </a:tc>
                <a:extLst>
                  <a:ext uri="{0D108BD9-81ED-4DB2-BD59-A6C34878D82A}">
                    <a16:rowId xmlns:a16="http://schemas.microsoft.com/office/drawing/2014/main" val="831466047"/>
                  </a:ext>
                </a:extLst>
              </a:tr>
              <a:tr h="370840">
                <a:tc>
                  <a:txBody>
                    <a:bodyPr/>
                    <a:lstStyle/>
                    <a:p>
                      <a:pPr algn="l" fontAlgn="b"/>
                      <a:r>
                        <a:rPr lang="en-US" sz="1800" b="0" i="0" u="none" strike="noStrike">
                          <a:solidFill>
                            <a:srgbClr val="000000"/>
                          </a:solidFill>
                          <a:effectLst/>
                          <a:latin typeface="Calibri" panose="020F0502020204030204" pitchFamily="34" charset="0"/>
                        </a:rPr>
                        <a:t>mesh_level_client</a:t>
                      </a:r>
                    </a:p>
                  </a:txBody>
                  <a:tcPr marL="5443" marR="5443" marT="5443" anchor="b"/>
                </a:tc>
                <a:tc>
                  <a:txBody>
                    <a:bodyPr/>
                    <a:lstStyle/>
                    <a:p>
                      <a:pPr algn="l" fontAlgn="b"/>
                      <a:r>
                        <a:rPr lang="en-US" sz="1800" b="0" i="0" u="none" strike="noStrike">
                          <a:solidFill>
                            <a:srgbClr val="000000"/>
                          </a:solidFill>
                          <a:effectLst/>
                          <a:latin typeface="Calibri" panose="020F0502020204030204" pitchFamily="34" charset="0"/>
                        </a:rPr>
                        <a:t>mesh_light_xyl_server</a:t>
                      </a:r>
                    </a:p>
                  </a:txBody>
                  <a:tcPr marL="5443" marR="5443" marT="5443" marB="0" anchor="b"/>
                </a:tc>
                <a:tc>
                  <a:txBody>
                    <a:bodyPr/>
                    <a:lstStyle/>
                    <a:p>
                      <a:pPr algn="l" fontAlgn="b"/>
                      <a:r>
                        <a:rPr lang="en-US" sz="1800" b="0" i="0" u="none" strike="noStrike">
                          <a:solidFill>
                            <a:srgbClr val="000000"/>
                          </a:solidFill>
                          <a:effectLst/>
                          <a:latin typeface="Calibri" panose="020F0502020204030204" pitchFamily="34" charset="0"/>
                        </a:rPr>
                        <a:t>mesh_scene_client</a:t>
                      </a:r>
                    </a:p>
                  </a:txBody>
                  <a:tcPr marL="5443" marR="5443" marT="5443" marB="0" anchor="b"/>
                </a:tc>
                <a:extLst>
                  <a:ext uri="{0D108BD9-81ED-4DB2-BD59-A6C34878D82A}">
                    <a16:rowId xmlns:a16="http://schemas.microsoft.com/office/drawing/2014/main" val="4040470968"/>
                  </a:ext>
                </a:extLst>
              </a:tr>
              <a:tr h="370840">
                <a:tc>
                  <a:txBody>
                    <a:bodyPr/>
                    <a:lstStyle/>
                    <a:p>
                      <a:pPr algn="l" fontAlgn="b"/>
                      <a:r>
                        <a:rPr lang="en-US" sz="1800" b="0" i="0" u="none" strike="noStrike">
                          <a:solidFill>
                            <a:srgbClr val="000000"/>
                          </a:solidFill>
                          <a:effectLst/>
                          <a:latin typeface="Calibri" panose="020F0502020204030204" pitchFamily="34" charset="0"/>
                        </a:rPr>
                        <a:t>mesh_level_server</a:t>
                      </a:r>
                    </a:p>
                  </a:txBody>
                  <a:tcPr marL="5443" marR="5443" marT="5443" anchor="b"/>
                </a:tc>
                <a:tc>
                  <a:txBody>
                    <a:bodyPr/>
                    <a:lstStyle/>
                    <a:p>
                      <a:pPr algn="l" fontAlgn="b"/>
                      <a:r>
                        <a:rPr lang="en-US" sz="1800" b="0" i="0" u="none" strike="noStrike">
                          <a:solidFill>
                            <a:srgbClr val="000000"/>
                          </a:solidFill>
                          <a:effectLst/>
                          <a:latin typeface="Calibri" panose="020F0502020204030204" pitchFamily="34" charset="0"/>
                        </a:rPr>
                        <a:t>mesh_location_client</a:t>
                      </a:r>
                    </a:p>
                  </a:txBody>
                  <a:tcPr marL="5443" marR="5443" marT="5443" marB="0" anchor="b"/>
                </a:tc>
                <a:tc>
                  <a:txBody>
                    <a:bodyPr/>
                    <a:lstStyle/>
                    <a:p>
                      <a:pPr algn="l" fontAlgn="b"/>
                      <a:r>
                        <a:rPr lang="en-US" sz="1800" b="0" i="0" u="none" strike="noStrike">
                          <a:solidFill>
                            <a:srgbClr val="000000"/>
                          </a:solidFill>
                          <a:effectLst/>
                          <a:latin typeface="Calibri" panose="020F0502020204030204" pitchFamily="34" charset="0"/>
                        </a:rPr>
                        <a:t>mesh_scheduler_client</a:t>
                      </a:r>
                    </a:p>
                  </a:txBody>
                  <a:tcPr marL="5443" marR="5443" marT="5443" marB="0" anchor="b"/>
                </a:tc>
                <a:extLst>
                  <a:ext uri="{0D108BD9-81ED-4DB2-BD59-A6C34878D82A}">
                    <a16:rowId xmlns:a16="http://schemas.microsoft.com/office/drawing/2014/main" val="1001183902"/>
                  </a:ext>
                </a:extLst>
              </a:tr>
              <a:tr h="370840">
                <a:tc>
                  <a:txBody>
                    <a:bodyPr/>
                    <a:lstStyle/>
                    <a:p>
                      <a:pPr algn="l" fontAlgn="b"/>
                      <a:r>
                        <a:rPr lang="en-US" sz="1800" b="0" i="0" u="none" strike="noStrike">
                          <a:solidFill>
                            <a:srgbClr val="000000"/>
                          </a:solidFill>
                          <a:effectLst/>
                          <a:latin typeface="Calibri" panose="020F0502020204030204" pitchFamily="34" charset="0"/>
                        </a:rPr>
                        <a:t>mesh_light_ctl_client</a:t>
                      </a:r>
                    </a:p>
                  </a:txBody>
                  <a:tcPr marL="5443" marR="5443" marT="5443" anchor="b"/>
                </a:tc>
                <a:tc>
                  <a:txBody>
                    <a:bodyPr/>
                    <a:lstStyle/>
                    <a:p>
                      <a:pPr algn="l" fontAlgn="b"/>
                      <a:r>
                        <a:rPr lang="en-US" sz="1800" b="0" i="0" u="none" strike="noStrike">
                          <a:solidFill>
                            <a:srgbClr val="000000"/>
                          </a:solidFill>
                          <a:effectLst/>
                          <a:latin typeface="Calibri" panose="020F0502020204030204" pitchFamily="34" charset="0"/>
                        </a:rPr>
                        <a:t>mesh_location_server</a:t>
                      </a:r>
                    </a:p>
                  </a:txBody>
                  <a:tcPr marL="5443" marR="5443" marT="5443" marB="0" anchor="b"/>
                </a:tc>
                <a:tc>
                  <a:txBody>
                    <a:bodyPr/>
                    <a:lstStyle/>
                    <a:p>
                      <a:pPr algn="l" fontAlgn="b"/>
                      <a:r>
                        <a:rPr lang="en-US" sz="1800" b="0" i="0" u="none" strike="noStrike">
                          <a:solidFill>
                            <a:srgbClr val="000000"/>
                          </a:solidFill>
                          <a:effectLst/>
                          <a:latin typeface="Calibri" panose="020F0502020204030204" pitchFamily="34" charset="0"/>
                        </a:rPr>
                        <a:t>mesh_sensor_client</a:t>
                      </a:r>
                    </a:p>
                  </a:txBody>
                  <a:tcPr marL="5443" marR="5443" marT="5443" marB="0" anchor="b"/>
                </a:tc>
                <a:extLst>
                  <a:ext uri="{0D108BD9-81ED-4DB2-BD59-A6C34878D82A}">
                    <a16:rowId xmlns:a16="http://schemas.microsoft.com/office/drawing/2014/main" val="4180122931"/>
                  </a:ext>
                </a:extLst>
              </a:tr>
              <a:tr h="370840">
                <a:tc>
                  <a:txBody>
                    <a:bodyPr/>
                    <a:lstStyle/>
                    <a:p>
                      <a:pPr algn="l" fontAlgn="b"/>
                      <a:r>
                        <a:rPr lang="en-US" sz="1800" b="0" i="0" u="none" strike="noStrike">
                          <a:solidFill>
                            <a:srgbClr val="000000"/>
                          </a:solidFill>
                          <a:effectLst/>
                          <a:latin typeface="Calibri" panose="020F0502020204030204" pitchFamily="34" charset="0"/>
                        </a:rPr>
                        <a:t>mesh_light_ctl_server</a:t>
                      </a:r>
                    </a:p>
                  </a:txBody>
                  <a:tcPr marL="5443" marR="5443" marT="5443" anchor="b"/>
                </a:tc>
                <a:tc>
                  <a:txBody>
                    <a:bodyPr/>
                    <a:lstStyle/>
                    <a:p>
                      <a:pPr algn="l" fontAlgn="b"/>
                      <a:r>
                        <a:rPr lang="en-US" sz="1800" b="0" i="0" u="none" strike="noStrike">
                          <a:solidFill>
                            <a:srgbClr val="000000"/>
                          </a:solidFill>
                          <a:effectLst/>
                          <a:latin typeface="Calibri" panose="020F0502020204030204" pitchFamily="34" charset="0"/>
                        </a:rPr>
                        <a:t>mesh_onoff_client</a:t>
                      </a:r>
                    </a:p>
                  </a:txBody>
                  <a:tcPr marL="5443" marR="5443" marT="5443" marB="0" anchor="b"/>
                </a:tc>
                <a:tc>
                  <a:txBody>
                    <a:bodyPr/>
                    <a:lstStyle/>
                    <a:p>
                      <a:pPr algn="l" fontAlgn="b"/>
                      <a:r>
                        <a:rPr lang="en-US" sz="1800" b="0" i="0" u="none" strike="noStrike">
                          <a:solidFill>
                            <a:srgbClr val="000000"/>
                          </a:solidFill>
                          <a:effectLst/>
                          <a:latin typeface="Calibri" panose="020F0502020204030204" pitchFamily="34" charset="0"/>
                        </a:rPr>
                        <a:t>mesh_sensor_server</a:t>
                      </a:r>
                    </a:p>
                  </a:txBody>
                  <a:tcPr marL="5443" marR="5443" marT="5443" marB="0" anchor="b"/>
                </a:tc>
                <a:extLst>
                  <a:ext uri="{0D108BD9-81ED-4DB2-BD59-A6C34878D82A}">
                    <a16:rowId xmlns:a16="http://schemas.microsoft.com/office/drawing/2014/main" val="4233788367"/>
                  </a:ext>
                </a:extLst>
              </a:tr>
              <a:tr h="370840">
                <a:tc>
                  <a:txBody>
                    <a:bodyPr/>
                    <a:lstStyle/>
                    <a:p>
                      <a:pPr algn="l" fontAlgn="b"/>
                      <a:r>
                        <a:rPr lang="en-US" sz="1800" b="0" i="0" u="none" strike="noStrike">
                          <a:solidFill>
                            <a:srgbClr val="000000"/>
                          </a:solidFill>
                          <a:effectLst/>
                          <a:latin typeface="Calibri" panose="020F0502020204030204" pitchFamily="34" charset="0"/>
                        </a:rPr>
                        <a:t>mesh_light_hsl_client</a:t>
                      </a:r>
                    </a:p>
                  </a:txBody>
                  <a:tcPr marL="5443" marR="5443" marT="5443" anchor="b"/>
                </a:tc>
                <a:tc>
                  <a:txBody>
                    <a:bodyPr/>
                    <a:lstStyle/>
                    <a:p>
                      <a:pPr algn="l" fontAlgn="b"/>
                      <a:r>
                        <a:rPr lang="en-US" sz="1800" b="0" i="0" u="none" strike="noStrike">
                          <a:solidFill>
                            <a:srgbClr val="000000"/>
                          </a:solidFill>
                          <a:effectLst/>
                          <a:latin typeface="Calibri" panose="020F0502020204030204" pitchFamily="34" charset="0"/>
                        </a:rPr>
                        <a:t>mesh_onoff_server</a:t>
                      </a:r>
                    </a:p>
                  </a:txBody>
                  <a:tcPr marL="5443" marR="5443" marT="5443" marB="0" anchor="b"/>
                </a:tc>
                <a:tc>
                  <a:txBody>
                    <a:bodyPr/>
                    <a:lstStyle/>
                    <a:p>
                      <a:pPr algn="l" fontAlgn="b"/>
                      <a:r>
                        <a:rPr lang="en-US" sz="1800" b="0" i="0" u="none" strike="noStrike">
                          <a:solidFill>
                            <a:srgbClr val="000000"/>
                          </a:solidFill>
                          <a:effectLst/>
                          <a:latin typeface="Calibri" panose="020F0502020204030204" pitchFamily="34" charset="0"/>
                        </a:rPr>
                        <a:t>mesh_time_client</a:t>
                      </a:r>
                    </a:p>
                  </a:txBody>
                  <a:tcPr marL="5443" marR="5443" marT="5443" marB="0" anchor="b"/>
                </a:tc>
                <a:extLst>
                  <a:ext uri="{0D108BD9-81ED-4DB2-BD59-A6C34878D82A}">
                    <a16:rowId xmlns:a16="http://schemas.microsoft.com/office/drawing/2014/main" val="2850699816"/>
                  </a:ext>
                </a:extLst>
              </a:tr>
              <a:tr h="370840">
                <a:tc>
                  <a:txBody>
                    <a:bodyPr/>
                    <a:lstStyle/>
                    <a:p>
                      <a:pPr algn="l" fontAlgn="b"/>
                      <a:r>
                        <a:rPr lang="en-US" sz="1800" b="0" i="0" u="none" strike="noStrike" dirty="0" err="1">
                          <a:solidFill>
                            <a:srgbClr val="000000"/>
                          </a:solidFill>
                          <a:effectLst/>
                          <a:latin typeface="Calibri" panose="020F0502020204030204" pitchFamily="34" charset="0"/>
                        </a:rPr>
                        <a:t>mesh_light_hsl_ctl_server</a:t>
                      </a:r>
                      <a:endParaRPr lang="en-US" sz="1800" b="0" i="0" u="none" strike="noStrike" dirty="0">
                        <a:solidFill>
                          <a:srgbClr val="000000"/>
                        </a:solidFill>
                        <a:effectLst/>
                        <a:latin typeface="Calibri" panose="020F0502020204030204" pitchFamily="34" charset="0"/>
                      </a:endParaRPr>
                    </a:p>
                  </a:txBody>
                  <a:tcPr marL="5443" marR="5443" marT="5443" anchor="b"/>
                </a:tc>
                <a:tc>
                  <a:txBody>
                    <a:bodyPr/>
                    <a:lstStyle/>
                    <a:p>
                      <a:pPr algn="l" fontAlgn="b"/>
                      <a:r>
                        <a:rPr lang="en-US" sz="1800" b="0" i="0" u="none" strike="noStrike">
                          <a:solidFill>
                            <a:srgbClr val="000000"/>
                          </a:solidFill>
                          <a:effectLst/>
                          <a:latin typeface="Calibri" panose="020F0502020204030204" pitchFamily="34" charset="0"/>
                        </a:rPr>
                        <a:t>mesh_power_level_client</a:t>
                      </a:r>
                    </a:p>
                  </a:txBody>
                  <a:tcPr marL="5443" marR="5443" marT="5443" marB="0" anchor="b"/>
                </a:tc>
                <a:tc>
                  <a:txBody>
                    <a:bodyPr/>
                    <a:lstStyle/>
                    <a:p>
                      <a:pPr algn="l" fontAlgn="b"/>
                      <a:r>
                        <a:rPr lang="en-US" sz="1800" b="0" i="0" u="none" strike="noStrike">
                          <a:solidFill>
                            <a:srgbClr val="000000"/>
                          </a:solidFill>
                          <a:effectLst/>
                          <a:latin typeface="Calibri" panose="020F0502020204030204" pitchFamily="34" charset="0"/>
                        </a:rPr>
                        <a:t>mesh_time_server</a:t>
                      </a:r>
                    </a:p>
                  </a:txBody>
                  <a:tcPr marL="5443" marR="5443" marT="5443" marB="0" anchor="b"/>
                </a:tc>
                <a:extLst>
                  <a:ext uri="{0D108BD9-81ED-4DB2-BD59-A6C34878D82A}">
                    <a16:rowId xmlns:a16="http://schemas.microsoft.com/office/drawing/2014/main" val="2803586012"/>
                  </a:ext>
                </a:extLst>
              </a:tr>
              <a:tr h="370840">
                <a:tc>
                  <a:txBody>
                    <a:bodyPr/>
                    <a:lstStyle/>
                    <a:p>
                      <a:pPr algn="l" fontAlgn="b"/>
                      <a:r>
                        <a:rPr lang="en-US" sz="1800" b="0" i="0" u="none" strike="noStrike">
                          <a:solidFill>
                            <a:srgbClr val="000000"/>
                          </a:solidFill>
                          <a:effectLst/>
                          <a:latin typeface="Calibri" panose="020F0502020204030204" pitchFamily="34" charset="0"/>
                        </a:rPr>
                        <a:t>mesh_light_hsl_ctl_xyl_server</a:t>
                      </a:r>
                    </a:p>
                  </a:txBody>
                  <a:tcPr marL="5443" marR="5443" marT="5443" anchor="b"/>
                </a:tc>
                <a:tc>
                  <a:txBody>
                    <a:bodyPr/>
                    <a:lstStyle/>
                    <a:p>
                      <a:pPr algn="l" fontAlgn="b"/>
                      <a:r>
                        <a:rPr lang="en-US" sz="1800" b="0" i="0" u="none" strike="noStrike">
                          <a:solidFill>
                            <a:srgbClr val="000000"/>
                          </a:solidFill>
                          <a:effectLst/>
                          <a:latin typeface="Calibri" panose="020F0502020204030204" pitchFamily="34" charset="0"/>
                        </a:rPr>
                        <a:t>mesh_power_level_server</a:t>
                      </a:r>
                    </a:p>
                  </a:txBody>
                  <a:tcPr marL="5443" marR="5443" marT="5443" marB="0" anchor="b"/>
                </a:tc>
                <a:tc>
                  <a:txBody>
                    <a:bodyPr/>
                    <a:lstStyle/>
                    <a:p>
                      <a:pPr algn="l" fontAlgn="b"/>
                      <a:r>
                        <a:rPr lang="en-US" sz="1800" b="0" i="0" u="none" strike="noStrike" dirty="0" err="1">
                          <a:solidFill>
                            <a:srgbClr val="000000"/>
                          </a:solidFill>
                          <a:effectLst/>
                          <a:latin typeface="Calibri" panose="020F0502020204030204" pitchFamily="34" charset="0"/>
                        </a:rPr>
                        <a:t>mesh_vendor_specific_app</a:t>
                      </a:r>
                      <a:endParaRPr lang="en-US" sz="18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064203078"/>
                  </a:ext>
                </a:extLst>
              </a:tr>
              <a:tr h="121648">
                <a:tc>
                  <a:txBody>
                    <a:bodyPr/>
                    <a:lstStyle/>
                    <a:p>
                      <a:pPr algn="l" fontAlgn="b"/>
                      <a:r>
                        <a:rPr lang="en-US" sz="1800" b="0" i="0" u="none" strike="noStrike">
                          <a:solidFill>
                            <a:srgbClr val="000000"/>
                          </a:solidFill>
                          <a:effectLst/>
                          <a:latin typeface="Calibri" panose="020F0502020204030204" pitchFamily="34" charset="0"/>
                        </a:rPr>
                        <a:t>mesh_light_hsl_server</a:t>
                      </a:r>
                    </a:p>
                  </a:txBody>
                  <a:tcPr marL="5443" marR="5443" marT="5443" anchor="b"/>
                </a:tc>
                <a:tc>
                  <a:txBody>
                    <a:bodyPr/>
                    <a:lstStyle/>
                    <a:p>
                      <a:pPr algn="l" fontAlgn="b"/>
                      <a:r>
                        <a:rPr lang="en-US" sz="1800" b="0" i="0" u="none" strike="noStrike">
                          <a:solidFill>
                            <a:srgbClr val="000000"/>
                          </a:solidFill>
                          <a:effectLst/>
                          <a:latin typeface="Calibri" panose="020F0502020204030204" pitchFamily="34" charset="0"/>
                        </a:rPr>
                        <a:t>mesh_power_onoff_client</a:t>
                      </a:r>
                    </a:p>
                  </a:txBody>
                  <a:tcPr marL="5443" marR="5443" marT="5443" marB="0" anchor="b"/>
                </a:tc>
                <a:tc>
                  <a:txBody>
                    <a:bodyPr/>
                    <a:lstStyle/>
                    <a:p>
                      <a:endParaRPr lang="en-US" sz="1050" dirty="0"/>
                    </a:p>
                  </a:txBody>
                  <a:tcPr/>
                </a:tc>
                <a:extLst>
                  <a:ext uri="{0D108BD9-81ED-4DB2-BD59-A6C34878D82A}">
                    <a16:rowId xmlns:a16="http://schemas.microsoft.com/office/drawing/2014/main" val="3653805398"/>
                  </a:ext>
                </a:extLst>
              </a:tr>
              <a:tr h="370840">
                <a:tc>
                  <a:txBody>
                    <a:bodyPr/>
                    <a:lstStyle/>
                    <a:p>
                      <a:pPr algn="l" fontAlgn="b"/>
                      <a:r>
                        <a:rPr lang="en-US" sz="1800" b="0" i="0" u="none" strike="noStrike" dirty="0" err="1">
                          <a:solidFill>
                            <a:srgbClr val="000000"/>
                          </a:solidFill>
                          <a:effectLst/>
                          <a:latin typeface="Calibri" panose="020F0502020204030204" pitchFamily="34" charset="0"/>
                        </a:rPr>
                        <a:t>mesh_light_lc_client</a:t>
                      </a:r>
                      <a:endParaRPr lang="en-US" sz="1800" b="0" i="0" u="none" strike="noStrike" dirty="0">
                        <a:solidFill>
                          <a:srgbClr val="000000"/>
                        </a:solidFill>
                        <a:effectLst/>
                        <a:latin typeface="Calibri" panose="020F0502020204030204" pitchFamily="34" charset="0"/>
                      </a:endParaRPr>
                    </a:p>
                  </a:txBody>
                  <a:tcPr marL="5443" marR="5443" marT="5443" anchor="b"/>
                </a:tc>
                <a:tc>
                  <a:txBody>
                    <a:bodyPr/>
                    <a:lstStyle/>
                    <a:p>
                      <a:pPr algn="l" fontAlgn="b"/>
                      <a:r>
                        <a:rPr lang="en-US" sz="1800" b="0" i="0" u="none" strike="noStrike" dirty="0" err="1">
                          <a:solidFill>
                            <a:srgbClr val="000000"/>
                          </a:solidFill>
                          <a:effectLst/>
                          <a:latin typeface="Calibri" panose="020F0502020204030204" pitchFamily="34" charset="0"/>
                        </a:rPr>
                        <a:t>mesh_power_onoff_server</a:t>
                      </a:r>
                      <a:endParaRPr lang="en-US" sz="1800" b="0" i="0" u="none" strike="noStrike" dirty="0">
                        <a:solidFill>
                          <a:srgbClr val="000000"/>
                        </a:solidFill>
                        <a:effectLst/>
                        <a:latin typeface="Calibri" panose="020F0502020204030204" pitchFamily="34" charset="0"/>
                      </a:endParaRPr>
                    </a:p>
                  </a:txBody>
                  <a:tcPr marL="5443" marR="5443" marT="5443" marB="0" anchor="b"/>
                </a:tc>
                <a:tc>
                  <a:txBody>
                    <a:bodyPr/>
                    <a:lstStyle/>
                    <a:p>
                      <a:endParaRPr lang="en-US" sz="1050" dirty="0"/>
                    </a:p>
                  </a:txBody>
                  <a:tcPr/>
                </a:tc>
                <a:extLst>
                  <a:ext uri="{0D108BD9-81ED-4DB2-BD59-A6C34878D82A}">
                    <a16:rowId xmlns:a16="http://schemas.microsoft.com/office/drawing/2014/main" val="4246444768"/>
                  </a:ext>
                </a:extLst>
              </a:tr>
            </a:tbl>
          </a:graphicData>
        </a:graphic>
      </p:graphicFrame>
    </p:spTree>
    <p:extLst>
      <p:ext uri="{BB962C8B-B14F-4D97-AF65-F5344CB8AC3E}">
        <p14:creationId xmlns:p14="http://schemas.microsoft.com/office/powerpoint/2010/main" val="5504604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9BEEE4-FCE7-4C1C-9981-32A571385E0C}"/>
              </a:ext>
            </a:extLst>
          </p:cNvPr>
          <p:cNvSpPr>
            <a:spLocks noGrp="1"/>
          </p:cNvSpPr>
          <p:nvPr>
            <p:ph type="body" sz="quarter" idx="10"/>
          </p:nvPr>
        </p:nvSpPr>
        <p:spPr/>
        <p:txBody>
          <a:bodyPr/>
          <a:lstStyle/>
          <a:p>
            <a:r>
              <a:rPr lang="en-US" dirty="0"/>
              <a:t>Mesh Demo Starter Applications</a:t>
            </a:r>
          </a:p>
        </p:txBody>
      </p:sp>
      <p:sp>
        <p:nvSpPr>
          <p:cNvPr id="3" name="Text Placeholder 2">
            <a:extLst>
              <a:ext uri="{FF2B5EF4-FFF2-40B4-BE49-F238E27FC236}">
                <a16:creationId xmlns:a16="http://schemas.microsoft.com/office/drawing/2014/main" id="{1D0F3E0D-D23C-4CDD-8AA7-8F6CA875BFB3}"/>
              </a:ext>
            </a:extLst>
          </p:cNvPr>
          <p:cNvSpPr>
            <a:spLocks noGrp="1"/>
          </p:cNvSpPr>
          <p:nvPr>
            <p:ph type="body" sz="quarter" idx="11"/>
          </p:nvPr>
        </p:nvSpPr>
        <p:spPr/>
        <p:txBody>
          <a:bodyPr/>
          <a:lstStyle/>
          <a:p>
            <a:r>
              <a:rPr lang="en-US" dirty="0"/>
              <a:t>Embedded in </a:t>
            </a:r>
            <a:r>
              <a:rPr lang="en-US" dirty="0" err="1"/>
              <a:t>ModusToolbox</a:t>
            </a:r>
            <a:r>
              <a:rPr lang="en-US" dirty="0"/>
              <a:t> with more on GitHub</a:t>
            </a:r>
          </a:p>
        </p:txBody>
      </p:sp>
      <p:sp>
        <p:nvSpPr>
          <p:cNvPr id="4" name="Content Placeholder 3">
            <a:extLst>
              <a:ext uri="{FF2B5EF4-FFF2-40B4-BE49-F238E27FC236}">
                <a16:creationId xmlns:a16="http://schemas.microsoft.com/office/drawing/2014/main" id="{E250B68F-DDA0-4EA3-8EA1-4549EA93E787}"/>
              </a:ext>
            </a:extLst>
          </p:cNvPr>
          <p:cNvSpPr>
            <a:spLocks noGrp="1"/>
          </p:cNvSpPr>
          <p:nvPr>
            <p:ph sz="quarter" idx="33"/>
          </p:nvPr>
        </p:nvSpPr>
        <p:spPr>
          <a:xfrm>
            <a:off x="418794" y="1882327"/>
            <a:ext cx="7732430" cy="4143404"/>
          </a:xfrm>
        </p:spPr>
        <p:txBody>
          <a:bodyPr/>
          <a:lstStyle/>
          <a:p>
            <a:r>
              <a:rPr lang="en-US" dirty="0"/>
              <a:t>Light Dimmable (Server)</a:t>
            </a:r>
          </a:p>
          <a:p>
            <a:r>
              <a:rPr lang="en-US" dirty="0"/>
              <a:t>On Off Switch (Client)</a:t>
            </a:r>
          </a:p>
          <a:p>
            <a:r>
              <a:rPr lang="en-US" dirty="0"/>
              <a:t>Dimmer (Client)</a:t>
            </a:r>
          </a:p>
          <a:p>
            <a:r>
              <a:rPr lang="en-US" dirty="0"/>
              <a:t>Sensor Temperature (Server)</a:t>
            </a:r>
          </a:p>
          <a:p>
            <a:pPr marL="0" indent="0">
              <a:buNone/>
            </a:pPr>
            <a:r>
              <a:rPr lang="en-US" dirty="0">
                <a:hlinkClick r:id="rId3"/>
              </a:rPr>
              <a:t>https://github.com/cypresssemiconductorco/Code-Examples-BT-SDK-for-ModusToolbox</a:t>
            </a:r>
            <a:endParaRPr lang="en-US" dirty="0"/>
          </a:p>
          <a:p>
            <a:pPr marL="0" indent="0">
              <a:buNone/>
            </a:pPr>
            <a:r>
              <a:rPr lang="en-US" dirty="0"/>
              <a:t>Demos for </a:t>
            </a:r>
            <a:r>
              <a:rPr lang="en-US" dirty="0" err="1"/>
              <a:t>color_light</a:t>
            </a:r>
            <a:r>
              <a:rPr lang="en-US" dirty="0"/>
              <a:t>, </a:t>
            </a:r>
            <a:r>
              <a:rPr lang="en-US" dirty="0" err="1"/>
              <a:t>Low_Power</a:t>
            </a:r>
            <a:r>
              <a:rPr lang="en-US" dirty="0"/>
              <a:t>, </a:t>
            </a:r>
            <a:r>
              <a:rPr lang="en-US" dirty="0" err="1"/>
              <a:t>Motion_Sensor</a:t>
            </a:r>
            <a:r>
              <a:rPr lang="en-US" dirty="0"/>
              <a:t> …</a:t>
            </a:r>
          </a:p>
          <a:p>
            <a:pPr marL="0" indent="0">
              <a:buNone/>
            </a:pPr>
            <a:r>
              <a:rPr lang="en-US" dirty="0"/>
              <a:t>Snips for OTA &amp; dozens of mesh</a:t>
            </a:r>
          </a:p>
        </p:txBody>
      </p:sp>
      <p:pic>
        <p:nvPicPr>
          <p:cNvPr id="6" name="Picture 5">
            <a:extLst>
              <a:ext uri="{FF2B5EF4-FFF2-40B4-BE49-F238E27FC236}">
                <a16:creationId xmlns:a16="http://schemas.microsoft.com/office/drawing/2014/main" id="{0DA34E26-B593-4E57-B4D6-19D2C30628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45834" y="143691"/>
            <a:ext cx="3382370" cy="6570617"/>
          </a:xfrm>
          <a:prstGeom prst="rect">
            <a:avLst/>
          </a:prstGeom>
        </p:spPr>
      </p:pic>
    </p:spTree>
    <p:extLst>
      <p:ext uri="{BB962C8B-B14F-4D97-AF65-F5344CB8AC3E}">
        <p14:creationId xmlns:p14="http://schemas.microsoft.com/office/powerpoint/2010/main" val="397325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Ch6 </a:t>
            </a:r>
            <a:r>
              <a:rPr lang="en-US" altLang="zh-CN" dirty="0">
                <a:sym typeface="Wingdings" panose="05000000000000000000" pitchFamily="2" charset="2"/>
              </a:rPr>
              <a:t> 6.1 Add On/Off Switch to Mesh</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p:txBody>
          <a:bodyPr>
            <a:normAutofit fontScale="62500" lnSpcReduction="20000"/>
          </a:bodyPr>
          <a:lstStyle/>
          <a:p>
            <a:pPr marL="0" indent="-342900" defTabSz="913852">
              <a:buClr>
                <a:schemeClr val="accent1"/>
              </a:buClr>
              <a:buSzPct val="100000"/>
              <a:buFont typeface="Wingdings" pitchFamily="2" charset="2"/>
              <a:buChar char="§"/>
            </a:pPr>
            <a:r>
              <a:rPr lang="en-US" altLang="ja-JP" b="1" kern="800" dirty="0">
                <a:solidFill>
                  <a:srgbClr val="005596"/>
                </a:solidFill>
              </a:rPr>
              <a:t>Purpose: Add on/off switch to mesh network to control LEDs on </a:t>
            </a:r>
            <a:r>
              <a:rPr lang="en-US" altLang="ja-JP" b="1" kern="800" dirty="0" err="1">
                <a:solidFill>
                  <a:srgbClr val="005596"/>
                </a:solidFill>
              </a:rPr>
              <a:t>LightDimmable</a:t>
            </a:r>
            <a:r>
              <a:rPr lang="en-US" altLang="ja-JP" b="1" kern="800" dirty="0">
                <a:solidFill>
                  <a:srgbClr val="005596"/>
                </a:solidFill>
              </a:rPr>
              <a:t> kit(s). </a:t>
            </a:r>
            <a:r>
              <a:rPr lang="en-US" b="1" kern="800" dirty="0">
                <a:solidFill>
                  <a:srgbClr val="005596"/>
                </a:solidFill>
              </a:rPr>
              <a:t> </a:t>
            </a:r>
          </a:p>
          <a:p>
            <a:pPr marL="0" indent="-342900" defTabSz="913852">
              <a:buClr>
                <a:schemeClr val="accent1"/>
              </a:buClr>
              <a:buSzPct val="100000"/>
              <a:buFont typeface="Wingdings" pitchFamily="2" charset="2"/>
              <a:buChar char="§"/>
            </a:pPr>
            <a:r>
              <a:rPr lang="en-US" b="1" kern="800" dirty="0">
                <a:solidFill>
                  <a:srgbClr val="005596"/>
                </a:solidFill>
              </a:rPr>
              <a:t>Reference: Modus Application Development &amp; Mesh Control AP</a:t>
            </a:r>
          </a:p>
          <a:p>
            <a:pPr marL="457200" indent="-457200">
              <a:buFont typeface="+mj-lt"/>
              <a:buAutoNum type="arabicPeriod"/>
            </a:pPr>
            <a:r>
              <a:rPr lang="en-US" dirty="0"/>
              <a:t>Remove one of your </a:t>
            </a:r>
            <a:r>
              <a:rPr lang="en-US" dirty="0" err="1"/>
              <a:t>LightDimmable</a:t>
            </a:r>
            <a:r>
              <a:rPr lang="en-US" dirty="0"/>
              <a:t> kits from your mesh network using the Android app.</a:t>
            </a:r>
          </a:p>
          <a:p>
            <a:pPr marL="457200" indent="-457200">
              <a:buFont typeface="+mj-lt"/>
              <a:buAutoNum type="arabicPeriod"/>
            </a:pPr>
            <a:r>
              <a:rPr lang="en-US" dirty="0"/>
              <a:t>Create a new application for:</a:t>
            </a:r>
          </a:p>
          <a:p>
            <a:pPr marL="914046" lvl="1" indent="-457200">
              <a:buFont typeface="+mj-lt"/>
              <a:buAutoNum type="alphaLcPeriod"/>
            </a:pPr>
            <a:r>
              <a:rPr lang="en-US" dirty="0"/>
              <a:t>Target Hardware: CYBT-213043-MESH</a:t>
            </a:r>
          </a:p>
          <a:p>
            <a:pPr marL="914046" lvl="1" indent="-457200">
              <a:buFont typeface="+mj-lt"/>
              <a:buAutoNum type="alphaLcPeriod"/>
            </a:pPr>
            <a:r>
              <a:rPr lang="en-US" dirty="0"/>
              <a:t>Starter Application: </a:t>
            </a:r>
            <a:r>
              <a:rPr lang="en-US" dirty="0" err="1"/>
              <a:t>BLE_Mesh_OnOffSwitch</a:t>
            </a:r>
            <a:endParaRPr lang="en-US" dirty="0"/>
          </a:p>
          <a:p>
            <a:pPr marL="457200" indent="-457200">
              <a:buFont typeface="+mj-lt"/>
              <a:buAutoNum type="arabicPeriod"/>
            </a:pPr>
            <a:r>
              <a:rPr lang="en-US" dirty="0"/>
              <a:t>Open the file "</a:t>
            </a:r>
            <a:r>
              <a:rPr lang="en-US" dirty="0" err="1"/>
              <a:t>on_off_switch.c</a:t>
            </a:r>
            <a:r>
              <a:rPr lang="en-US" dirty="0"/>
              <a:t>" and find the “</a:t>
            </a:r>
            <a:r>
              <a:rPr lang="en-US" dirty="0" err="1"/>
              <a:t>device_name</a:t>
            </a:r>
            <a:r>
              <a:rPr lang="en-US" dirty="0"/>
              <a:t>". Change the name so that it has your initials in it </a:t>
            </a:r>
          </a:p>
          <a:p>
            <a:pPr marL="456846" lvl="1" indent="0">
              <a:buNone/>
            </a:pPr>
            <a:r>
              <a:rPr lang="en-US" dirty="0"/>
              <a:t>	e.g. From: </a:t>
            </a:r>
            <a:r>
              <a:rPr lang="en-US" dirty="0" err="1"/>
              <a:t>wiced_bt_cfg_settings.device_name</a:t>
            </a:r>
            <a:r>
              <a:rPr lang="en-US" dirty="0"/>
              <a:t> = (uint8_t *)"Switch";</a:t>
            </a:r>
          </a:p>
          <a:p>
            <a:pPr marL="456846" lvl="1" indent="0">
              <a:buNone/>
            </a:pPr>
            <a:r>
              <a:rPr lang="en-US" dirty="0"/>
              <a:t>	To: </a:t>
            </a:r>
            <a:r>
              <a:rPr lang="en-US" dirty="0" err="1"/>
              <a:t>wiced_bt_cfg_settings.device_name</a:t>
            </a:r>
            <a:r>
              <a:rPr lang="en-US" dirty="0"/>
              <a:t> = (uint8_t *)“</a:t>
            </a:r>
            <a:r>
              <a:rPr lang="en-US" dirty="0" err="1"/>
              <a:t>ABC_Switch</a:t>
            </a:r>
            <a:r>
              <a:rPr lang="en-US" dirty="0"/>
              <a:t>";</a:t>
            </a:r>
          </a:p>
          <a:p>
            <a:pPr marL="457200" indent="-457200">
              <a:buFont typeface="+mj-lt"/>
              <a:buAutoNum type="arabicPeriod"/>
            </a:pPr>
            <a:r>
              <a:rPr lang="en-US" dirty="0"/>
              <a:t>Program the project into the mesh kit.</a:t>
            </a:r>
          </a:p>
          <a:p>
            <a:pPr marL="914046" lvl="1" indent="-457200">
              <a:buFont typeface="+mj-lt"/>
              <a:buAutoNum type="alphaLcPeriod"/>
            </a:pPr>
            <a:r>
              <a:rPr lang="en-US" sz="2100" dirty="0"/>
              <a:t>Hint: You may want to label the kits to keep track of which one is programmed with each project. Remember if you accidentally press the user button on the </a:t>
            </a:r>
            <a:r>
              <a:rPr lang="en-US" sz="2100" dirty="0" err="1"/>
              <a:t>LightDimmable</a:t>
            </a:r>
            <a:r>
              <a:rPr lang="en-US" sz="2100" dirty="0"/>
              <a:t> kit, it will perform a factory reset so that kit will need to be re-provisioned.</a:t>
            </a:r>
          </a:p>
          <a:p>
            <a:pPr marL="457200" indent="-457200">
              <a:buFont typeface="+mj-lt"/>
              <a:buAutoNum type="arabicPeriod"/>
            </a:pPr>
            <a:r>
              <a:rPr lang="en-US" dirty="0"/>
              <a:t>Provision the </a:t>
            </a:r>
            <a:r>
              <a:rPr lang="en-US" dirty="0" err="1"/>
              <a:t>OnOff</a:t>
            </a:r>
            <a:r>
              <a:rPr lang="en-US" dirty="0"/>
              <a:t> Switch kit to your network.</a:t>
            </a:r>
          </a:p>
          <a:p>
            <a:pPr marL="457200" indent="-457200">
              <a:buFont typeface="+mj-lt"/>
              <a:buAutoNum type="arabicPeriod"/>
            </a:pPr>
            <a:r>
              <a:rPr lang="en-US" dirty="0"/>
              <a:t>Press the user button on the </a:t>
            </a:r>
            <a:r>
              <a:rPr lang="en-US" dirty="0" err="1"/>
              <a:t>OnOff</a:t>
            </a:r>
            <a:r>
              <a:rPr lang="en-US" dirty="0"/>
              <a:t> Switch kit to toggle the LEDs on the </a:t>
            </a:r>
            <a:r>
              <a:rPr lang="en-US" dirty="0" err="1"/>
              <a:t>LightDimmable</a:t>
            </a:r>
            <a:r>
              <a:rPr lang="en-US" dirty="0"/>
              <a:t> kits.</a:t>
            </a:r>
          </a:p>
          <a:p>
            <a:pPr marL="457200" indent="-457200">
              <a:buFont typeface="+mj-lt"/>
              <a:buAutoNum type="arabicPeriod"/>
            </a:pPr>
            <a:r>
              <a:rPr lang="en-US" dirty="0"/>
              <a:t>Experiment with changing the Assignment for the </a:t>
            </a:r>
            <a:r>
              <a:rPr lang="en-US" dirty="0" err="1"/>
              <a:t>OnOff</a:t>
            </a:r>
            <a:r>
              <a:rPr lang="en-US" dirty="0"/>
              <a:t> Switch to control different lights or rooms.</a:t>
            </a:r>
          </a:p>
          <a:p>
            <a:pPr marL="914046" lvl="1" indent="-457200">
              <a:buFont typeface="+mj-lt"/>
              <a:buAutoNum type="alphaLcPeriod"/>
            </a:pPr>
            <a:r>
              <a:rPr lang="en-US" sz="2100" dirty="0"/>
              <a:t>Hint: You can't move switches to different rooms, rather you Assign the device or rooms that the switch will control.</a:t>
            </a:r>
          </a:p>
          <a:p>
            <a:pPr marL="457200" indent="-457200">
              <a:buFont typeface="+mj-lt"/>
              <a:buAutoNum type="arabicPeriod"/>
            </a:pPr>
            <a:r>
              <a:rPr lang="en-US" dirty="0"/>
              <a:t>Note that you can still control the lights using the app.</a:t>
            </a:r>
          </a:p>
          <a:p>
            <a:endParaRPr lang="en-US" dirty="0"/>
          </a:p>
        </p:txBody>
      </p:sp>
      <p:sp>
        <p:nvSpPr>
          <p:cNvPr id="4" name="Rectangle 3">
            <a:extLst>
              <a:ext uri="{FF2B5EF4-FFF2-40B4-BE49-F238E27FC236}">
                <a16:creationId xmlns:a16="http://schemas.microsoft.com/office/drawing/2014/main" id="{70522A00-0001-48E0-A245-1146857F9996}"/>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714101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5AFD06-DECE-4E6D-909D-D049B5A1E8D5}"/>
              </a:ext>
            </a:extLst>
          </p:cNvPr>
          <p:cNvSpPr>
            <a:spLocks noGrp="1"/>
          </p:cNvSpPr>
          <p:nvPr>
            <p:ph type="body" sz="quarter" idx="10"/>
          </p:nvPr>
        </p:nvSpPr>
        <p:spPr/>
        <p:txBody>
          <a:bodyPr/>
          <a:lstStyle/>
          <a:p>
            <a:r>
              <a:rPr lang="en-US" dirty="0"/>
              <a:t>Copy Code Examples</a:t>
            </a:r>
          </a:p>
        </p:txBody>
      </p:sp>
      <p:sp>
        <p:nvSpPr>
          <p:cNvPr id="4" name="Content Placeholder 3">
            <a:extLst>
              <a:ext uri="{FF2B5EF4-FFF2-40B4-BE49-F238E27FC236}">
                <a16:creationId xmlns:a16="http://schemas.microsoft.com/office/drawing/2014/main" id="{3C4492CC-693C-4952-8D23-82F34F067FBB}"/>
              </a:ext>
            </a:extLst>
          </p:cNvPr>
          <p:cNvSpPr>
            <a:spLocks noGrp="1"/>
          </p:cNvSpPr>
          <p:nvPr>
            <p:ph sz="quarter" idx="33"/>
          </p:nvPr>
        </p:nvSpPr>
        <p:spPr>
          <a:xfrm>
            <a:off x="418793" y="1882327"/>
            <a:ext cx="11358323" cy="2088424"/>
          </a:xfrm>
        </p:spPr>
        <p:txBody>
          <a:bodyPr/>
          <a:lstStyle/>
          <a:p>
            <a:r>
              <a:rPr lang="en-US" dirty="0"/>
              <a:t>From “Quick Panel”, </a:t>
            </a:r>
            <a:r>
              <a:rPr lang="en-US" b="1" dirty="0"/>
              <a:t>Search Online for Code Examples</a:t>
            </a:r>
          </a:p>
          <a:p>
            <a:r>
              <a:rPr lang="en-US" dirty="0"/>
              <a:t>Scroll down to find then select </a:t>
            </a:r>
            <a:r>
              <a:rPr lang="en-US" b="1" dirty="0"/>
              <a:t>Bluetooth SDK Examples</a:t>
            </a:r>
          </a:p>
          <a:p>
            <a:endParaRPr lang="en-US" dirty="0"/>
          </a:p>
        </p:txBody>
      </p:sp>
      <p:pic>
        <p:nvPicPr>
          <p:cNvPr id="5" name="Picture 4">
            <a:extLst>
              <a:ext uri="{FF2B5EF4-FFF2-40B4-BE49-F238E27FC236}">
                <a16:creationId xmlns:a16="http://schemas.microsoft.com/office/drawing/2014/main" id="{8ABD8EE0-E544-45C6-B39C-CA6FA21E83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12099" y="2795553"/>
            <a:ext cx="7549631" cy="3282664"/>
          </a:xfrm>
          <a:prstGeom prst="rect">
            <a:avLst/>
          </a:prstGeom>
        </p:spPr>
      </p:pic>
      <p:sp>
        <p:nvSpPr>
          <p:cNvPr id="6" name="Oval 5">
            <a:extLst>
              <a:ext uri="{FF2B5EF4-FFF2-40B4-BE49-F238E27FC236}">
                <a16:creationId xmlns:a16="http://schemas.microsoft.com/office/drawing/2014/main" id="{CE592C59-0F44-47EA-9015-2CB0147ACB2D}"/>
              </a:ext>
            </a:extLst>
          </p:cNvPr>
          <p:cNvSpPr/>
          <p:nvPr/>
        </p:nvSpPr>
        <p:spPr>
          <a:xfrm>
            <a:off x="9918807" y="4411080"/>
            <a:ext cx="1200411" cy="37540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337AF3A-0F9D-45B0-B3DE-77B86E4B149A}"/>
              </a:ext>
            </a:extLst>
          </p:cNvPr>
          <p:cNvSpPr/>
          <p:nvPr/>
        </p:nvSpPr>
        <p:spPr>
          <a:xfrm>
            <a:off x="9918807" y="5461720"/>
            <a:ext cx="937365" cy="37540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88E12EF1-572F-4F33-A765-C517B191879A}"/>
              </a:ext>
            </a:extLst>
          </p:cNvPr>
          <p:cNvSpPr txBox="1">
            <a:spLocks/>
          </p:cNvSpPr>
          <p:nvPr/>
        </p:nvSpPr>
        <p:spPr>
          <a:xfrm>
            <a:off x="416839" y="2880357"/>
            <a:ext cx="3579874" cy="2088424"/>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Select the green box </a:t>
            </a:r>
            <a:r>
              <a:rPr lang="en-US" b="1" dirty="0"/>
              <a:t>Clone or download </a:t>
            </a:r>
            <a:r>
              <a:rPr lang="en-US" dirty="0"/>
              <a:t>then </a:t>
            </a:r>
            <a:r>
              <a:rPr lang="en-US" b="1" dirty="0"/>
              <a:t>Download ZIP</a:t>
            </a:r>
          </a:p>
          <a:p>
            <a:r>
              <a:rPr lang="en-US" dirty="0"/>
              <a:t>Unzip files to a directory on your PC. </a:t>
            </a:r>
          </a:p>
          <a:p>
            <a:endParaRPr lang="en-US" dirty="0"/>
          </a:p>
          <a:p>
            <a:endParaRPr lang="en-US" dirty="0"/>
          </a:p>
        </p:txBody>
      </p:sp>
      <p:sp>
        <p:nvSpPr>
          <p:cNvPr id="9" name="Rectangle 8">
            <a:extLst>
              <a:ext uri="{FF2B5EF4-FFF2-40B4-BE49-F238E27FC236}">
                <a16:creationId xmlns:a16="http://schemas.microsoft.com/office/drawing/2014/main" id="{F0E6F2E8-3E49-4507-B790-57A456674AED}"/>
              </a:ext>
            </a:extLst>
          </p:cNvPr>
          <p:cNvSpPr/>
          <p:nvPr/>
        </p:nvSpPr>
        <p:spPr>
          <a:xfrm rot="5400000">
            <a:off x="10398789" y="1425937"/>
            <a:ext cx="3205164" cy="3532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
        <p:nvSpPr>
          <p:cNvPr id="10" name="Rectangle 9">
            <a:extLst>
              <a:ext uri="{FF2B5EF4-FFF2-40B4-BE49-F238E27FC236}">
                <a16:creationId xmlns:a16="http://schemas.microsoft.com/office/drawing/2014/main" id="{D4D2D734-6C23-48C6-9904-0D163A1D77FC}"/>
              </a:ext>
            </a:extLst>
          </p:cNvPr>
          <p:cNvSpPr/>
          <p:nvPr/>
        </p:nvSpPr>
        <p:spPr>
          <a:xfrm rot="5400000">
            <a:off x="10421925" y="4609844"/>
            <a:ext cx="3162649" cy="353290"/>
          </a:xfrm>
          <a:prstGeom prst="rect">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latin typeface="Rockwell Nova Extra Bold" panose="020B0604020202020204" pitchFamily="18" charset="0"/>
              </a:rPr>
              <a:t>GitHub</a:t>
            </a:r>
          </a:p>
        </p:txBody>
      </p:sp>
    </p:spTree>
    <p:extLst>
      <p:ext uri="{BB962C8B-B14F-4D97-AF65-F5344CB8AC3E}">
        <p14:creationId xmlns:p14="http://schemas.microsoft.com/office/powerpoint/2010/main" val="27806510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Ch6 </a:t>
            </a:r>
            <a:r>
              <a:rPr lang="en-US" altLang="zh-CN" dirty="0">
                <a:sym typeface="Wingdings" panose="05000000000000000000" pitchFamily="2" charset="2"/>
              </a:rPr>
              <a:t> 6.2 Add Dimmer to Mesh</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p:txBody>
          <a:bodyPr>
            <a:normAutofit fontScale="55000" lnSpcReduction="20000"/>
          </a:bodyPr>
          <a:lstStyle/>
          <a:p>
            <a:pPr marL="0" indent="-342900" defTabSz="913852">
              <a:buClr>
                <a:schemeClr val="accent1"/>
              </a:buClr>
              <a:buSzPct val="100000"/>
              <a:buFont typeface="Wingdings" pitchFamily="2" charset="2"/>
              <a:buChar char="§"/>
            </a:pPr>
            <a:r>
              <a:rPr lang="en-US" altLang="ja-JP" b="1" kern="800" dirty="0">
                <a:solidFill>
                  <a:srgbClr val="005596"/>
                </a:solidFill>
              </a:rPr>
              <a:t>Purpose: Add dimmer device to your mesh network. This new device will be able to turn the LED on/off as well as control the brightness of the LED on the </a:t>
            </a:r>
            <a:r>
              <a:rPr lang="en-US" altLang="ja-JP" b="1" kern="800" dirty="0" err="1">
                <a:solidFill>
                  <a:srgbClr val="005596"/>
                </a:solidFill>
              </a:rPr>
              <a:t>LightDimmable</a:t>
            </a:r>
            <a:r>
              <a:rPr lang="en-US" altLang="ja-JP" b="1" kern="800" dirty="0">
                <a:solidFill>
                  <a:srgbClr val="005596"/>
                </a:solidFill>
              </a:rPr>
              <a:t> kit. The </a:t>
            </a:r>
            <a:r>
              <a:rPr lang="en-US" altLang="ja-JP" b="1" kern="800" dirty="0" err="1">
                <a:solidFill>
                  <a:srgbClr val="005596"/>
                </a:solidFill>
              </a:rPr>
              <a:t>OnOff</a:t>
            </a:r>
            <a:r>
              <a:rPr lang="en-US" altLang="ja-JP" b="1" kern="800" dirty="0">
                <a:solidFill>
                  <a:srgbClr val="005596"/>
                </a:solidFill>
              </a:rPr>
              <a:t> Switch from the previous exercise will be able to control the same LED.</a:t>
            </a:r>
            <a:r>
              <a:rPr lang="en-US" b="1" kern="800" dirty="0">
                <a:solidFill>
                  <a:srgbClr val="005596"/>
                </a:solidFill>
              </a:rPr>
              <a:t> </a:t>
            </a:r>
          </a:p>
          <a:p>
            <a:pPr marL="0" indent="-342900" defTabSz="913852">
              <a:buClr>
                <a:schemeClr val="accent1"/>
              </a:buClr>
              <a:buSzPct val="100000"/>
              <a:buFont typeface="Wingdings" pitchFamily="2" charset="2"/>
              <a:buChar char="§"/>
            </a:pPr>
            <a:r>
              <a:rPr lang="en-US" b="1" kern="800" dirty="0">
                <a:solidFill>
                  <a:srgbClr val="005596"/>
                </a:solidFill>
              </a:rPr>
              <a:t>Reference: Modus Application Development &amp; Mesh Control AP</a:t>
            </a:r>
          </a:p>
          <a:p>
            <a:pPr marL="457200" indent="-457200">
              <a:buFont typeface="+mj-lt"/>
              <a:buAutoNum type="arabicPeriod"/>
            </a:pPr>
            <a:r>
              <a:rPr lang="en-US" dirty="0"/>
              <a:t>Remove one of your </a:t>
            </a:r>
            <a:r>
              <a:rPr lang="en-US" dirty="0" err="1"/>
              <a:t>LightDimmable</a:t>
            </a:r>
            <a:r>
              <a:rPr lang="en-US" dirty="0"/>
              <a:t> kits from your mesh network using the Android app.</a:t>
            </a:r>
          </a:p>
          <a:p>
            <a:pPr marL="457200" indent="-457200">
              <a:buFont typeface="+mj-lt"/>
              <a:buAutoNum type="arabicPeriod"/>
            </a:pPr>
            <a:r>
              <a:rPr lang="en-US" dirty="0"/>
              <a:t>Create a new application for:</a:t>
            </a:r>
          </a:p>
          <a:p>
            <a:pPr marL="914046" lvl="1" indent="-457200">
              <a:buFont typeface="+mj-lt"/>
              <a:buAutoNum type="alphaLcPeriod"/>
            </a:pPr>
            <a:r>
              <a:rPr lang="en-US" dirty="0"/>
              <a:t>Target Hardware: CYBT-213043-MESH</a:t>
            </a:r>
          </a:p>
          <a:p>
            <a:pPr marL="914046" lvl="1" indent="-457200">
              <a:buFont typeface="+mj-lt"/>
              <a:buAutoNum type="alphaLcPeriod"/>
            </a:pPr>
            <a:r>
              <a:rPr lang="en-US" dirty="0"/>
              <a:t>Starter Application: </a:t>
            </a:r>
            <a:r>
              <a:rPr lang="en-US" dirty="0" err="1"/>
              <a:t>BLE_Mesh_Dimmer</a:t>
            </a:r>
            <a:endParaRPr lang="en-US" dirty="0"/>
          </a:p>
          <a:p>
            <a:pPr marL="457200" indent="-457200">
              <a:buFont typeface="+mj-lt"/>
              <a:buAutoNum type="arabicPeriod"/>
            </a:pPr>
            <a:r>
              <a:rPr lang="en-US" dirty="0"/>
              <a:t>Open the file "</a:t>
            </a:r>
            <a:r>
              <a:rPr lang="en-US" dirty="0" err="1"/>
              <a:t>dimmer.c</a:t>
            </a:r>
            <a:r>
              <a:rPr lang="en-US" dirty="0"/>
              <a:t>" and find the "</a:t>
            </a:r>
            <a:r>
              <a:rPr lang="en-US" dirty="0" err="1"/>
              <a:t>mesh_dev_name</a:t>
            </a:r>
            <a:r>
              <a:rPr lang="en-US" dirty="0"/>
              <a:t>". Change the name so that it has your initials in it (e.g. "&lt;</a:t>
            </a:r>
            <a:r>
              <a:rPr lang="en-US" dirty="0" err="1"/>
              <a:t>Inits</a:t>
            </a:r>
            <a:r>
              <a:rPr lang="en-US" dirty="0"/>
              <a:t>&gt; Dimmer")</a:t>
            </a:r>
          </a:p>
          <a:p>
            <a:pPr marL="457200" indent="-457200">
              <a:buFont typeface="+mj-lt"/>
              <a:buAutoNum type="arabicPeriod"/>
            </a:pPr>
            <a:r>
              <a:rPr lang="en-US" dirty="0"/>
              <a:t>Program the project into the kit.</a:t>
            </a:r>
          </a:p>
          <a:p>
            <a:pPr marL="914046" lvl="1" indent="-457200">
              <a:buFont typeface="+mj-lt"/>
              <a:buAutoNum type="alphaLcPeriod"/>
            </a:pPr>
            <a:r>
              <a:rPr lang="en-US" dirty="0"/>
              <a:t>Hint: You may want to label the kits to keep track of which one is programmed with each project. Remember if you accidentally press the user button on the </a:t>
            </a:r>
            <a:r>
              <a:rPr lang="en-US" dirty="0" err="1"/>
              <a:t>LightDimmable</a:t>
            </a:r>
            <a:r>
              <a:rPr lang="en-US" dirty="0"/>
              <a:t> kit, it will perform a factory reset.</a:t>
            </a:r>
          </a:p>
          <a:p>
            <a:pPr marL="457200" indent="-457200">
              <a:buFont typeface="+mj-lt"/>
              <a:buAutoNum type="arabicPeriod"/>
            </a:pPr>
            <a:r>
              <a:rPr lang="en-US" dirty="0"/>
              <a:t>Provision the Dimmer kit to your network.</a:t>
            </a:r>
          </a:p>
          <a:p>
            <a:pPr marL="457200" indent="-457200">
              <a:buFont typeface="+mj-lt"/>
              <a:buAutoNum type="arabicPeriod"/>
            </a:pPr>
            <a:r>
              <a:rPr lang="en-US" dirty="0"/>
              <a:t>Press the user button on the Dimmer kit to toggle the LEDs on the </a:t>
            </a:r>
            <a:r>
              <a:rPr lang="en-US" dirty="0" err="1"/>
              <a:t>LightDimmable</a:t>
            </a:r>
            <a:r>
              <a:rPr lang="en-US" dirty="0"/>
              <a:t> kits.</a:t>
            </a:r>
          </a:p>
          <a:p>
            <a:pPr marL="457200" indent="-457200">
              <a:buFont typeface="+mj-lt"/>
              <a:buAutoNum type="arabicPeriod"/>
            </a:pPr>
            <a:r>
              <a:rPr lang="en-US" dirty="0"/>
              <a:t>Press and hold the user button on the Dimmer kit to adjust the brightness of the LEDs.</a:t>
            </a:r>
          </a:p>
          <a:p>
            <a:pPr marL="914046" lvl="1" indent="-457200">
              <a:buFont typeface="+mj-lt"/>
              <a:buAutoNum type="alphaLcPeriod"/>
            </a:pPr>
            <a:r>
              <a:rPr lang="en-US" dirty="0"/>
              <a:t>Hint: If you hold the button for longer than 15 seconds a factory reset will be performed and the Dimmer kit will no longer be associated with the mesh network.</a:t>
            </a:r>
          </a:p>
          <a:p>
            <a:pPr marL="457200" indent="-457200">
              <a:buFont typeface="+mj-lt"/>
              <a:buAutoNum type="arabicPeriod"/>
            </a:pPr>
            <a:r>
              <a:rPr lang="en-US" dirty="0"/>
              <a:t>Verify that the </a:t>
            </a:r>
            <a:r>
              <a:rPr lang="en-US" dirty="0" err="1"/>
              <a:t>OnOff</a:t>
            </a:r>
            <a:r>
              <a:rPr lang="en-US" dirty="0"/>
              <a:t> switch kit and the app can still control the LED.</a:t>
            </a:r>
          </a:p>
          <a:p>
            <a:pPr marL="457200" indent="-457200">
              <a:buFont typeface="+mj-lt"/>
              <a:buAutoNum type="arabicPeriod"/>
            </a:pPr>
            <a:r>
              <a:rPr lang="en-US" dirty="0"/>
              <a:t>Experiment with Assigning the Dimmer to different lights or rooms.</a:t>
            </a:r>
          </a:p>
          <a:p>
            <a:endParaRPr lang="en-US" dirty="0"/>
          </a:p>
        </p:txBody>
      </p:sp>
      <p:sp>
        <p:nvSpPr>
          <p:cNvPr id="4" name="Rectangle 3">
            <a:extLst>
              <a:ext uri="{FF2B5EF4-FFF2-40B4-BE49-F238E27FC236}">
                <a16:creationId xmlns:a16="http://schemas.microsoft.com/office/drawing/2014/main" id="{2261B5AB-EE83-4FF8-83D2-1F58E08E2316}"/>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9856979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Ch6 </a:t>
            </a:r>
            <a:r>
              <a:rPr lang="en-US" altLang="zh-CN" dirty="0">
                <a:sym typeface="Wingdings" panose="05000000000000000000" pitchFamily="2" charset="2"/>
              </a:rPr>
              <a:t> 6.3 Add 2</a:t>
            </a:r>
            <a:r>
              <a:rPr lang="en-US" altLang="zh-CN" baseline="30000" dirty="0">
                <a:sym typeface="Wingdings" panose="05000000000000000000" pitchFamily="2" charset="2"/>
              </a:rPr>
              <a:t>nd</a:t>
            </a:r>
            <a:r>
              <a:rPr lang="en-US" altLang="zh-CN" dirty="0">
                <a:sym typeface="Wingdings" panose="05000000000000000000" pitchFamily="2" charset="2"/>
              </a:rPr>
              <a:t> Element, Green LED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p:txBody>
          <a:bodyPr>
            <a:normAutofit fontScale="77500" lnSpcReduction="20000"/>
          </a:bodyPr>
          <a:lstStyle/>
          <a:p>
            <a:pPr marL="0" indent="-342900" defTabSz="913852">
              <a:buClr>
                <a:schemeClr val="accent1"/>
              </a:buClr>
              <a:buSzPct val="100000"/>
              <a:buFont typeface="Wingdings" pitchFamily="2" charset="2"/>
              <a:buChar char="§"/>
            </a:pPr>
            <a:r>
              <a:rPr lang="en-US" altLang="ja-JP" b="1" kern="800" dirty="0">
                <a:solidFill>
                  <a:srgbClr val="005596"/>
                </a:solidFill>
              </a:rPr>
              <a:t>Purpose: Add a new element to the </a:t>
            </a:r>
            <a:r>
              <a:rPr lang="en-US" altLang="ja-JP" b="1" kern="800" dirty="0" err="1">
                <a:solidFill>
                  <a:srgbClr val="005596"/>
                </a:solidFill>
              </a:rPr>
              <a:t>LightDimmable</a:t>
            </a:r>
            <a:r>
              <a:rPr lang="en-US" altLang="ja-JP" b="1" kern="800" dirty="0">
                <a:solidFill>
                  <a:srgbClr val="005596"/>
                </a:solidFill>
              </a:rPr>
              <a:t> application so that you can control the Red and Green LEDs on the kit individually.</a:t>
            </a:r>
          </a:p>
          <a:p>
            <a:pPr marL="0" indent="-342900" defTabSz="913852">
              <a:buClr>
                <a:schemeClr val="accent1"/>
              </a:buClr>
              <a:buSzPct val="100000"/>
              <a:buFont typeface="Wingdings" pitchFamily="2" charset="2"/>
              <a:buChar char="§"/>
            </a:pPr>
            <a:r>
              <a:rPr lang="en-US" b="1" kern="800" dirty="0">
                <a:solidFill>
                  <a:srgbClr val="005596"/>
                </a:solidFill>
              </a:rPr>
              <a:t>Reference: Modus Application Development &amp; Mesh Control AP</a:t>
            </a:r>
          </a:p>
          <a:p>
            <a:pPr marL="457200" indent="-457200">
              <a:buFont typeface="+mj-lt"/>
              <a:buAutoNum type="arabicPeriod"/>
            </a:pPr>
            <a:r>
              <a:rPr lang="en-US" dirty="0"/>
              <a:t>Use the app to remove one of the </a:t>
            </a:r>
            <a:r>
              <a:rPr lang="en-US" dirty="0" err="1"/>
              <a:t>LightDimmable</a:t>
            </a:r>
            <a:r>
              <a:rPr lang="en-US" dirty="0"/>
              <a:t> devices from your network.</a:t>
            </a:r>
          </a:p>
          <a:p>
            <a:pPr marL="457200" indent="-457200">
              <a:buFont typeface="+mj-lt"/>
              <a:buAutoNum type="arabicPeriod"/>
            </a:pPr>
            <a:r>
              <a:rPr lang="en-US" dirty="0"/>
              <a:t>Create a new application:</a:t>
            </a:r>
          </a:p>
          <a:p>
            <a:pPr marL="914046" lvl="1" indent="-457200">
              <a:buFont typeface="+mj-lt"/>
              <a:buAutoNum type="arabicPeriod"/>
            </a:pPr>
            <a:r>
              <a:rPr lang="en-US" dirty="0"/>
              <a:t>Target Hardware: CYBT-213043-MESH</a:t>
            </a:r>
          </a:p>
          <a:p>
            <a:pPr marL="914046" lvl="1" indent="-457200">
              <a:buFont typeface="+mj-lt"/>
              <a:buAutoNum type="arabicPeriod"/>
            </a:pPr>
            <a:r>
              <a:rPr lang="en-US" dirty="0"/>
              <a:t>Starter Application: </a:t>
            </a:r>
            <a:r>
              <a:rPr lang="en-US" dirty="0" err="1"/>
              <a:t>BLE_Mesh_LightDimmable</a:t>
            </a:r>
            <a:endParaRPr lang="en-US" dirty="0"/>
          </a:p>
          <a:p>
            <a:pPr marL="914046" lvl="1" indent="-457200">
              <a:buFont typeface="+mj-lt"/>
              <a:buAutoNum type="arabicPeriod"/>
            </a:pPr>
            <a:r>
              <a:rPr lang="en-US" dirty="0"/>
              <a:t>Application Name: BLE_Mesh_LightDimmable_ch7c_ex05</a:t>
            </a:r>
          </a:p>
          <a:p>
            <a:pPr marL="457200" indent="-457200">
              <a:buFont typeface="+mj-lt"/>
              <a:buAutoNum type="arabicPeriod"/>
            </a:pPr>
            <a:r>
              <a:rPr lang="en-US" dirty="0"/>
              <a:t>In the </a:t>
            </a:r>
            <a:r>
              <a:rPr lang="en-US" dirty="0" err="1"/>
              <a:t>light_dimmable.c</a:t>
            </a:r>
            <a:r>
              <a:rPr lang="en-US" dirty="0"/>
              <a:t> file:</a:t>
            </a:r>
          </a:p>
          <a:p>
            <a:pPr marL="914046" lvl="1" indent="-457200">
              <a:buFont typeface="+mj-lt"/>
              <a:buAutoNum type="romanLcPeriod"/>
            </a:pPr>
            <a:r>
              <a:rPr lang="en-US" dirty="0"/>
              <a:t>Add another element to the design. This new element will have one WICED_BT_MESH_MODEL_LIGHT_LIGHTNESS_SERVER model and no properties.</a:t>
            </a:r>
          </a:p>
          <a:p>
            <a:pPr marL="1428000" lvl="2" indent="-514350">
              <a:buFont typeface="+mj-lt"/>
              <a:buAutoNum type="romanLcPeriod"/>
            </a:pPr>
            <a:r>
              <a:rPr lang="en-US" dirty="0"/>
              <a:t>Hint: Create the mesh_element2_models array.</a:t>
            </a:r>
          </a:p>
          <a:p>
            <a:pPr marL="1428000" lvl="2" indent="-514350">
              <a:buFont typeface="+mj-lt"/>
              <a:buAutoNum type="romanLcPeriod"/>
            </a:pPr>
            <a:r>
              <a:rPr lang="en-US" dirty="0"/>
              <a:t>Hint: Add a set of entries to the </a:t>
            </a:r>
            <a:r>
              <a:rPr lang="en-US" dirty="0" err="1"/>
              <a:t>mesh_elements</a:t>
            </a:r>
            <a:r>
              <a:rPr lang="en-US" dirty="0"/>
              <a:t> array for the new element.</a:t>
            </a:r>
          </a:p>
          <a:p>
            <a:pPr marL="1428000" lvl="2" indent="-514350">
              <a:buFont typeface="+mj-lt"/>
              <a:buAutoNum type="romanLcPeriod"/>
            </a:pPr>
            <a:r>
              <a:rPr lang="en-US" dirty="0"/>
              <a:t>Hint: Set number of models and number of properties in the </a:t>
            </a:r>
            <a:r>
              <a:rPr lang="en-US" dirty="0" err="1"/>
              <a:t>mesh_elements</a:t>
            </a:r>
            <a:r>
              <a:rPr lang="en-US" dirty="0"/>
              <a:t> array to the correct values for this new element.</a:t>
            </a:r>
          </a:p>
          <a:p>
            <a:pPr marL="914046" lvl="1" indent="-457200">
              <a:buFont typeface="+mj-lt"/>
              <a:buAutoNum type="romanLcPeriod"/>
            </a:pPr>
            <a:r>
              <a:rPr lang="en-US" dirty="0"/>
              <a:t>In the </a:t>
            </a:r>
            <a:r>
              <a:rPr lang="en-US" dirty="0" err="1"/>
              <a:t>mesh_app_init</a:t>
            </a:r>
            <a:r>
              <a:rPr lang="en-US" dirty="0"/>
              <a:t> function, initialize the new light lightness server.</a:t>
            </a:r>
          </a:p>
          <a:p>
            <a:pPr marL="1428000" lvl="2" indent="-514350">
              <a:buFont typeface="+mj-lt"/>
              <a:buAutoNum type="romanLcPeriod"/>
            </a:pPr>
            <a:r>
              <a:rPr lang="en-US" sz="1900" dirty="0"/>
              <a:t>Hint: Use the same callback for both light lightness servers since it is passed the element index when it is called.</a:t>
            </a:r>
          </a:p>
          <a:p>
            <a:endParaRPr lang="en-US" dirty="0"/>
          </a:p>
        </p:txBody>
      </p:sp>
      <p:sp>
        <p:nvSpPr>
          <p:cNvPr id="4" name="Rectangle 3">
            <a:extLst>
              <a:ext uri="{FF2B5EF4-FFF2-40B4-BE49-F238E27FC236}">
                <a16:creationId xmlns:a16="http://schemas.microsoft.com/office/drawing/2014/main" id="{7DB10170-31EE-49DE-A063-83CF369BB4BA}"/>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
        <p:nvSpPr>
          <p:cNvPr id="5" name="Rectangle 4">
            <a:extLst>
              <a:ext uri="{FF2B5EF4-FFF2-40B4-BE49-F238E27FC236}">
                <a16:creationId xmlns:a16="http://schemas.microsoft.com/office/drawing/2014/main" id="{B67DEDCD-A3B4-4F16-8A56-4B2F7FBD1F5E}"/>
              </a:ext>
            </a:extLst>
          </p:cNvPr>
          <p:cNvSpPr/>
          <p:nvPr/>
        </p:nvSpPr>
        <p:spPr>
          <a:xfrm rot="20231470">
            <a:off x="6906230" y="2699186"/>
            <a:ext cx="4374916" cy="707886"/>
          </a:xfrm>
          <a:prstGeom prst="rect">
            <a:avLst/>
          </a:prstGeom>
          <a:noFill/>
        </p:spPr>
        <p:txBody>
          <a:bodyPr wrap="none" lIns="91440" tIns="45720" rIns="91440" bIns="45720">
            <a:spAutoFit/>
          </a:bodyPr>
          <a:lstStyle/>
          <a:p>
            <a:pPr algn="ctr"/>
            <a:r>
              <a:rPr lang="en-US" sz="2000" b="1" cap="none" spc="0" dirty="0">
                <a:ln w="12700">
                  <a:solidFill>
                    <a:srgbClr val="FF0000"/>
                  </a:solidFill>
                  <a:prstDash val="solid"/>
                </a:ln>
                <a:pattFill prst="pct75">
                  <a:fgClr>
                    <a:srgbClr val="FF0000"/>
                  </a:fgClr>
                  <a:bgClr>
                    <a:schemeClr val="bg1"/>
                  </a:bgClr>
                </a:pattFill>
                <a:effectLst/>
              </a:rPr>
              <a:t>Add kit in project name</a:t>
            </a:r>
          </a:p>
          <a:p>
            <a:pPr algn="ctr"/>
            <a:r>
              <a:rPr lang="en-US" sz="2000" b="1" cap="none" spc="0" dirty="0">
                <a:ln w="12700">
                  <a:solidFill>
                    <a:srgbClr val="FF0000"/>
                  </a:solidFill>
                  <a:prstDash val="solid"/>
                </a:ln>
                <a:pattFill prst="pct75">
                  <a:fgClr>
                    <a:srgbClr val="FF0000"/>
                  </a:fgClr>
                  <a:bgClr>
                    <a:schemeClr val="bg1"/>
                  </a:bgClr>
                </a:pattFill>
                <a:effectLst/>
              </a:rPr>
              <a:t>And </a:t>
            </a:r>
            <a:r>
              <a:rPr lang="en-US" sz="2000" b="1" cap="none" spc="0" dirty="0" err="1">
                <a:ln w="12700">
                  <a:solidFill>
                    <a:srgbClr val="FF0000"/>
                  </a:solidFill>
                  <a:prstDash val="solid"/>
                </a:ln>
                <a:pattFill prst="pct75">
                  <a:fgClr>
                    <a:srgbClr val="FF0000"/>
                  </a:fgClr>
                  <a:bgClr>
                    <a:schemeClr val="bg1"/>
                  </a:bgClr>
                </a:pattFill>
                <a:effectLst/>
              </a:rPr>
              <a:t>GrnLED</a:t>
            </a:r>
            <a:r>
              <a:rPr lang="en-US" sz="2000" b="1" cap="none" spc="0" dirty="0">
                <a:ln w="12700">
                  <a:solidFill>
                    <a:srgbClr val="FF0000"/>
                  </a:solidFill>
                  <a:prstDash val="solid"/>
                </a:ln>
                <a:pattFill prst="pct75">
                  <a:fgClr>
                    <a:srgbClr val="FF0000"/>
                  </a:fgClr>
                  <a:bgClr>
                    <a:schemeClr val="bg1"/>
                  </a:bgClr>
                </a:pattFill>
                <a:effectLst/>
              </a:rPr>
              <a:t> instead of ch7c_ex05</a:t>
            </a:r>
          </a:p>
        </p:txBody>
      </p:sp>
    </p:spTree>
    <p:extLst>
      <p:ext uri="{BB962C8B-B14F-4D97-AF65-F5344CB8AC3E}">
        <p14:creationId xmlns:p14="http://schemas.microsoft.com/office/powerpoint/2010/main" val="13641834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Ch6 </a:t>
            </a:r>
            <a:r>
              <a:rPr lang="en-US" altLang="zh-CN" dirty="0">
                <a:sym typeface="Wingdings" panose="05000000000000000000" pitchFamily="2" charset="2"/>
              </a:rPr>
              <a:t> 6.3 Add 2</a:t>
            </a:r>
            <a:r>
              <a:rPr lang="en-US" altLang="zh-CN" baseline="30000" dirty="0">
                <a:sym typeface="Wingdings" panose="05000000000000000000" pitchFamily="2" charset="2"/>
              </a:rPr>
              <a:t>nd</a:t>
            </a:r>
            <a:r>
              <a:rPr lang="en-US" altLang="zh-CN" dirty="0">
                <a:sym typeface="Wingdings" panose="05000000000000000000" pitchFamily="2" charset="2"/>
              </a:rPr>
              <a:t> Element, Green LED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p:txBody>
          <a:bodyPr>
            <a:normAutofit/>
          </a:bodyPr>
          <a:lstStyle/>
          <a:p>
            <a:pPr marL="457200" indent="-457200">
              <a:buFont typeface="+mj-lt"/>
              <a:buAutoNum type="arabicPeriod"/>
            </a:pPr>
            <a:r>
              <a:rPr lang="en-US" dirty="0"/>
              <a:t>In the </a:t>
            </a:r>
            <a:r>
              <a:rPr lang="en-US" dirty="0" err="1"/>
              <a:t>light_dimmable.c</a:t>
            </a:r>
            <a:r>
              <a:rPr lang="en-US" dirty="0"/>
              <a:t> file:</a:t>
            </a:r>
          </a:p>
          <a:p>
            <a:pPr marL="914046" lvl="1" indent="-457200">
              <a:buFont typeface="+mj-lt"/>
              <a:buAutoNum type="romanLcPeriod"/>
            </a:pPr>
            <a:r>
              <a:rPr lang="en-US" dirty="0"/>
              <a:t>Add another element to the design. This new element will have one WICED_BT_MESH_MODEL_LIGHT_LIGHTNESS_SERVER model and no properties.</a:t>
            </a:r>
          </a:p>
          <a:p>
            <a:pPr marL="1428000" lvl="2" indent="-514350">
              <a:buFont typeface="+mj-lt"/>
              <a:buAutoNum type="romanLcPeriod"/>
            </a:pPr>
            <a:r>
              <a:rPr lang="en-US" dirty="0"/>
              <a:t>Hint: Create the mesh_element2_models array.</a:t>
            </a:r>
          </a:p>
          <a:p>
            <a:pPr marL="1428000" lvl="2" indent="-514350">
              <a:buFont typeface="+mj-lt"/>
              <a:buAutoNum type="romanLcPeriod"/>
            </a:pPr>
            <a:r>
              <a:rPr lang="en-US" dirty="0"/>
              <a:t>Hint: Add a set of entries to the </a:t>
            </a:r>
            <a:r>
              <a:rPr lang="en-US" dirty="0" err="1"/>
              <a:t>mesh_elements</a:t>
            </a:r>
            <a:r>
              <a:rPr lang="en-US" dirty="0"/>
              <a:t> array for the new element.</a:t>
            </a:r>
          </a:p>
          <a:p>
            <a:pPr marL="1428000" lvl="2" indent="-514350">
              <a:buFont typeface="+mj-lt"/>
              <a:buAutoNum type="romanLcPeriod"/>
            </a:pPr>
            <a:r>
              <a:rPr lang="en-US" dirty="0"/>
              <a:t>Hint: Set number of models and number of properties in the </a:t>
            </a:r>
            <a:r>
              <a:rPr lang="en-US" dirty="0" err="1"/>
              <a:t>mesh_elements</a:t>
            </a:r>
            <a:r>
              <a:rPr lang="en-US" dirty="0"/>
              <a:t> array to the correct values for this new element.</a:t>
            </a:r>
          </a:p>
          <a:p>
            <a:pPr marL="914046" lvl="1" indent="-457200">
              <a:buFont typeface="+mj-lt"/>
              <a:buAutoNum type="romanLcPeriod"/>
            </a:pPr>
            <a:r>
              <a:rPr lang="en-US" dirty="0"/>
              <a:t>In the </a:t>
            </a:r>
            <a:r>
              <a:rPr lang="en-US" dirty="0" err="1"/>
              <a:t>mesh_app_init</a:t>
            </a:r>
            <a:r>
              <a:rPr lang="en-US" dirty="0"/>
              <a:t> function, initialize the new light lightness server.</a:t>
            </a:r>
          </a:p>
          <a:p>
            <a:pPr marL="1428000" lvl="2" indent="-514350">
              <a:buFont typeface="+mj-lt"/>
              <a:buAutoNum type="romanLcPeriod"/>
            </a:pPr>
            <a:r>
              <a:rPr lang="en-US" sz="1900" dirty="0"/>
              <a:t>Hint: Use the same callback for both light lightness servers since it is passed the element index when it is called.</a:t>
            </a:r>
          </a:p>
          <a:p>
            <a:endParaRPr lang="en-US" dirty="0"/>
          </a:p>
        </p:txBody>
      </p:sp>
      <p:sp>
        <p:nvSpPr>
          <p:cNvPr id="4" name="Rectangle 3">
            <a:extLst>
              <a:ext uri="{FF2B5EF4-FFF2-40B4-BE49-F238E27FC236}">
                <a16:creationId xmlns:a16="http://schemas.microsoft.com/office/drawing/2014/main" id="{7DB10170-31EE-49DE-A063-83CF369BB4BA}"/>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9484805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Ch6 </a:t>
            </a:r>
            <a:r>
              <a:rPr lang="en-US" altLang="zh-CN" dirty="0">
                <a:sym typeface="Wingdings" panose="05000000000000000000" pitchFamily="2" charset="2"/>
              </a:rPr>
              <a:t> 6.3 2</a:t>
            </a:r>
            <a:r>
              <a:rPr lang="en-US" altLang="zh-CN" baseline="30000" dirty="0">
                <a:sym typeface="Wingdings" panose="05000000000000000000" pitchFamily="2" charset="2"/>
              </a:rPr>
              <a:t>nd</a:t>
            </a:r>
            <a:r>
              <a:rPr lang="en-US" altLang="zh-CN" dirty="0">
                <a:sym typeface="Wingdings" panose="05000000000000000000" pitchFamily="2" charset="2"/>
              </a:rPr>
              <a:t> Element, Green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p:txBody>
          <a:bodyPr>
            <a:normAutofit fontScale="92500"/>
          </a:bodyPr>
          <a:lstStyle/>
          <a:p>
            <a:pPr marL="457200" indent="-457200">
              <a:buFont typeface="+mj-lt"/>
              <a:buAutoNum type="arabicPeriod" startAt="4"/>
            </a:pPr>
            <a:r>
              <a:rPr lang="en-US" dirty="0"/>
              <a:t>In </a:t>
            </a:r>
            <a:r>
              <a:rPr lang="en-US" dirty="0" err="1"/>
              <a:t>led_control.c</a:t>
            </a:r>
            <a:r>
              <a:rPr lang="en-US" dirty="0"/>
              <a:t>:</a:t>
            </a:r>
          </a:p>
          <a:p>
            <a:pPr marL="914046" lvl="1" indent="-457200">
              <a:buFont typeface="+mj-lt"/>
              <a:buAutoNum type="alphaLcPeriod"/>
            </a:pPr>
            <a:r>
              <a:rPr lang="en-US" dirty="0"/>
              <a:t>Add define for another PWM channel and add code to </a:t>
            </a:r>
            <a:r>
              <a:rPr lang="en-US" dirty="0" err="1"/>
              <a:t>led_control_init</a:t>
            </a:r>
            <a:r>
              <a:rPr lang="en-US" dirty="0"/>
              <a:t> to initialize new PWM.</a:t>
            </a:r>
          </a:p>
          <a:p>
            <a:pPr marL="1428000" lvl="2" indent="-514350">
              <a:buFont typeface="+mj-lt"/>
              <a:buAutoNum type="romanLcPeriod"/>
            </a:pPr>
            <a:r>
              <a:rPr lang="en-US" dirty="0"/>
              <a:t>Hint: The configurator was not used in the </a:t>
            </a:r>
            <a:r>
              <a:rPr lang="en-US" dirty="0" err="1"/>
              <a:t>LightDimmable</a:t>
            </a:r>
            <a:r>
              <a:rPr lang="en-US" dirty="0"/>
              <a:t> demo application so for consistency, set up the PWM the same way.</a:t>
            </a:r>
          </a:p>
          <a:p>
            <a:pPr marL="1428000" lvl="2" indent="-514350">
              <a:buFont typeface="+mj-lt"/>
              <a:buAutoNum type="romanLcPeriod"/>
            </a:pPr>
            <a:r>
              <a:rPr lang="en-US" dirty="0"/>
              <a:t>Hint: Copy the code for PWM0 and update it to use PWM1.</a:t>
            </a:r>
          </a:p>
          <a:p>
            <a:pPr marL="1428000" lvl="2" indent="-514350">
              <a:buFont typeface="+mj-lt"/>
              <a:buAutoNum type="romanLcPeriod"/>
            </a:pPr>
            <a:r>
              <a:rPr lang="en-US" dirty="0"/>
              <a:t>Hint: the BSP has a #define for LED_GREEN that can be used.</a:t>
            </a:r>
          </a:p>
          <a:p>
            <a:pPr marL="1428000" lvl="2" indent="-514350">
              <a:buFont typeface="+mj-lt"/>
              <a:buAutoNum type="romanLcPeriod"/>
            </a:pPr>
            <a:r>
              <a:rPr lang="en-US" dirty="0"/>
              <a:t>Hint: Use the same </a:t>
            </a:r>
            <a:r>
              <a:rPr lang="en-US" dirty="0" err="1"/>
              <a:t>pwm_config</a:t>
            </a:r>
            <a:r>
              <a:rPr lang="en-US" dirty="0"/>
              <a:t> structure for both PWMs – just call </a:t>
            </a:r>
            <a:r>
              <a:rPr lang="en-US" dirty="0" err="1"/>
              <a:t>wiced_hal_gpio_select_function</a:t>
            </a:r>
            <a:r>
              <a:rPr lang="en-US" dirty="0"/>
              <a:t> and </a:t>
            </a:r>
            <a:r>
              <a:rPr lang="en-US" dirty="0" err="1"/>
              <a:t>wiced_hal_pwm_start</a:t>
            </a:r>
            <a:r>
              <a:rPr lang="en-US" dirty="0"/>
              <a:t> two times each – once for each PWM.</a:t>
            </a:r>
          </a:p>
          <a:p>
            <a:pPr marL="914046" lvl="1" indent="-457200">
              <a:buFont typeface="+mj-lt"/>
              <a:buAutoNum type="alphaLcPeriod"/>
            </a:pPr>
            <a:r>
              <a:rPr lang="en-US" sz="2100" dirty="0"/>
              <a:t>Add an additional parameter to the function </a:t>
            </a:r>
            <a:r>
              <a:rPr lang="en-US" sz="2100" dirty="0" err="1"/>
              <a:t>led_control_set_brighness_level</a:t>
            </a:r>
            <a:r>
              <a:rPr lang="en-US" sz="2100" dirty="0"/>
              <a:t> so that it knows which element a message is intended for.</a:t>
            </a:r>
          </a:p>
          <a:p>
            <a:pPr marL="1428000" lvl="2" indent="-514350">
              <a:buFont typeface="+mj-lt"/>
              <a:buAutoNum type="romanLcPeriod"/>
            </a:pPr>
            <a:r>
              <a:rPr lang="en-US" dirty="0"/>
              <a:t>Hint: unit8_t </a:t>
            </a:r>
            <a:r>
              <a:rPr lang="en-US" dirty="0" err="1"/>
              <a:t>element_idx</a:t>
            </a:r>
            <a:r>
              <a:rPr lang="en-US" dirty="0"/>
              <a:t>.</a:t>
            </a:r>
          </a:p>
          <a:p>
            <a:pPr marL="1428000" lvl="2" indent="-514350">
              <a:buFont typeface="+mj-lt"/>
              <a:buAutoNum type="romanLcPeriod"/>
            </a:pPr>
            <a:r>
              <a:rPr lang="en-US" dirty="0"/>
              <a:t>Hint: remember to update the function prototype in </a:t>
            </a:r>
            <a:r>
              <a:rPr lang="en-US" dirty="0" err="1"/>
              <a:t>led_control.h</a:t>
            </a:r>
            <a:r>
              <a:rPr lang="en-US" dirty="0"/>
              <a:t> too.</a:t>
            </a:r>
          </a:p>
          <a:p>
            <a:pPr marL="914046" lvl="1" indent="-457200">
              <a:buFont typeface="+mj-lt"/>
              <a:buAutoNum type="alphaLcPeriod"/>
            </a:pPr>
            <a:r>
              <a:rPr lang="en-US" sz="2100" dirty="0"/>
              <a:t>Update the </a:t>
            </a:r>
            <a:r>
              <a:rPr lang="en-US" sz="2100" dirty="0" err="1"/>
              <a:t>led_control_set_brighness_level</a:t>
            </a:r>
            <a:r>
              <a:rPr lang="en-US" sz="2100" dirty="0"/>
              <a:t> function so that it looks at the </a:t>
            </a:r>
            <a:r>
              <a:rPr lang="en-US" sz="2100" dirty="0" err="1"/>
              <a:t>element_idx</a:t>
            </a:r>
            <a:r>
              <a:rPr lang="en-US" sz="2100" dirty="0"/>
              <a:t> input and updates the appropriate PWM.</a:t>
            </a:r>
          </a:p>
          <a:p>
            <a:endParaRPr lang="en-US" dirty="0"/>
          </a:p>
        </p:txBody>
      </p:sp>
      <p:sp>
        <p:nvSpPr>
          <p:cNvPr id="4" name="Rectangle 3">
            <a:extLst>
              <a:ext uri="{FF2B5EF4-FFF2-40B4-BE49-F238E27FC236}">
                <a16:creationId xmlns:a16="http://schemas.microsoft.com/office/drawing/2014/main" id="{45657778-9B6F-462F-ADEE-C50DFC2EBDF0}"/>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5178196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Ch6 </a:t>
            </a:r>
            <a:r>
              <a:rPr lang="en-US" altLang="zh-CN" dirty="0">
                <a:sym typeface="Wingdings" panose="05000000000000000000" pitchFamily="2" charset="2"/>
              </a:rPr>
              <a:t> 6.3 2</a:t>
            </a:r>
            <a:r>
              <a:rPr lang="en-US" altLang="zh-CN" baseline="30000" dirty="0">
                <a:sym typeface="Wingdings" panose="05000000000000000000" pitchFamily="2" charset="2"/>
              </a:rPr>
              <a:t>nd</a:t>
            </a:r>
            <a:r>
              <a:rPr lang="en-US" altLang="zh-CN" dirty="0">
                <a:sym typeface="Wingdings" panose="05000000000000000000" pitchFamily="2" charset="2"/>
              </a:rPr>
              <a:t> Element, Green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p:txBody>
          <a:bodyPr>
            <a:normAutofit fontScale="85000" lnSpcReduction="20000"/>
          </a:bodyPr>
          <a:lstStyle/>
          <a:p>
            <a:pPr marL="457200" indent="-457200">
              <a:buFont typeface="+mj-lt"/>
              <a:buAutoNum type="arabicPeriod" startAt="5"/>
            </a:pPr>
            <a:r>
              <a:rPr lang="en-US" dirty="0"/>
              <a:t>Back in </a:t>
            </a:r>
            <a:r>
              <a:rPr lang="en-US" dirty="0" err="1"/>
              <a:t>light_dimmable.c</a:t>
            </a:r>
            <a:r>
              <a:rPr lang="en-US" dirty="0"/>
              <a:t>:</a:t>
            </a:r>
          </a:p>
          <a:p>
            <a:pPr marL="914046" lvl="1" indent="-457200">
              <a:buFont typeface="+mj-lt"/>
              <a:buAutoNum type="alphaLcPeriod"/>
            </a:pPr>
            <a:r>
              <a:rPr lang="en-US" dirty="0"/>
              <a:t>Search for calls to </a:t>
            </a:r>
            <a:r>
              <a:rPr lang="en-US" dirty="0" err="1"/>
              <a:t>led_control_set_brighness_level</a:t>
            </a:r>
            <a:r>
              <a:rPr lang="en-US" dirty="0"/>
              <a:t> (yes, the 't' is missing in brightness) and add the </a:t>
            </a:r>
            <a:r>
              <a:rPr lang="en-US" dirty="0" err="1"/>
              <a:t>element_idx</a:t>
            </a:r>
            <a:r>
              <a:rPr lang="en-US" dirty="0"/>
              <a:t> parameter.</a:t>
            </a:r>
          </a:p>
          <a:p>
            <a:pPr marL="1428000" lvl="2" indent="-514350">
              <a:buFont typeface="+mj-lt"/>
              <a:buAutoNum type="romanLcPeriod"/>
            </a:pPr>
            <a:r>
              <a:rPr lang="en-US" dirty="0"/>
              <a:t>Hint: The timer callback function (</a:t>
            </a:r>
            <a:r>
              <a:rPr lang="en-US" dirty="0" err="1"/>
              <a:t>attention_timer_cb</a:t>
            </a:r>
            <a:r>
              <a:rPr lang="en-US" dirty="0"/>
              <a:t>) doesn't have access to </a:t>
            </a:r>
            <a:r>
              <a:rPr lang="en-US" dirty="0" err="1"/>
              <a:t>element_idx</a:t>
            </a:r>
            <a:r>
              <a:rPr lang="en-US" dirty="0"/>
              <a:t>, but when you </a:t>
            </a:r>
            <a:r>
              <a:rPr lang="en-US" dirty="0" err="1"/>
              <a:t>init</a:t>
            </a:r>
            <a:r>
              <a:rPr lang="en-US" dirty="0"/>
              <a:t> the timer you can set it to pass a uint32_t to the callback. Therefore, you can:</a:t>
            </a:r>
          </a:p>
          <a:p>
            <a:pPr marL="1884806" lvl="3" indent="-514350">
              <a:buFont typeface="+mj-lt"/>
              <a:buAutoNum type="arabicPeriod"/>
            </a:pPr>
            <a:r>
              <a:rPr lang="en-US" dirty="0"/>
              <a:t>Set up a global uint32_t to hold the index value.</a:t>
            </a:r>
          </a:p>
          <a:p>
            <a:pPr marL="1884806" lvl="3" indent="-514350">
              <a:buFont typeface="+mj-lt"/>
              <a:buAutoNum type="arabicPeriod"/>
            </a:pPr>
            <a:r>
              <a:rPr lang="en-US" dirty="0"/>
              <a:t>Pass that variable as an argument when you </a:t>
            </a:r>
            <a:r>
              <a:rPr lang="en-US" dirty="0" err="1"/>
              <a:t>init</a:t>
            </a:r>
            <a:r>
              <a:rPr lang="en-US" dirty="0"/>
              <a:t> the timer</a:t>
            </a:r>
          </a:p>
          <a:p>
            <a:pPr marL="1884806" lvl="3" indent="-514350">
              <a:buFont typeface="+mj-lt"/>
              <a:buAutoNum type="arabicPeriod"/>
            </a:pPr>
            <a:r>
              <a:rPr lang="en-US" dirty="0"/>
              <a:t>Update the value of the variable with the </a:t>
            </a:r>
            <a:r>
              <a:rPr lang="en-US" dirty="0" err="1"/>
              <a:t>element_idx</a:t>
            </a:r>
            <a:r>
              <a:rPr lang="en-US" dirty="0"/>
              <a:t> value just before starting the timer.</a:t>
            </a:r>
          </a:p>
          <a:p>
            <a:pPr marL="1428000" lvl="2" indent="-514350">
              <a:buFont typeface="+mj-lt"/>
              <a:buAutoNum type="romanLcPeriod"/>
            </a:pPr>
            <a:r>
              <a:rPr lang="en-US" dirty="0"/>
              <a:t>Hint: If you don't want to deal with the above, you can just hard code the </a:t>
            </a:r>
            <a:r>
              <a:rPr lang="en-US" dirty="0" err="1"/>
              <a:t>element_idx</a:t>
            </a:r>
            <a:r>
              <a:rPr lang="en-US" dirty="0"/>
              <a:t> to 0 in </a:t>
            </a:r>
            <a:r>
              <a:rPr lang="en-US" dirty="0" err="1"/>
              <a:t>mesh_app_attention</a:t>
            </a:r>
            <a:r>
              <a:rPr lang="en-US" dirty="0"/>
              <a:t> and </a:t>
            </a:r>
            <a:r>
              <a:rPr lang="en-US" dirty="0" err="1"/>
              <a:t>attention_timer_callback</a:t>
            </a:r>
            <a:r>
              <a:rPr lang="en-US" dirty="0"/>
              <a:t>.</a:t>
            </a:r>
          </a:p>
          <a:p>
            <a:pPr marL="457200" indent="-457200">
              <a:buFont typeface="+mj-lt"/>
              <a:buAutoNum type="arabicPeriod" startAt="5"/>
            </a:pPr>
            <a:r>
              <a:rPr lang="en-US" dirty="0"/>
              <a:t>Program your kit.</a:t>
            </a:r>
          </a:p>
          <a:p>
            <a:pPr marL="457200" indent="-457200">
              <a:buFont typeface="+mj-lt"/>
              <a:buAutoNum type="arabicPeriod" startAt="5"/>
            </a:pPr>
            <a:r>
              <a:rPr lang="en-US" dirty="0"/>
              <a:t>Provision your device onto your network.</a:t>
            </a:r>
          </a:p>
          <a:p>
            <a:pPr marL="914046" lvl="1" indent="-457200">
              <a:buFont typeface="+mj-lt"/>
              <a:buAutoNum type="arabicPeriod"/>
            </a:pPr>
            <a:r>
              <a:rPr lang="en-US" dirty="0"/>
              <a:t>Hint: Observe 2 devices show up for this kit instead of just one.</a:t>
            </a:r>
          </a:p>
          <a:p>
            <a:pPr marL="457200" indent="-457200">
              <a:buFont typeface="+mj-lt"/>
              <a:buAutoNum type="arabicPeriod" startAt="5"/>
            </a:pPr>
            <a:r>
              <a:rPr lang="en-US" dirty="0"/>
              <a:t>Control each of the LEDs from the app individually using the two separate devices </a:t>
            </a:r>
          </a:p>
          <a:p>
            <a:pPr marL="914046" lvl="1" indent="-457200">
              <a:buFont typeface="+mj-lt"/>
              <a:buAutoNum type="arabicPeriod"/>
            </a:pPr>
            <a:r>
              <a:rPr lang="en-US" dirty="0"/>
              <a:t>Note that the </a:t>
            </a:r>
            <a:r>
              <a:rPr lang="en-US" dirty="0" err="1"/>
              <a:t>OnOff</a:t>
            </a:r>
            <a:r>
              <a:rPr lang="en-US" dirty="0"/>
              <a:t> Switch and Dimmer control both LEDs simultaneously because they control everything in the group at once.</a:t>
            </a:r>
          </a:p>
          <a:p>
            <a:endParaRPr lang="en-US" dirty="0"/>
          </a:p>
        </p:txBody>
      </p:sp>
      <p:sp>
        <p:nvSpPr>
          <p:cNvPr id="4" name="Rectangle 3">
            <a:extLst>
              <a:ext uri="{FF2B5EF4-FFF2-40B4-BE49-F238E27FC236}">
                <a16:creationId xmlns:a16="http://schemas.microsoft.com/office/drawing/2014/main" id="{AF5E122A-24FB-436D-84D4-6C2EB801FE63}"/>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0381490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6.4 Add 4</a:t>
            </a:r>
            <a:r>
              <a:rPr lang="en-US" baseline="30000" dirty="0"/>
              <a:t>th</a:t>
            </a:r>
            <a:r>
              <a:rPr lang="en-US" dirty="0"/>
              <a:t> Element Temperature</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3" y="1471473"/>
            <a:ext cx="10747438" cy="4554259"/>
          </a:xfrm>
        </p:spPr>
        <p:txBody>
          <a:bodyPr>
            <a:normAutofit fontScale="92500"/>
          </a:bodyPr>
          <a:lstStyle/>
          <a:p>
            <a:pPr marL="0" lvl="0" indent="0" defTabSz="914400" eaLnBrk="0" fontAlgn="base" hangingPunct="0">
              <a:spcBef>
                <a:spcPct val="0"/>
              </a:spcBef>
              <a:spcAft>
                <a:spcPct val="0"/>
              </a:spcAft>
              <a:buNone/>
            </a:pPr>
            <a:r>
              <a:rPr lang="en-US" altLang="en-US" b="1" dirty="0">
                <a:solidFill>
                  <a:schemeClr val="tx1"/>
                </a:solidFill>
                <a:latin typeface="Calibri" panose="020F0502020204030204" pitchFamily="34" charset="0"/>
                <a:ea typeface="Calibri" panose="020F0502020204030204" pitchFamily="34" charset="0"/>
              </a:rPr>
              <a:t>Setting up the initial Temperature Sensor Element (as basis for the next exercise)</a:t>
            </a:r>
            <a:endParaRPr lang="en-US" altLang="en-US" dirty="0">
              <a:solidFill>
                <a:schemeClr val="tx1"/>
              </a:solidFill>
            </a:endParaRPr>
          </a:p>
          <a:p>
            <a:pPr marL="0" lvl="0" indent="0" defTabSz="914400" eaLnBrk="0" fontAlgn="base" hangingPunct="0">
              <a:spcBef>
                <a:spcPct val="0"/>
              </a:spcBef>
              <a:spcAft>
                <a:spcPct val="0"/>
              </a:spcAft>
              <a:buNone/>
            </a:pPr>
            <a:r>
              <a:rPr lang="en-US" altLang="en-US" dirty="0">
                <a:solidFill>
                  <a:schemeClr val="tx1"/>
                </a:solidFill>
                <a:latin typeface="Calibri" panose="020F0502020204030204" pitchFamily="34" charset="0"/>
                <a:ea typeface="Calibri" panose="020F0502020204030204" pitchFamily="34" charset="0"/>
              </a:rPr>
              <a:t>Enable visibility of the temperature sensor in your mesh network.</a:t>
            </a:r>
            <a:endParaRPr lang="en-US" altLang="en-US" dirty="0">
              <a:solidFill>
                <a:schemeClr val="tx1"/>
              </a:solidFill>
            </a:endParaRPr>
          </a:p>
          <a:p>
            <a:pPr marL="0" lvl="0" indent="0" defTabSz="914400" eaLnBrk="0" fontAlgn="base" hangingPunct="0">
              <a:spcBef>
                <a:spcPct val="0"/>
              </a:spcBef>
              <a:spcAft>
                <a:spcPct val="0"/>
              </a:spcAft>
              <a:buFontTx/>
              <a:buChar char="•"/>
            </a:pPr>
            <a:r>
              <a:rPr lang="en-US" altLang="en-US" dirty="0">
                <a:solidFill>
                  <a:schemeClr val="tx1"/>
                </a:solidFill>
                <a:latin typeface="Calibri" panose="020F0502020204030204" pitchFamily="34" charset="0"/>
                <a:ea typeface="Calibri" panose="020F0502020204030204" pitchFamily="34" charset="0"/>
              </a:rPr>
              <a:t>In </a:t>
            </a:r>
            <a:r>
              <a:rPr lang="en-US" altLang="en-US" dirty="0" err="1">
                <a:solidFill>
                  <a:schemeClr val="tx1"/>
                </a:solidFill>
                <a:latin typeface="Calibri" panose="020F0502020204030204" pitchFamily="34" charset="0"/>
                <a:ea typeface="Calibri" panose="020F0502020204030204" pitchFamily="34" charset="0"/>
              </a:rPr>
              <a:t>ModusToolbox</a:t>
            </a:r>
            <a:r>
              <a:rPr lang="en-US" altLang="en-US" dirty="0">
                <a:solidFill>
                  <a:schemeClr val="tx1"/>
                </a:solidFill>
                <a:latin typeface="Calibri" panose="020F0502020204030204" pitchFamily="34" charset="0"/>
                <a:ea typeface="Calibri" panose="020F0502020204030204" pitchFamily="34" charset="0"/>
              </a:rPr>
              <a:t> IDE, create a new application for:</a:t>
            </a:r>
            <a:endParaRPr lang="en-US" altLang="en-US" dirty="0">
              <a:solidFill>
                <a:schemeClr val="tx1"/>
              </a:solidFill>
            </a:endParaRPr>
          </a:p>
          <a:p>
            <a:pPr marL="457200" lvl="1" indent="0" defTabSz="914400" eaLnBrk="0" fontAlgn="base" hangingPunct="0">
              <a:spcBef>
                <a:spcPct val="0"/>
              </a:spcBef>
              <a:spcAft>
                <a:spcPct val="0"/>
              </a:spcAft>
              <a:buFontTx/>
              <a:buAutoNum type="arabicPeriod"/>
            </a:pPr>
            <a:r>
              <a:rPr lang="en-US" altLang="en-US" sz="2400" dirty="0">
                <a:solidFill>
                  <a:schemeClr val="tx1"/>
                </a:solidFill>
                <a:latin typeface="Calibri" panose="020F0502020204030204" pitchFamily="34" charset="0"/>
                <a:ea typeface="Calibri" panose="020F0502020204030204" pitchFamily="34" charset="0"/>
              </a:rPr>
              <a:t>Target Hardware: CYW920819EVB-02</a:t>
            </a:r>
            <a:endParaRPr lang="en-US" altLang="en-US" sz="2400" dirty="0">
              <a:solidFill>
                <a:schemeClr val="tx1"/>
              </a:solidFill>
            </a:endParaRPr>
          </a:p>
          <a:p>
            <a:pPr marL="457200" lvl="1" indent="0" defTabSz="914400" eaLnBrk="0" fontAlgn="base" hangingPunct="0">
              <a:spcBef>
                <a:spcPct val="0"/>
              </a:spcBef>
              <a:spcAft>
                <a:spcPct val="0"/>
              </a:spcAft>
              <a:buFontTx/>
              <a:buAutoNum type="arabicPeriod"/>
            </a:pPr>
            <a:r>
              <a:rPr lang="en-US" altLang="en-US" sz="2400" dirty="0">
                <a:solidFill>
                  <a:schemeClr val="tx1"/>
                </a:solidFill>
                <a:latin typeface="Calibri" panose="020F0502020204030204" pitchFamily="34" charset="0"/>
                <a:ea typeface="Calibri" panose="020F0502020204030204" pitchFamily="34" charset="0"/>
              </a:rPr>
              <a:t>Starter Application: </a:t>
            </a:r>
            <a:r>
              <a:rPr lang="en-US" altLang="en-US" sz="2400" dirty="0" err="1">
                <a:solidFill>
                  <a:schemeClr val="tx1"/>
                </a:solidFill>
                <a:latin typeface="Calibri" panose="020F0502020204030204" pitchFamily="34" charset="0"/>
                <a:ea typeface="Calibri" panose="020F0502020204030204" pitchFamily="34" charset="0"/>
              </a:rPr>
              <a:t>BLE_Mesh_SensorTemperature</a:t>
            </a:r>
            <a:endParaRPr lang="en-US" altLang="en-US" sz="2400" dirty="0">
              <a:solidFill>
                <a:schemeClr val="tx1"/>
              </a:solidFill>
            </a:endParaRPr>
          </a:p>
          <a:p>
            <a:pPr marL="0" lvl="0" indent="0" defTabSz="914400" eaLnBrk="0" fontAlgn="base" hangingPunct="0">
              <a:spcBef>
                <a:spcPct val="0"/>
              </a:spcBef>
              <a:spcAft>
                <a:spcPct val="0"/>
              </a:spcAft>
              <a:buFontTx/>
              <a:buChar char="•"/>
            </a:pPr>
            <a:r>
              <a:rPr lang="en-US" altLang="en-US" dirty="0">
                <a:solidFill>
                  <a:schemeClr val="tx1"/>
                </a:solidFill>
                <a:latin typeface="Calibri" panose="020F0502020204030204" pitchFamily="34" charset="0"/>
                <a:ea typeface="Calibri" panose="020F0502020204030204" pitchFamily="34" charset="0"/>
              </a:rPr>
              <a:t>Open the file "</a:t>
            </a:r>
            <a:r>
              <a:rPr lang="en-US" altLang="en-US" dirty="0" err="1">
                <a:solidFill>
                  <a:schemeClr val="tx1"/>
                </a:solidFill>
                <a:latin typeface="Calibri" panose="020F0502020204030204" pitchFamily="34" charset="0"/>
                <a:ea typeface="Calibri" panose="020F0502020204030204" pitchFamily="34" charset="0"/>
              </a:rPr>
              <a:t>sensor_temperature.c</a:t>
            </a:r>
            <a:r>
              <a:rPr lang="en-US" altLang="en-US" dirty="0">
                <a:solidFill>
                  <a:schemeClr val="tx1"/>
                </a:solidFill>
                <a:latin typeface="Calibri" panose="020F0502020204030204" pitchFamily="34" charset="0"/>
                <a:ea typeface="Calibri" panose="020F0502020204030204" pitchFamily="34" charset="0"/>
              </a:rPr>
              <a:t>" and find where the device name is assigned. Change the name so that it has your initials in it (e.g. "&lt;</a:t>
            </a:r>
            <a:r>
              <a:rPr lang="en-US" altLang="en-US" dirty="0" err="1">
                <a:solidFill>
                  <a:schemeClr val="tx1"/>
                </a:solidFill>
                <a:latin typeface="Calibri" panose="020F0502020204030204" pitchFamily="34" charset="0"/>
                <a:ea typeface="Calibri" panose="020F0502020204030204" pitchFamily="34" charset="0"/>
              </a:rPr>
              <a:t>Inits</a:t>
            </a:r>
            <a:r>
              <a:rPr lang="en-US" altLang="en-US" dirty="0">
                <a:solidFill>
                  <a:schemeClr val="tx1"/>
                </a:solidFill>
                <a:latin typeface="Calibri" panose="020F0502020204030204" pitchFamily="34" charset="0"/>
                <a:ea typeface="Calibri" panose="020F0502020204030204" pitchFamily="34" charset="0"/>
              </a:rPr>
              <a:t>&gt; Temperature Sensor").</a:t>
            </a:r>
            <a:endParaRPr lang="en-US" altLang="en-US" dirty="0">
              <a:solidFill>
                <a:schemeClr val="tx1"/>
              </a:solidFill>
            </a:endParaRPr>
          </a:p>
          <a:p>
            <a:pPr marL="0" lvl="0" indent="0" defTabSz="914400" eaLnBrk="0" fontAlgn="base" hangingPunct="0">
              <a:spcBef>
                <a:spcPct val="0"/>
              </a:spcBef>
              <a:spcAft>
                <a:spcPct val="0"/>
              </a:spcAft>
              <a:buFontTx/>
              <a:buChar char="•"/>
            </a:pPr>
            <a:r>
              <a:rPr lang="en-US" altLang="en-US" dirty="0">
                <a:solidFill>
                  <a:schemeClr val="tx1"/>
                </a:solidFill>
                <a:latin typeface="Calibri" panose="020F0502020204030204" pitchFamily="34" charset="0"/>
                <a:ea typeface="Calibri" panose="020F0502020204030204" pitchFamily="34" charset="0"/>
              </a:rPr>
              <a:t>Program the project to your CYW920819EVB-02 kit.</a:t>
            </a:r>
            <a:endParaRPr lang="en-US" altLang="en-US" dirty="0">
              <a:solidFill>
                <a:schemeClr val="tx1"/>
              </a:solidFill>
            </a:endParaRPr>
          </a:p>
          <a:p>
            <a:pPr marL="457200" lvl="1" indent="0" defTabSz="914400" eaLnBrk="0" fontAlgn="base" hangingPunct="0">
              <a:spcBef>
                <a:spcPct val="0"/>
              </a:spcBef>
              <a:spcAft>
                <a:spcPct val="0"/>
              </a:spcAft>
              <a:buFontTx/>
              <a:buAutoNum type="arabicPeriod"/>
            </a:pPr>
            <a:r>
              <a:rPr lang="en-US" altLang="en-US" sz="2400" dirty="0">
                <a:solidFill>
                  <a:schemeClr val="tx1"/>
                </a:solidFill>
                <a:latin typeface="Calibri" panose="020F0502020204030204" pitchFamily="34" charset="0"/>
                <a:ea typeface="Calibri" panose="020F0502020204030204" pitchFamily="34" charset="0"/>
              </a:rPr>
              <a:t>Hint: You should open a terminal window for the PUART to see messages. </a:t>
            </a:r>
            <a:r>
              <a:rPr lang="en-US" altLang="en-US" sz="2400" b="1" dirty="0">
                <a:solidFill>
                  <a:schemeClr val="tx1"/>
                </a:solidFill>
                <a:latin typeface="Calibri" panose="020F0502020204030204" pitchFamily="34" charset="0"/>
                <a:ea typeface="Calibri" panose="020F0502020204030204" pitchFamily="34" charset="0"/>
              </a:rPr>
              <a:t>The default PUART baud rate for the mesh applications is 921600</a:t>
            </a:r>
            <a:r>
              <a:rPr lang="en-US" altLang="en-US" sz="2400" dirty="0">
                <a:solidFill>
                  <a:schemeClr val="tx1"/>
                </a:solidFill>
                <a:latin typeface="Calibri" panose="020F0502020204030204" pitchFamily="34" charset="0"/>
                <a:ea typeface="Calibri" panose="020F0502020204030204" pitchFamily="34" charset="0"/>
              </a:rPr>
              <a:t>.</a:t>
            </a:r>
            <a:endParaRPr lang="en-US" altLang="en-US" sz="2400" dirty="0">
              <a:solidFill>
                <a:schemeClr val="tx1"/>
              </a:solidFill>
            </a:endParaRPr>
          </a:p>
          <a:p>
            <a:pPr marL="914400" lvl="2" indent="0" defTabSz="914400" eaLnBrk="0" fontAlgn="base" hangingPunct="0">
              <a:spcBef>
                <a:spcPct val="0"/>
              </a:spcBef>
              <a:spcAft>
                <a:spcPct val="0"/>
              </a:spcAft>
              <a:buFontTx/>
              <a:buAutoNum type="alphaLcPeriod"/>
            </a:pPr>
            <a:r>
              <a:rPr lang="en-US" altLang="en-US" sz="2400" dirty="0">
                <a:solidFill>
                  <a:schemeClr val="tx1"/>
                </a:solidFill>
                <a:latin typeface="Calibri" panose="020F0502020204030204" pitchFamily="34" charset="0"/>
                <a:ea typeface="Calibri" panose="020F0502020204030204" pitchFamily="34" charset="0"/>
              </a:rPr>
              <a:t>Hint: If your terminal emulator does not support 921600, from </a:t>
            </a:r>
            <a:r>
              <a:rPr lang="en-US" altLang="en-US" sz="2400" dirty="0" err="1">
                <a:solidFill>
                  <a:schemeClr val="tx1"/>
                </a:solidFill>
                <a:latin typeface="Calibri" panose="020F0502020204030204" pitchFamily="34" charset="0"/>
                <a:ea typeface="Calibri" panose="020F0502020204030204" pitchFamily="34" charset="0"/>
              </a:rPr>
              <a:t>ModusToolbox</a:t>
            </a:r>
            <a:r>
              <a:rPr lang="en-US" altLang="en-US" sz="2400" dirty="0">
                <a:solidFill>
                  <a:schemeClr val="tx1"/>
                </a:solidFill>
                <a:latin typeface="Calibri" panose="020F0502020204030204" pitchFamily="34" charset="0"/>
                <a:ea typeface="Calibri" panose="020F0502020204030204" pitchFamily="34" charset="0"/>
              </a:rPr>
              <a:t>, open the file in libraries/</a:t>
            </a:r>
            <a:r>
              <a:rPr lang="en-US" altLang="en-US" sz="2400" dirty="0" err="1">
                <a:solidFill>
                  <a:schemeClr val="tx1"/>
                </a:solidFill>
                <a:latin typeface="Calibri" panose="020F0502020204030204" pitchFamily="34" charset="0"/>
                <a:ea typeface="Calibri" panose="020F0502020204030204" pitchFamily="34" charset="0"/>
              </a:rPr>
              <a:t>mesh_app_lib</a:t>
            </a:r>
            <a:r>
              <a:rPr lang="en-US" altLang="en-US" sz="2400" dirty="0">
                <a:solidFill>
                  <a:schemeClr val="tx1"/>
                </a:solidFill>
                <a:latin typeface="Calibri" panose="020F0502020204030204" pitchFamily="34" charset="0"/>
                <a:ea typeface="Calibri" panose="020F0502020204030204" pitchFamily="34" charset="0"/>
              </a:rPr>
              <a:t>/</a:t>
            </a:r>
            <a:r>
              <a:rPr lang="en-US" altLang="en-US" sz="2400" dirty="0" err="1">
                <a:solidFill>
                  <a:schemeClr val="tx1"/>
                </a:solidFill>
                <a:latin typeface="Calibri" panose="020F0502020204030204" pitchFamily="34" charset="0"/>
                <a:ea typeface="Calibri" panose="020F0502020204030204" pitchFamily="34" charset="0"/>
              </a:rPr>
              <a:t>mesh_app_hci.c</a:t>
            </a:r>
            <a:r>
              <a:rPr lang="en-US" altLang="en-US" sz="2400" dirty="0">
                <a:solidFill>
                  <a:schemeClr val="tx1"/>
                </a:solidFill>
                <a:latin typeface="Calibri" panose="020F0502020204030204" pitchFamily="34" charset="0"/>
                <a:ea typeface="Calibri" panose="020F0502020204030204" pitchFamily="34" charset="0"/>
              </a:rPr>
              <a:t> and search for 921600. Change that value to one that is supported and rebuild/reprogram.</a:t>
            </a:r>
            <a:endParaRPr lang="en-US" altLang="en-US" sz="2400" dirty="0">
              <a:solidFill>
                <a:schemeClr val="tx1"/>
              </a:solidFill>
            </a:endParaRPr>
          </a:p>
        </p:txBody>
      </p:sp>
      <p:sp>
        <p:nvSpPr>
          <p:cNvPr id="5" name="Rectangle 4">
            <a:extLst>
              <a:ext uri="{FF2B5EF4-FFF2-40B4-BE49-F238E27FC236}">
                <a16:creationId xmlns:a16="http://schemas.microsoft.com/office/drawing/2014/main" id="{5BBE9714-1615-43E3-A3D6-32DCEFFD09D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9721741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6.4 Add 4</a:t>
            </a:r>
            <a:r>
              <a:rPr lang="en-US" baseline="30000" dirty="0"/>
              <a:t>th</a:t>
            </a:r>
            <a:r>
              <a:rPr lang="en-US" dirty="0"/>
              <a:t> Element Temperature</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3" y="1471473"/>
            <a:ext cx="5864339" cy="4554259"/>
          </a:xfrm>
        </p:spPr>
        <p:txBody>
          <a:bodyPr>
            <a:normAutofit/>
          </a:bodyPr>
          <a:lstStyle/>
          <a:p>
            <a:pPr marL="0" lvl="0" indent="0" defTabSz="914400" eaLnBrk="0" fontAlgn="base" hangingPunct="0">
              <a:spcBef>
                <a:spcPct val="0"/>
              </a:spcBef>
              <a:spcAft>
                <a:spcPct val="0"/>
              </a:spcAft>
              <a:buFontTx/>
              <a:buChar char="•"/>
            </a:pPr>
            <a:r>
              <a:rPr lang="en-US" altLang="en-US" dirty="0">
                <a:solidFill>
                  <a:schemeClr val="tx1"/>
                </a:solidFill>
                <a:latin typeface="Calibri" panose="020F0502020204030204" pitchFamily="34" charset="0"/>
                <a:ea typeface="Calibri" panose="020F0502020204030204" pitchFamily="34" charset="0"/>
              </a:rPr>
              <a:t>Run the Mesh Lighting application to provision the device.</a:t>
            </a:r>
            <a:endParaRPr lang="en-US" altLang="en-US" dirty="0">
              <a:solidFill>
                <a:schemeClr val="tx1"/>
              </a:solidFill>
            </a:endParaRPr>
          </a:p>
          <a:p>
            <a:pPr marL="457200" lvl="1" indent="0" defTabSz="914400" eaLnBrk="0" fontAlgn="base" hangingPunct="0">
              <a:spcBef>
                <a:spcPct val="0"/>
              </a:spcBef>
              <a:spcAft>
                <a:spcPct val="0"/>
              </a:spcAft>
              <a:buFontTx/>
              <a:buAutoNum type="arabicPeriod"/>
            </a:pPr>
            <a:r>
              <a:rPr lang="en-US" altLang="en-US" sz="2400" dirty="0">
                <a:solidFill>
                  <a:schemeClr val="tx1"/>
                </a:solidFill>
                <a:latin typeface="Calibri" panose="020F0502020204030204" pitchFamily="34" charset="0"/>
                <a:ea typeface="Calibri" panose="020F0502020204030204" pitchFamily="34" charset="0"/>
              </a:rPr>
              <a:t>Hint: If you don't see any devices listed after ~10 seconds, exit the app, stop/restart BLE and then try again.</a:t>
            </a:r>
            <a:endParaRPr lang="en-US" altLang="en-US" sz="2400" dirty="0">
              <a:solidFill>
                <a:schemeClr val="tx1"/>
              </a:solidFill>
            </a:endParaRPr>
          </a:p>
          <a:p>
            <a:pPr marL="0" lvl="0" indent="0" defTabSz="914400" eaLnBrk="0" fontAlgn="base" hangingPunct="0">
              <a:spcBef>
                <a:spcPct val="0"/>
              </a:spcBef>
              <a:spcAft>
                <a:spcPct val="0"/>
              </a:spcAft>
              <a:buFontTx/>
              <a:buChar char="•"/>
            </a:pPr>
            <a:r>
              <a:rPr lang="en-US" altLang="en-US" dirty="0">
                <a:solidFill>
                  <a:schemeClr val="tx1"/>
                </a:solidFill>
                <a:latin typeface="Calibri" panose="020F0502020204030204" pitchFamily="34" charset="0"/>
                <a:ea typeface="Calibri" panose="020F0502020204030204" pitchFamily="34" charset="0"/>
              </a:rPr>
              <a:t>Press </a:t>
            </a:r>
            <a:r>
              <a:rPr lang="en-US" altLang="en-US" b="1" dirty="0">
                <a:solidFill>
                  <a:schemeClr val="tx1"/>
                </a:solidFill>
                <a:latin typeface="Calibri" panose="020F0502020204030204" pitchFamily="34" charset="0"/>
                <a:ea typeface="Calibri" panose="020F0502020204030204" pitchFamily="34" charset="0"/>
              </a:rPr>
              <a:t>GET SENSOR DATA</a:t>
            </a:r>
            <a:r>
              <a:rPr lang="en-US" altLang="en-US" dirty="0">
                <a:solidFill>
                  <a:schemeClr val="tx1"/>
                </a:solidFill>
                <a:latin typeface="Calibri" panose="020F0502020204030204" pitchFamily="34" charset="0"/>
                <a:ea typeface="Calibri" panose="020F0502020204030204" pitchFamily="34" charset="0"/>
              </a:rPr>
              <a:t> several times.</a:t>
            </a:r>
            <a:endParaRPr lang="en-US" altLang="en-US" dirty="0">
              <a:solidFill>
                <a:schemeClr val="tx1"/>
              </a:solidFill>
            </a:endParaRPr>
          </a:p>
          <a:p>
            <a:r>
              <a:rPr lang="en-US" altLang="en-US" dirty="0">
                <a:solidFill>
                  <a:schemeClr val="tx1"/>
                </a:solidFill>
                <a:latin typeface="Calibri" panose="020F0502020204030204" pitchFamily="34" charset="0"/>
                <a:ea typeface="Calibri" panose="020F0502020204030204" pitchFamily="34" charset="0"/>
              </a:rPr>
              <a:t>The temperature shows up as a number in a Status Window of the </a:t>
            </a:r>
            <a:r>
              <a:rPr lang="en-US" altLang="en-US" dirty="0" err="1">
                <a:solidFill>
                  <a:schemeClr val="tx1"/>
                </a:solidFill>
                <a:latin typeface="Calibri" panose="020F0502020204030204" pitchFamily="34" charset="0"/>
                <a:ea typeface="Calibri" panose="020F0502020204030204" pitchFamily="34" charset="0"/>
              </a:rPr>
              <a:t>BLE_Mesh</a:t>
            </a:r>
            <a:r>
              <a:rPr lang="en-US" altLang="en-US" dirty="0">
                <a:solidFill>
                  <a:schemeClr val="tx1"/>
                </a:solidFill>
                <a:latin typeface="Calibri" panose="020F0502020204030204" pitchFamily="34" charset="0"/>
                <a:ea typeface="Calibri" panose="020F0502020204030204" pitchFamily="34" charset="0"/>
              </a:rPr>
              <a:t> Smartphone AP</a:t>
            </a:r>
            <a:endParaRPr lang="en-US" altLang="en-US" dirty="0">
              <a:solidFill>
                <a:schemeClr val="tx1"/>
              </a:solidFill>
            </a:endParaRPr>
          </a:p>
          <a:p>
            <a:endParaRPr lang="en-US" dirty="0"/>
          </a:p>
        </p:txBody>
      </p:sp>
      <p:sp>
        <p:nvSpPr>
          <p:cNvPr id="5" name="Rectangle 4">
            <a:extLst>
              <a:ext uri="{FF2B5EF4-FFF2-40B4-BE49-F238E27FC236}">
                <a16:creationId xmlns:a16="http://schemas.microsoft.com/office/drawing/2014/main" id="{5BBE9714-1615-43E3-A3D6-32DCEFFD09D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pic>
        <p:nvPicPr>
          <p:cNvPr id="2050" name="Picture 3">
            <a:extLst>
              <a:ext uri="{FF2B5EF4-FFF2-40B4-BE49-F238E27FC236}">
                <a16:creationId xmlns:a16="http://schemas.microsoft.com/office/drawing/2014/main" id="{E8DDCE2A-5B48-471C-BFC5-E0BA385D6CE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227513" y="2372136"/>
            <a:ext cx="3420307" cy="28597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1B851A-6808-4A74-837F-BC72A2D98A2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83132" y="2031553"/>
            <a:ext cx="1632234" cy="3354974"/>
          </a:xfrm>
          <a:prstGeom prst="rect">
            <a:avLst/>
          </a:prstGeom>
          <a:noFill/>
          <a:ln>
            <a:noFill/>
          </a:ln>
        </p:spPr>
      </p:pic>
    </p:spTree>
    <p:extLst>
      <p:ext uri="{BB962C8B-B14F-4D97-AF65-F5344CB8AC3E}">
        <p14:creationId xmlns:p14="http://schemas.microsoft.com/office/powerpoint/2010/main" val="36272012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6.5 Add 3</a:t>
            </a:r>
            <a:r>
              <a:rPr lang="en-US" baseline="30000" dirty="0"/>
              <a:t>rd</a:t>
            </a:r>
            <a:r>
              <a:rPr lang="en-US" dirty="0"/>
              <a:t> Element Red Sensor</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p:txBody>
          <a:bodyPr/>
          <a:lstStyle/>
          <a:p>
            <a:pPr marL="0" indent="0">
              <a:buNone/>
            </a:pPr>
            <a:r>
              <a:rPr lang="en-US" dirty="0"/>
              <a:t>Target Kits: CYW920819 with ADI CN0397 RGB Light Sensor Arduino Shield</a:t>
            </a:r>
          </a:p>
          <a:p>
            <a:pPr marL="0" indent="0">
              <a:buNone/>
            </a:pPr>
            <a:r>
              <a:rPr lang="en-US" b="1" dirty="0"/>
              <a:t>Adding a 2</a:t>
            </a:r>
            <a:r>
              <a:rPr lang="en-US" b="1" baseline="30000" dirty="0"/>
              <a:t>nd</a:t>
            </a:r>
            <a:r>
              <a:rPr lang="en-US" b="1" dirty="0"/>
              <a:t> Sensor Element (the Red Light Sensor on the CN0397 Shield)</a:t>
            </a:r>
            <a:endParaRPr lang="en-US" dirty="0"/>
          </a:p>
          <a:p>
            <a:pPr marL="0" indent="0">
              <a:buNone/>
            </a:pPr>
            <a:r>
              <a:rPr lang="en-US" dirty="0"/>
              <a:t>In this exercise, you will add a Red Light Sensor on the CN0397 Arduino Shield to the Temperature Sensor Application. Once provisioned, you will see 2 devices and be able to GET the temperature and Red Light data from the target board.</a:t>
            </a:r>
          </a:p>
          <a:p>
            <a:pPr marL="0" indent="0">
              <a:buNone/>
            </a:pPr>
            <a:r>
              <a:rPr lang="en-US" dirty="0"/>
              <a:t> </a:t>
            </a:r>
          </a:p>
          <a:p>
            <a:pPr marL="0" lvl="0" indent="0">
              <a:buNone/>
            </a:pPr>
            <a:r>
              <a:rPr lang="en-US" dirty="0"/>
              <a:t>1. Remove your Temperature Sensor programmed CYW92018EVB-02 from your mesh network using the Android or iOS App  (these are iOS screenshots). Select the sensor by clicking on Control.  Click on the 3 vertical dots in the upper right and click on Delete Device</a:t>
            </a:r>
          </a:p>
          <a:p>
            <a:endParaRPr lang="en-US" dirty="0"/>
          </a:p>
        </p:txBody>
      </p:sp>
      <p:sp>
        <p:nvSpPr>
          <p:cNvPr id="5" name="Rectangle 4">
            <a:extLst>
              <a:ext uri="{FF2B5EF4-FFF2-40B4-BE49-F238E27FC236}">
                <a16:creationId xmlns:a16="http://schemas.microsoft.com/office/drawing/2014/main" id="{AB524531-18B7-4AF2-A08D-21CCADDB174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6370778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6.5 Add 3</a:t>
            </a:r>
            <a:r>
              <a:rPr lang="en-US" baseline="30000" dirty="0"/>
              <a:t>rd</a:t>
            </a:r>
            <a:r>
              <a:rPr lang="en-US" dirty="0"/>
              <a:t> Element Red Sensor</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8122673" y="1328852"/>
            <a:ext cx="3583897" cy="3177024"/>
          </a:xfrm>
        </p:spPr>
        <p:txBody>
          <a:bodyPr>
            <a:normAutofit lnSpcReduction="10000"/>
          </a:bodyPr>
          <a:lstStyle/>
          <a:p>
            <a:pPr marL="0" indent="0">
              <a:buNone/>
            </a:pPr>
            <a:r>
              <a:rPr lang="en-US" dirty="0"/>
              <a:t>Note: For Android, select a Component from a Room list, then tap the Trash Can symbol to delete it. Leaving the Component screen by tapping the </a:t>
            </a:r>
            <a:r>
              <a:rPr lang="en-US" dirty="0">
                <a:sym typeface="Wingdings" panose="05000000000000000000" pitchFamily="2" charset="2"/>
              </a:rPr>
              <a:t></a:t>
            </a:r>
            <a:r>
              <a:rPr lang="en-US" dirty="0"/>
              <a:t> will show the Component is no longer in the Room list.</a:t>
            </a:r>
          </a:p>
        </p:txBody>
      </p:sp>
      <p:sp>
        <p:nvSpPr>
          <p:cNvPr id="5" name="Rectangle 4">
            <a:extLst>
              <a:ext uri="{FF2B5EF4-FFF2-40B4-BE49-F238E27FC236}">
                <a16:creationId xmlns:a16="http://schemas.microsoft.com/office/drawing/2014/main" id="{AB524531-18B7-4AF2-A08D-21CCADDB174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pic>
        <p:nvPicPr>
          <p:cNvPr id="6" name="Picture 5">
            <a:extLst>
              <a:ext uri="{FF2B5EF4-FFF2-40B4-BE49-F238E27FC236}">
                <a16:creationId xmlns:a16="http://schemas.microsoft.com/office/drawing/2014/main" id="{B65E4E38-6F4A-4526-8E1D-FF3BD737BC5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2457" y="2060156"/>
            <a:ext cx="2195914" cy="3944919"/>
          </a:xfrm>
          <a:prstGeom prst="rect">
            <a:avLst/>
          </a:prstGeom>
          <a:noFill/>
        </p:spPr>
      </p:pic>
      <p:pic>
        <p:nvPicPr>
          <p:cNvPr id="7" name="Picture 6">
            <a:extLst>
              <a:ext uri="{FF2B5EF4-FFF2-40B4-BE49-F238E27FC236}">
                <a16:creationId xmlns:a16="http://schemas.microsoft.com/office/drawing/2014/main" id="{ECCC5FFE-8E9C-41D2-BC82-EB2518EB6425}"/>
              </a:ext>
            </a:extLst>
          </p:cNvPr>
          <p:cNvPicPr>
            <a:picLocks noChangeAspect="1"/>
          </p:cNvPicPr>
          <p:nvPr/>
        </p:nvPicPr>
        <p:blipFill>
          <a:blip r:embed="rId3" r:link="rId4" cstate="screen">
            <a:extLst>
              <a:ext uri="{28A0092B-C50C-407E-A947-70E740481C1C}">
                <a14:useLocalDpi xmlns:a14="http://schemas.microsoft.com/office/drawing/2010/main"/>
              </a:ext>
            </a:extLst>
          </a:blip>
          <a:srcRect/>
          <a:stretch>
            <a:fillRect/>
          </a:stretch>
        </p:blipFill>
        <p:spPr bwMode="auto">
          <a:xfrm>
            <a:off x="3030544" y="2060156"/>
            <a:ext cx="2185378" cy="3886970"/>
          </a:xfrm>
          <a:prstGeom prst="rect">
            <a:avLst/>
          </a:prstGeom>
          <a:noFill/>
          <a:ln>
            <a:noFill/>
          </a:ln>
        </p:spPr>
      </p:pic>
      <p:pic>
        <p:nvPicPr>
          <p:cNvPr id="8" name="Picture 7">
            <a:extLst>
              <a:ext uri="{FF2B5EF4-FFF2-40B4-BE49-F238E27FC236}">
                <a16:creationId xmlns:a16="http://schemas.microsoft.com/office/drawing/2014/main" id="{EA996B54-C20C-43B7-B79D-A314E0BDA5B8}"/>
              </a:ext>
            </a:extLst>
          </p:cNvPr>
          <p:cNvPicPr>
            <a:picLocks noChangeAspect="1"/>
          </p:cNvPicPr>
          <p:nvPr/>
        </p:nvPicPr>
        <p:blipFill>
          <a:blip r:embed="rId5" r:link="rId6" cstate="screen">
            <a:extLst>
              <a:ext uri="{28A0092B-C50C-407E-A947-70E740481C1C}">
                <a14:useLocalDpi xmlns:a14="http://schemas.microsoft.com/office/drawing/2010/main"/>
              </a:ext>
            </a:extLst>
          </a:blip>
          <a:srcRect/>
          <a:stretch>
            <a:fillRect/>
          </a:stretch>
        </p:blipFill>
        <p:spPr bwMode="auto">
          <a:xfrm>
            <a:off x="5470562" y="2098788"/>
            <a:ext cx="2117771" cy="3906287"/>
          </a:xfrm>
          <a:prstGeom prst="rect">
            <a:avLst/>
          </a:prstGeom>
          <a:noFill/>
          <a:ln>
            <a:noFill/>
          </a:ln>
        </p:spPr>
      </p:pic>
      <p:pic>
        <p:nvPicPr>
          <p:cNvPr id="9" name="Picture 8">
            <a:extLst>
              <a:ext uri="{FF2B5EF4-FFF2-40B4-BE49-F238E27FC236}">
                <a16:creationId xmlns:a16="http://schemas.microsoft.com/office/drawing/2014/main" id="{B750C5CA-D79D-4BDD-A716-EFA71A62AB80}"/>
              </a:ext>
            </a:extLst>
          </p:cNvPr>
          <p:cNvPicPr/>
          <p:nvPr/>
        </p:nvPicPr>
        <p:blipFill rotWithShape="1">
          <a:blip r:embed="rId7" cstate="screen">
            <a:extLst>
              <a:ext uri="{28A0092B-C50C-407E-A947-70E740481C1C}">
                <a14:useLocalDpi xmlns:a14="http://schemas.microsoft.com/office/drawing/2010/main"/>
              </a:ext>
            </a:extLst>
          </a:blip>
          <a:srcRect/>
          <a:stretch/>
        </p:blipFill>
        <p:spPr bwMode="auto">
          <a:xfrm>
            <a:off x="8267263" y="4360054"/>
            <a:ext cx="2740706" cy="1863603"/>
          </a:xfrm>
          <a:prstGeom prst="rect">
            <a:avLst/>
          </a:prstGeom>
          <a:noFill/>
          <a:ln>
            <a:noFill/>
          </a:ln>
          <a:extLst>
            <a:ext uri="{53640926-AAD7-44D8-BBD7-CCE9431645EC}">
              <a14:shadowObscured xmlns:a14="http://schemas.microsoft.com/office/drawing/2010/main"/>
            </a:ext>
          </a:extLst>
        </p:spPr>
      </p:pic>
      <p:sp>
        <p:nvSpPr>
          <p:cNvPr id="10" name="Content Placeholder 2">
            <a:extLst>
              <a:ext uri="{FF2B5EF4-FFF2-40B4-BE49-F238E27FC236}">
                <a16:creationId xmlns:a16="http://schemas.microsoft.com/office/drawing/2014/main" id="{7611F9D9-135A-4B59-B40D-3BC691F8BB9B}"/>
              </a:ext>
            </a:extLst>
          </p:cNvPr>
          <p:cNvSpPr txBox="1">
            <a:spLocks/>
          </p:cNvSpPr>
          <p:nvPr/>
        </p:nvSpPr>
        <p:spPr>
          <a:xfrm>
            <a:off x="834630" y="1328852"/>
            <a:ext cx="6955355" cy="1477217"/>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dirty="0"/>
              <a:t>iOS, screen shots to Remove a Component</a:t>
            </a:r>
          </a:p>
        </p:txBody>
      </p:sp>
    </p:spTree>
    <p:extLst>
      <p:ext uri="{BB962C8B-B14F-4D97-AF65-F5344CB8AC3E}">
        <p14:creationId xmlns:p14="http://schemas.microsoft.com/office/powerpoint/2010/main" val="4136517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6.5 Add 3</a:t>
            </a:r>
            <a:r>
              <a:rPr lang="en-US" baseline="30000" dirty="0"/>
              <a:t>rd</a:t>
            </a:r>
            <a:r>
              <a:rPr lang="en-US" dirty="0"/>
              <a:t> Element Red Sensor</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p:txBody>
          <a:bodyPr>
            <a:normAutofit fontScale="85000" lnSpcReduction="10000"/>
          </a:bodyPr>
          <a:lstStyle/>
          <a:p>
            <a:pPr marL="0" indent="0">
              <a:buNone/>
            </a:pPr>
            <a:r>
              <a:rPr lang="en-US" dirty="0"/>
              <a:t>Options:</a:t>
            </a:r>
          </a:p>
          <a:p>
            <a:pPr lvl="0"/>
            <a:r>
              <a:rPr lang="en-US" dirty="0"/>
              <a:t>Highly experienced coders</a:t>
            </a:r>
          </a:p>
          <a:p>
            <a:pPr lvl="1"/>
            <a:r>
              <a:rPr lang="en-US" dirty="0"/>
              <a:t>Start from the Temperature Sensor Code Example and the Red Sensor element on your own. </a:t>
            </a:r>
          </a:p>
          <a:p>
            <a:pPr lvl="1"/>
            <a:r>
              <a:rPr lang="en-US" dirty="0"/>
              <a:t>Start with the embedded example </a:t>
            </a:r>
            <a:r>
              <a:rPr lang="en-US" dirty="0" err="1"/>
              <a:t>BLE_Mesh_SensorTemperature</a:t>
            </a:r>
            <a:endParaRPr lang="en-US" dirty="0"/>
          </a:p>
          <a:p>
            <a:pPr lvl="1"/>
            <a:r>
              <a:rPr lang="en-US" dirty="0"/>
              <a:t>Use resources in Cypress’ tools including “WICED API Reference”</a:t>
            </a:r>
          </a:p>
          <a:p>
            <a:pPr lvl="1"/>
            <a:r>
              <a:rPr lang="en-US" dirty="0"/>
              <a:t>Use resources from ADI for CN0397</a:t>
            </a:r>
          </a:p>
          <a:p>
            <a:pPr lvl="0"/>
            <a:r>
              <a:rPr lang="en-US" dirty="0"/>
              <a:t>Experienced coders</a:t>
            </a:r>
          </a:p>
          <a:p>
            <a:pPr lvl="1"/>
            <a:r>
              <a:rPr lang="en-US" dirty="0"/>
              <a:t>Start with the Template that has suggestions within the file </a:t>
            </a:r>
            <a:r>
              <a:rPr lang="en-US" dirty="0" err="1"/>
              <a:t>sensor_temperature.c</a:t>
            </a:r>
            <a:r>
              <a:rPr lang="en-US" dirty="0"/>
              <a:t> in the Template/Ch06/</a:t>
            </a:r>
            <a:r>
              <a:rPr lang="en-US" dirty="0" err="1"/>
              <a:t>Mesh_Temp_plus_Red_Sensor</a:t>
            </a:r>
            <a:endParaRPr lang="en-US" dirty="0"/>
          </a:p>
          <a:p>
            <a:pPr lvl="1"/>
            <a:r>
              <a:rPr lang="en-US" dirty="0"/>
              <a:t>Hint: Search for “/*** ADI CN0397”</a:t>
            </a:r>
          </a:p>
          <a:p>
            <a:pPr lvl="0"/>
            <a:r>
              <a:rPr lang="en-US" dirty="0"/>
              <a:t>Occasional coders</a:t>
            </a:r>
          </a:p>
          <a:p>
            <a:pPr lvl="1"/>
            <a:r>
              <a:rPr lang="en-US" dirty="0"/>
              <a:t>To start with a working example, then reverse engineer; Import the Key directly Key/Key_Ex12_Mesh_Temp_plus_Red_Sensor</a:t>
            </a:r>
          </a:p>
          <a:p>
            <a:pPr lvl="1"/>
            <a:r>
              <a:rPr lang="en-US" dirty="0"/>
              <a:t>Search for “/*** ADI CN0397” to see all changes made to the base </a:t>
            </a:r>
            <a:r>
              <a:rPr lang="en-US" dirty="0" err="1"/>
              <a:t>BLE_Mesh_SensorTemperature</a:t>
            </a:r>
            <a:r>
              <a:rPr lang="en-US" dirty="0"/>
              <a:t> example.</a:t>
            </a:r>
          </a:p>
          <a:p>
            <a:endParaRPr lang="en-US" dirty="0"/>
          </a:p>
        </p:txBody>
      </p:sp>
      <p:sp>
        <p:nvSpPr>
          <p:cNvPr id="5" name="Rectangle 4">
            <a:extLst>
              <a:ext uri="{FF2B5EF4-FFF2-40B4-BE49-F238E27FC236}">
                <a16:creationId xmlns:a16="http://schemas.microsoft.com/office/drawing/2014/main" id="{AB524531-18B7-4AF2-A08D-21CCADDB174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42682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082BA3-2F9D-48A4-845A-06C3E1D12F00}"/>
              </a:ext>
            </a:extLst>
          </p:cNvPr>
          <p:cNvSpPr>
            <a:spLocks noGrp="1"/>
          </p:cNvSpPr>
          <p:nvPr>
            <p:ph type="body" sz="quarter" idx="10"/>
          </p:nvPr>
        </p:nvSpPr>
        <p:spPr/>
        <p:txBody>
          <a:bodyPr/>
          <a:lstStyle/>
          <a:p>
            <a:r>
              <a:rPr lang="en-US" dirty="0"/>
              <a:t>Open Imported Code Examples from your PC</a:t>
            </a:r>
          </a:p>
        </p:txBody>
      </p:sp>
      <p:sp>
        <p:nvSpPr>
          <p:cNvPr id="4" name="Content Placeholder 3">
            <a:extLst>
              <a:ext uri="{FF2B5EF4-FFF2-40B4-BE49-F238E27FC236}">
                <a16:creationId xmlns:a16="http://schemas.microsoft.com/office/drawing/2014/main" id="{3CDD1C9A-E9E3-4DE3-BD0A-BE74D8DEC3CD}"/>
              </a:ext>
            </a:extLst>
          </p:cNvPr>
          <p:cNvSpPr>
            <a:spLocks noGrp="1"/>
          </p:cNvSpPr>
          <p:nvPr>
            <p:ph sz="quarter" idx="33"/>
          </p:nvPr>
        </p:nvSpPr>
        <p:spPr/>
        <p:txBody>
          <a:bodyPr/>
          <a:lstStyle/>
          <a:p>
            <a:r>
              <a:rPr lang="en-US" dirty="0"/>
              <a:t>Click </a:t>
            </a:r>
            <a:r>
              <a:rPr lang="en-US" b="1" dirty="0"/>
              <a:t>New Application </a:t>
            </a:r>
            <a:r>
              <a:rPr lang="en-US" dirty="0"/>
              <a:t>in Quick Panel</a:t>
            </a:r>
          </a:p>
          <a:p>
            <a:pPr lvl="1"/>
            <a:r>
              <a:rPr lang="en-US" dirty="0"/>
              <a:t>-or- File &gt; New &gt; </a:t>
            </a:r>
            <a:r>
              <a:rPr lang="en-US" dirty="0" err="1"/>
              <a:t>ModusToolbox</a:t>
            </a:r>
            <a:r>
              <a:rPr lang="en-US" dirty="0"/>
              <a:t> IDE Application</a:t>
            </a:r>
          </a:p>
          <a:p>
            <a:r>
              <a:rPr lang="en-US" dirty="0"/>
              <a:t>Select your Target Kit = </a:t>
            </a:r>
            <a:r>
              <a:rPr lang="en-US" b="1" dirty="0"/>
              <a:t>CYW920819EVB-02 </a:t>
            </a:r>
            <a:r>
              <a:rPr lang="en-US" dirty="0"/>
              <a:t>then </a:t>
            </a:r>
            <a:r>
              <a:rPr lang="en-US" b="1" dirty="0"/>
              <a:t>Next </a:t>
            </a:r>
          </a:p>
          <a:p>
            <a:r>
              <a:rPr lang="en-US" dirty="0"/>
              <a:t>Click </a:t>
            </a:r>
            <a:r>
              <a:rPr lang="en-US" b="1" dirty="0"/>
              <a:t>Import</a:t>
            </a:r>
          </a:p>
          <a:p>
            <a:r>
              <a:rPr lang="en-US" dirty="0"/>
              <a:t>Navigate to the location on your PC where Examples were copied or downloaded. Find and Open the file </a:t>
            </a:r>
            <a:r>
              <a:rPr lang="en-US" b="1" dirty="0"/>
              <a:t>modus.mk </a:t>
            </a:r>
            <a:r>
              <a:rPr lang="en-US" dirty="0"/>
              <a:t>within the selected Example.</a:t>
            </a:r>
          </a:p>
          <a:p>
            <a:endParaRPr lang="en-US" b="1" dirty="0"/>
          </a:p>
        </p:txBody>
      </p:sp>
      <p:sp>
        <p:nvSpPr>
          <p:cNvPr id="6" name="Rectangle 5">
            <a:extLst>
              <a:ext uri="{FF2B5EF4-FFF2-40B4-BE49-F238E27FC236}">
                <a16:creationId xmlns:a16="http://schemas.microsoft.com/office/drawing/2014/main" id="{831CB227-33F9-43F1-BC02-C018D6B601BD}"/>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419289822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6.5 Add 3</a:t>
            </a:r>
            <a:r>
              <a:rPr lang="en-US" baseline="30000" dirty="0"/>
              <a:t>rd</a:t>
            </a:r>
            <a:r>
              <a:rPr lang="en-US" dirty="0"/>
              <a:t> Element Red Sensor</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p:txBody>
          <a:bodyPr>
            <a:normAutofit/>
          </a:bodyPr>
          <a:lstStyle/>
          <a:p>
            <a:pPr marL="0" lvl="0" indent="0">
              <a:buNone/>
            </a:pPr>
            <a:r>
              <a:rPr lang="en-US" sz="2900" dirty="0"/>
              <a:t>2. Create a new application for:</a:t>
            </a:r>
          </a:p>
          <a:p>
            <a:pPr marL="456846" lvl="1" indent="0">
              <a:buNone/>
            </a:pPr>
            <a:r>
              <a:rPr lang="en-US" sz="2500" dirty="0"/>
              <a:t>Target Hardware: </a:t>
            </a:r>
            <a:r>
              <a:rPr lang="en-US" sz="2500" b="1" dirty="0"/>
              <a:t>CYW92019EVB-02</a:t>
            </a:r>
            <a:endParaRPr lang="en-US" sz="2500" dirty="0"/>
          </a:p>
          <a:p>
            <a:pPr marL="456846" lvl="1" indent="0">
              <a:buNone/>
            </a:pPr>
            <a:r>
              <a:rPr lang="en-US" sz="2500" dirty="0"/>
              <a:t>Starter Application: </a:t>
            </a:r>
            <a:r>
              <a:rPr lang="en-US" sz="2500" b="1" dirty="0" err="1"/>
              <a:t>Mesh_Temp_plus_Red_Sensor</a:t>
            </a:r>
            <a:r>
              <a:rPr lang="en-US" sz="2500" dirty="0"/>
              <a:t> from Template/Ch06</a:t>
            </a:r>
          </a:p>
          <a:p>
            <a:pPr marL="456846" lvl="1" indent="0">
              <a:buNone/>
            </a:pPr>
            <a:r>
              <a:rPr lang="en-US" sz="2500" dirty="0"/>
              <a:t>Change the name to reflect the kit you’re using     </a:t>
            </a:r>
            <a:r>
              <a:rPr lang="en-US" sz="2800" dirty="0"/>
              <a:t>e.g. Mesh_Temp_plus_Red_Sensor_CYW920819</a:t>
            </a:r>
            <a:endParaRPr lang="en-US" sz="2500" dirty="0"/>
          </a:p>
          <a:p>
            <a:pPr marL="0" lvl="0" indent="0">
              <a:buNone/>
            </a:pPr>
            <a:r>
              <a:rPr lang="en-US" sz="2900" dirty="0"/>
              <a:t>3. Open </a:t>
            </a:r>
            <a:r>
              <a:rPr lang="en-US" sz="2900" dirty="0" err="1"/>
              <a:t>sensor_temperature.c</a:t>
            </a:r>
            <a:r>
              <a:rPr lang="en-US" sz="2900" dirty="0"/>
              <a:t> and find “</a:t>
            </a:r>
            <a:r>
              <a:rPr lang="en-US" sz="2900" dirty="0" err="1"/>
              <a:t>wiced_bt_cfg_settings.device_name</a:t>
            </a:r>
            <a:r>
              <a:rPr lang="en-US" sz="2900" dirty="0"/>
              <a:t>”. Change the name so that it has your initials 	e.g. "&lt;initials&gt; </a:t>
            </a:r>
            <a:r>
              <a:rPr lang="en-US" sz="2900" dirty="0" err="1"/>
              <a:t>Temp+LIght</a:t>
            </a:r>
            <a:r>
              <a:rPr lang="en-US" sz="2900" dirty="0"/>
              <a:t> Sensor"</a:t>
            </a:r>
          </a:p>
          <a:p>
            <a:pPr marL="0" indent="0">
              <a:buNone/>
            </a:pPr>
            <a:endParaRPr lang="en-US" dirty="0"/>
          </a:p>
        </p:txBody>
      </p:sp>
      <p:sp>
        <p:nvSpPr>
          <p:cNvPr id="5" name="Rectangle 4">
            <a:extLst>
              <a:ext uri="{FF2B5EF4-FFF2-40B4-BE49-F238E27FC236}">
                <a16:creationId xmlns:a16="http://schemas.microsoft.com/office/drawing/2014/main" id="{AB524531-18B7-4AF2-A08D-21CCADDB174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5007191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6.5 Add 3</a:t>
            </a:r>
            <a:r>
              <a:rPr lang="en-US" baseline="30000" dirty="0"/>
              <a:t>rd</a:t>
            </a:r>
            <a:r>
              <a:rPr lang="en-US" dirty="0"/>
              <a:t> Element Red Sensor</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p:txBody>
          <a:bodyPr>
            <a:normAutofit fontScale="92500" lnSpcReduction="20000"/>
          </a:bodyPr>
          <a:lstStyle/>
          <a:p>
            <a:pPr marL="0" lvl="0" indent="0">
              <a:buNone/>
            </a:pPr>
            <a:r>
              <a:rPr lang="en-US" sz="2900" dirty="0"/>
              <a:t>4. Add the model for element 2. </a:t>
            </a:r>
          </a:p>
          <a:p>
            <a:pPr marL="0" indent="0">
              <a:buNone/>
            </a:pPr>
            <a:r>
              <a:rPr lang="en-US" sz="2900" dirty="0"/>
              <a:t>Hint: this is element 1.  It will be similar for element 2. The mesh device isn’t needed for more that the first element, just the sensor server. Define the MESH_APP_NUM_MODELS_RED for the element configuration structure</a:t>
            </a:r>
          </a:p>
          <a:p>
            <a:pPr marL="0" indent="0">
              <a:buNone/>
            </a:pPr>
            <a:r>
              <a:rPr lang="en-US" dirty="0" err="1">
                <a:latin typeface="Courier New" panose="02070309020205020404" pitchFamily="49" charset="0"/>
                <a:cs typeface="Courier New" panose="02070309020205020404" pitchFamily="49" charset="0"/>
              </a:rPr>
              <a:t>wiced_bt_mesh_core_config_model_t</a:t>
            </a:r>
            <a:r>
              <a:rPr lang="en-US" dirty="0">
                <a:latin typeface="Courier New" panose="02070309020205020404" pitchFamily="49" charset="0"/>
                <a:cs typeface="Courier New" panose="02070309020205020404" pitchFamily="49" charset="0"/>
              </a:rPr>
              <a:t> mesh_element1_models[] =</a:t>
            </a:r>
            <a:endParaRPr lang="en-US" sz="3600"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WICED_BT_MESH_DEVICE,</a:t>
            </a:r>
            <a:endParaRPr lang="en-US" sz="3600"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WICED_BT_MESH_MODEL_SENSOR_SERVER,</a:t>
            </a:r>
            <a:endParaRPr lang="en-US" sz="3600"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#define</a:t>
            </a:r>
            <a:r>
              <a:rPr lang="en-US" dirty="0">
                <a:latin typeface="Courier New" panose="02070309020205020404" pitchFamily="49" charset="0"/>
                <a:cs typeface="Courier New" panose="02070309020205020404" pitchFamily="49" charset="0"/>
              </a:rPr>
              <a:t> MESH_APP_NUM_MODELS_TEMP    (</a:t>
            </a:r>
            <a:r>
              <a:rPr lang="en-US" b="1" dirty="0" err="1">
                <a:latin typeface="Courier New" panose="02070309020205020404" pitchFamily="49" charset="0"/>
                <a:cs typeface="Courier New" panose="02070309020205020404" pitchFamily="49" charset="0"/>
              </a:rPr>
              <a:t>sizeof</a:t>
            </a:r>
            <a:r>
              <a:rPr lang="en-US" dirty="0">
                <a:latin typeface="Courier New" panose="02070309020205020404" pitchFamily="49" charset="0"/>
                <a:cs typeface="Courier New" panose="02070309020205020404" pitchFamily="49" charset="0"/>
              </a:rPr>
              <a:t>(mesh_element1_models) / </a:t>
            </a:r>
            <a:r>
              <a:rPr lang="en-US" b="1" dirty="0" err="1">
                <a:latin typeface="Courier New" panose="02070309020205020404" pitchFamily="49" charset="0"/>
                <a:cs typeface="Courier New" panose="02070309020205020404" pitchFamily="49" charset="0"/>
              </a:rPr>
              <a:t>sizeof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wiced_bt_mesh_core_config_model_t</a:t>
            </a:r>
            <a:r>
              <a:rPr lang="en-US" dirty="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a:p>
            <a:endParaRPr lang="en-US" dirty="0"/>
          </a:p>
        </p:txBody>
      </p:sp>
      <p:sp>
        <p:nvSpPr>
          <p:cNvPr id="5" name="Rectangle 4">
            <a:extLst>
              <a:ext uri="{FF2B5EF4-FFF2-40B4-BE49-F238E27FC236}">
                <a16:creationId xmlns:a16="http://schemas.microsoft.com/office/drawing/2014/main" id="{AB524531-18B7-4AF2-A08D-21CCADDB174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8971355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6.5 Add 3</a:t>
            </a:r>
            <a:r>
              <a:rPr lang="en-US" baseline="30000" dirty="0"/>
              <a:t>rd</a:t>
            </a:r>
            <a:r>
              <a:rPr lang="en-US" dirty="0"/>
              <a:t> Element Red Sensor</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p:txBody>
          <a:bodyPr/>
          <a:lstStyle/>
          <a:p>
            <a:pPr marL="0" indent="0">
              <a:buNone/>
            </a:pPr>
            <a:r>
              <a:rPr lang="en-US" dirty="0"/>
              <a:t>5. Create the #defines and variables for the Red Sensor Element</a:t>
            </a:r>
          </a:p>
          <a:p>
            <a:pPr marL="0" lvl="0" indent="0">
              <a:buNone/>
            </a:pPr>
            <a:r>
              <a:rPr lang="en-US" dirty="0"/>
              <a:t>6. Copy the Temperature Sensor </a:t>
            </a:r>
            <a:r>
              <a:rPr lang="en-US" dirty="0" err="1"/>
              <a:t>bt_mesh_core_config_sensor_t</a:t>
            </a:r>
            <a:r>
              <a:rPr lang="en-US" dirty="0"/>
              <a:t> mesh_element1_sensors structure. </a:t>
            </a:r>
          </a:p>
          <a:p>
            <a:pPr marL="0" indent="0">
              <a:buNone/>
            </a:pPr>
            <a:r>
              <a:rPr lang="en-US" dirty="0"/>
              <a:t>7. Add the 2nd Sensor to the </a:t>
            </a:r>
            <a:r>
              <a:rPr lang="en-US" dirty="0" err="1"/>
              <a:t>bt_mesh_core_config_element_t</a:t>
            </a:r>
            <a:r>
              <a:rPr lang="en-US" dirty="0"/>
              <a:t> </a:t>
            </a:r>
            <a:r>
              <a:rPr lang="en-US" dirty="0" err="1"/>
              <a:t>mesh_elements</a:t>
            </a:r>
            <a:r>
              <a:rPr lang="en-US" dirty="0"/>
              <a:t>[] structure</a:t>
            </a:r>
          </a:p>
        </p:txBody>
      </p:sp>
      <p:sp>
        <p:nvSpPr>
          <p:cNvPr id="5" name="Rectangle 4">
            <a:extLst>
              <a:ext uri="{FF2B5EF4-FFF2-40B4-BE49-F238E27FC236}">
                <a16:creationId xmlns:a16="http://schemas.microsoft.com/office/drawing/2014/main" id="{AB524531-18B7-4AF2-A08D-21CCADDB174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8354067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6.5 Add 3</a:t>
            </a:r>
            <a:r>
              <a:rPr lang="en-US" baseline="30000" dirty="0"/>
              <a:t>rd</a:t>
            </a:r>
            <a:r>
              <a:rPr lang="en-US" dirty="0"/>
              <a:t> Element Red Sensor</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p:txBody>
          <a:bodyPr>
            <a:normAutofit/>
          </a:bodyPr>
          <a:lstStyle/>
          <a:p>
            <a:pPr marL="0" indent="0">
              <a:buNone/>
            </a:pPr>
            <a:r>
              <a:rPr lang="en-US" dirty="0"/>
              <a:t>8.In the </a:t>
            </a:r>
            <a:r>
              <a:rPr lang="en-US" dirty="0" err="1"/>
              <a:t>mesh_app_init</a:t>
            </a:r>
            <a:r>
              <a:rPr lang="en-US" dirty="0"/>
              <a:t> function in the section where it is provisioned </a:t>
            </a:r>
          </a:p>
          <a:p>
            <a:r>
              <a:rPr lang="en-US" dirty="0"/>
              <a:t>Add the SPI port initialization for reading the CN0397 </a:t>
            </a:r>
            <a:r>
              <a:rPr lang="en-US" dirty="0" err="1"/>
              <a:t>wiced_hal_pspi_init</a:t>
            </a:r>
            <a:endParaRPr lang="en-US" dirty="0"/>
          </a:p>
          <a:p>
            <a:r>
              <a:rPr lang="en-US" dirty="0"/>
              <a:t>Add initialization of the CN0397 with CN0397_Init()</a:t>
            </a:r>
          </a:p>
          <a:p>
            <a:r>
              <a:rPr lang="en-US" dirty="0"/>
              <a:t>Add a WICED Timer for the Red Sensor publish</a:t>
            </a:r>
          </a:p>
          <a:p>
            <a:r>
              <a:rPr lang="en-US" dirty="0"/>
              <a:t>Restore the cadence NVRAM</a:t>
            </a:r>
          </a:p>
          <a:p>
            <a:r>
              <a:rPr lang="en-US" dirty="0"/>
              <a:t>Init the red sensor server</a:t>
            </a:r>
          </a:p>
        </p:txBody>
      </p:sp>
      <p:sp>
        <p:nvSpPr>
          <p:cNvPr id="5" name="Rectangle 4">
            <a:extLst>
              <a:ext uri="{FF2B5EF4-FFF2-40B4-BE49-F238E27FC236}">
                <a16:creationId xmlns:a16="http://schemas.microsoft.com/office/drawing/2014/main" id="{AB524531-18B7-4AF2-A08D-21CCADDB174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7918219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6.5 Add 3</a:t>
            </a:r>
            <a:r>
              <a:rPr lang="en-US" baseline="30000" dirty="0"/>
              <a:t>rd</a:t>
            </a:r>
            <a:r>
              <a:rPr lang="en-US" dirty="0"/>
              <a:t> Element Red Sensor</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3" y="1471474"/>
            <a:ext cx="11358323" cy="1284790"/>
          </a:xfrm>
        </p:spPr>
        <p:txBody>
          <a:bodyPr>
            <a:normAutofit lnSpcReduction="10000"/>
          </a:bodyPr>
          <a:lstStyle/>
          <a:p>
            <a:pPr marL="0" indent="0">
              <a:buNone/>
            </a:pPr>
            <a:r>
              <a:rPr lang="en-US" dirty="0"/>
              <a:t>9.	Build and program the CYW920819EVB-02</a:t>
            </a:r>
          </a:p>
          <a:p>
            <a:pPr marL="0" indent="0">
              <a:buNone/>
            </a:pPr>
            <a:r>
              <a:rPr lang="en-US" dirty="0"/>
              <a:t>10.	Provision your Temperature Sensor Kit to your Network. You should see 2 Devices, one Temp + Light Sensor (</a:t>
            </a:r>
            <a:r>
              <a:rPr lang="en-US" dirty="0" err="1"/>
              <a:t>xxxx</a:t>
            </a:r>
            <a:r>
              <a:rPr lang="en-US" dirty="0"/>
              <a:t>) and Temp + Light Sensor (xxxx+1) </a:t>
            </a:r>
          </a:p>
          <a:p>
            <a:pPr marL="0" indent="0">
              <a:buNone/>
            </a:pPr>
            <a:endParaRPr lang="en-US" dirty="0"/>
          </a:p>
        </p:txBody>
      </p:sp>
      <p:sp>
        <p:nvSpPr>
          <p:cNvPr id="5" name="Rectangle 4">
            <a:extLst>
              <a:ext uri="{FF2B5EF4-FFF2-40B4-BE49-F238E27FC236}">
                <a16:creationId xmlns:a16="http://schemas.microsoft.com/office/drawing/2014/main" id="{AB524531-18B7-4AF2-A08D-21CCADDB174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pic>
        <p:nvPicPr>
          <p:cNvPr id="6" name="Picture 5">
            <a:extLst>
              <a:ext uri="{FF2B5EF4-FFF2-40B4-BE49-F238E27FC236}">
                <a16:creationId xmlns:a16="http://schemas.microsoft.com/office/drawing/2014/main" id="{1A288C77-58C0-4EF5-BAE6-9B6402E47D14}"/>
              </a:ext>
            </a:extLst>
          </p:cNvPr>
          <p:cNvPicPr/>
          <p:nvPr/>
        </p:nvPicPr>
        <p:blipFill>
          <a:blip r:embed="rId2" r:link="rId3" cstate="screen">
            <a:extLst>
              <a:ext uri="{28A0092B-C50C-407E-A947-70E740481C1C}">
                <a14:useLocalDpi xmlns:a14="http://schemas.microsoft.com/office/drawing/2010/main"/>
              </a:ext>
            </a:extLst>
          </a:blip>
          <a:srcRect/>
          <a:stretch>
            <a:fillRect/>
          </a:stretch>
        </p:blipFill>
        <p:spPr bwMode="auto">
          <a:xfrm>
            <a:off x="1347879" y="2934606"/>
            <a:ext cx="1684655" cy="2996565"/>
          </a:xfrm>
          <a:prstGeom prst="rect">
            <a:avLst/>
          </a:prstGeom>
          <a:noFill/>
          <a:ln>
            <a:noFill/>
          </a:ln>
        </p:spPr>
      </p:pic>
      <p:pic>
        <p:nvPicPr>
          <p:cNvPr id="7" name="Picture 6">
            <a:extLst>
              <a:ext uri="{FF2B5EF4-FFF2-40B4-BE49-F238E27FC236}">
                <a16:creationId xmlns:a16="http://schemas.microsoft.com/office/drawing/2014/main" id="{6E9EB839-C176-4733-9CAD-34F3573E4C46}"/>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19443" y="2930659"/>
            <a:ext cx="1680210" cy="3018790"/>
          </a:xfrm>
          <a:prstGeom prst="rect">
            <a:avLst/>
          </a:prstGeom>
          <a:noFill/>
        </p:spPr>
      </p:pic>
      <p:pic>
        <p:nvPicPr>
          <p:cNvPr id="8" name="Picture 7">
            <a:extLst>
              <a:ext uri="{FF2B5EF4-FFF2-40B4-BE49-F238E27FC236}">
                <a16:creationId xmlns:a16="http://schemas.microsoft.com/office/drawing/2014/main" id="{3D2C2233-2DE0-4202-9A1B-99E2C12FE75B}"/>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86562" y="2930976"/>
            <a:ext cx="1680210" cy="3018155"/>
          </a:xfrm>
          <a:prstGeom prst="rect">
            <a:avLst/>
          </a:prstGeom>
          <a:noFill/>
        </p:spPr>
      </p:pic>
      <p:sp>
        <p:nvSpPr>
          <p:cNvPr id="4" name="Rectangle 3">
            <a:extLst>
              <a:ext uri="{FF2B5EF4-FFF2-40B4-BE49-F238E27FC236}">
                <a16:creationId xmlns:a16="http://schemas.microsoft.com/office/drawing/2014/main" id="{AF3E55F8-2D0A-4A4B-B12E-E89F733AD989}"/>
              </a:ext>
            </a:extLst>
          </p:cNvPr>
          <p:cNvSpPr/>
          <p:nvPr/>
        </p:nvSpPr>
        <p:spPr>
          <a:xfrm>
            <a:off x="8153681" y="4388126"/>
            <a:ext cx="3429415" cy="1561005"/>
          </a:xfrm>
          <a:prstGeom prst="rect">
            <a:avLst/>
          </a:prstGeom>
        </p:spPr>
        <p:txBody>
          <a:bodyPr wrap="square">
            <a:spAutoFit/>
          </a:bodyPr>
          <a:lstStyle/>
          <a:p>
            <a:pPr>
              <a:lnSpc>
                <a:spcPct val="107000"/>
              </a:lnSpc>
            </a:pPr>
            <a:r>
              <a:rPr lang="en-US" dirty="0">
                <a:latin typeface="Calibri" panose="020F0502020204030204" pitchFamily="34" charset="0"/>
                <a:ea typeface="Calibri" panose="020F0502020204030204" pitchFamily="34" charset="0"/>
                <a:cs typeface="Arial" panose="020B0604020202020204" pitchFamily="34" charset="0"/>
              </a:rPr>
              <a:t>Note: These images are for iOS. Android is similar; Provision one Device and get two Components, one with a higher number in brackets than the other.</a:t>
            </a:r>
          </a:p>
        </p:txBody>
      </p:sp>
    </p:spTree>
    <p:extLst>
      <p:ext uri="{BB962C8B-B14F-4D97-AF65-F5344CB8AC3E}">
        <p14:creationId xmlns:p14="http://schemas.microsoft.com/office/powerpoint/2010/main" val="39319705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6.5 Add 3</a:t>
            </a:r>
            <a:r>
              <a:rPr lang="en-US" baseline="30000" dirty="0"/>
              <a:t>rd</a:t>
            </a:r>
            <a:r>
              <a:rPr lang="en-US" dirty="0"/>
              <a:t> Element Red Sensor</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3" y="1471473"/>
            <a:ext cx="11358323" cy="1271727"/>
          </a:xfrm>
        </p:spPr>
        <p:txBody>
          <a:bodyPr>
            <a:normAutofit/>
          </a:bodyPr>
          <a:lstStyle/>
          <a:p>
            <a:pPr marL="0" indent="0">
              <a:buNone/>
            </a:pPr>
            <a:r>
              <a:rPr lang="en-US" dirty="0"/>
              <a:t>11. Read the Temp Sensor in the app (click on Controls for the of the top device and then on Get Sensor Data a few times).  Put your finger on the thermistor and watch the temperature rise</a:t>
            </a:r>
          </a:p>
        </p:txBody>
      </p:sp>
      <p:sp>
        <p:nvSpPr>
          <p:cNvPr id="5" name="Rectangle 4">
            <a:extLst>
              <a:ext uri="{FF2B5EF4-FFF2-40B4-BE49-F238E27FC236}">
                <a16:creationId xmlns:a16="http://schemas.microsoft.com/office/drawing/2014/main" id="{AB524531-18B7-4AF2-A08D-21CCADDB174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pic>
        <p:nvPicPr>
          <p:cNvPr id="6" name="Picture 5">
            <a:extLst>
              <a:ext uri="{FF2B5EF4-FFF2-40B4-BE49-F238E27FC236}">
                <a16:creationId xmlns:a16="http://schemas.microsoft.com/office/drawing/2014/main" id="{84C01A82-58EB-4A96-860F-5B0728120EE3}"/>
              </a:ext>
            </a:extLst>
          </p:cNvPr>
          <p:cNvPicPr/>
          <p:nvPr/>
        </p:nvPicPr>
        <p:blipFill>
          <a:blip r:embed="rId2" r:link="rId3" cstate="screen">
            <a:extLst>
              <a:ext uri="{28A0092B-C50C-407E-A947-70E740481C1C}">
                <a14:useLocalDpi xmlns:a14="http://schemas.microsoft.com/office/drawing/2010/main"/>
              </a:ext>
            </a:extLst>
          </a:blip>
          <a:srcRect/>
          <a:stretch>
            <a:fillRect/>
          </a:stretch>
        </p:blipFill>
        <p:spPr bwMode="auto">
          <a:xfrm>
            <a:off x="3232377" y="2743200"/>
            <a:ext cx="1834515" cy="3263265"/>
          </a:xfrm>
          <a:prstGeom prst="rect">
            <a:avLst/>
          </a:prstGeom>
          <a:noFill/>
          <a:ln>
            <a:noFill/>
          </a:ln>
        </p:spPr>
      </p:pic>
      <p:pic>
        <p:nvPicPr>
          <p:cNvPr id="7" name="Picture 6">
            <a:extLst>
              <a:ext uri="{FF2B5EF4-FFF2-40B4-BE49-F238E27FC236}">
                <a16:creationId xmlns:a16="http://schemas.microsoft.com/office/drawing/2014/main" id="{73E70ED2-DA58-4F9B-9491-E0FE334027B7}"/>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34535" y="2743200"/>
            <a:ext cx="1581150" cy="3249930"/>
          </a:xfrm>
          <a:prstGeom prst="rect">
            <a:avLst/>
          </a:prstGeom>
          <a:noFill/>
          <a:ln>
            <a:noFill/>
          </a:ln>
        </p:spPr>
      </p:pic>
    </p:spTree>
    <p:extLst>
      <p:ext uri="{BB962C8B-B14F-4D97-AF65-F5344CB8AC3E}">
        <p14:creationId xmlns:p14="http://schemas.microsoft.com/office/powerpoint/2010/main" val="41878807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Ch6 </a:t>
            </a:r>
            <a:r>
              <a:rPr lang="en-US" dirty="0">
                <a:sym typeface="Wingdings" panose="05000000000000000000" pitchFamily="2" charset="2"/>
              </a:rPr>
              <a:t> </a:t>
            </a:r>
            <a:r>
              <a:rPr lang="en-US" dirty="0"/>
              <a:t>6.5 Add 3</a:t>
            </a:r>
            <a:r>
              <a:rPr lang="en-US" baseline="30000" dirty="0"/>
              <a:t>rd</a:t>
            </a:r>
            <a:r>
              <a:rPr lang="en-US" dirty="0"/>
              <a:t> Element Red Sensor</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3" y="1471473"/>
            <a:ext cx="11358323" cy="1271727"/>
          </a:xfrm>
        </p:spPr>
        <p:txBody>
          <a:bodyPr>
            <a:normAutofit/>
          </a:bodyPr>
          <a:lstStyle/>
          <a:p>
            <a:pPr marL="0" indent="0">
              <a:buNone/>
            </a:pPr>
            <a:r>
              <a:rPr lang="en-US" dirty="0"/>
              <a:t>12. Read the Red Light Sensor in the app (click on Controls for the Light Level Device and then on Get Sensor Data). </a:t>
            </a:r>
          </a:p>
        </p:txBody>
      </p:sp>
      <p:sp>
        <p:nvSpPr>
          <p:cNvPr id="5" name="Rectangle 4">
            <a:extLst>
              <a:ext uri="{FF2B5EF4-FFF2-40B4-BE49-F238E27FC236}">
                <a16:creationId xmlns:a16="http://schemas.microsoft.com/office/drawing/2014/main" id="{AB524531-18B7-4AF2-A08D-21CCADDB174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pic>
        <p:nvPicPr>
          <p:cNvPr id="8" name="Picture 7">
            <a:extLst>
              <a:ext uri="{FF2B5EF4-FFF2-40B4-BE49-F238E27FC236}">
                <a16:creationId xmlns:a16="http://schemas.microsoft.com/office/drawing/2014/main" id="{38D2353A-EE1F-41EA-A287-391B244EAC05}"/>
              </a:ext>
            </a:extLst>
          </p:cNvPr>
          <p:cNvPicPr/>
          <p:nvPr/>
        </p:nvPicPr>
        <p:blipFill>
          <a:blip r:embed="rId2" r:link="rId3" cstate="screen">
            <a:extLst>
              <a:ext uri="{28A0092B-C50C-407E-A947-70E740481C1C}">
                <a14:useLocalDpi xmlns:a14="http://schemas.microsoft.com/office/drawing/2010/main"/>
              </a:ext>
            </a:extLst>
          </a:blip>
          <a:srcRect/>
          <a:stretch>
            <a:fillRect/>
          </a:stretch>
        </p:blipFill>
        <p:spPr bwMode="auto">
          <a:xfrm>
            <a:off x="3450090" y="2618286"/>
            <a:ext cx="1895475" cy="3371850"/>
          </a:xfrm>
          <a:prstGeom prst="rect">
            <a:avLst/>
          </a:prstGeom>
          <a:noFill/>
          <a:ln>
            <a:noFill/>
          </a:ln>
        </p:spPr>
      </p:pic>
      <p:pic>
        <p:nvPicPr>
          <p:cNvPr id="9" name="Picture 8">
            <a:extLst>
              <a:ext uri="{FF2B5EF4-FFF2-40B4-BE49-F238E27FC236}">
                <a16:creationId xmlns:a16="http://schemas.microsoft.com/office/drawing/2014/main" id="{2AD7A884-C8EE-495C-BF8C-1B93F89570A1}"/>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63261" y="2639876"/>
            <a:ext cx="1619250" cy="3328670"/>
          </a:xfrm>
          <a:prstGeom prst="rect">
            <a:avLst/>
          </a:prstGeom>
          <a:noFill/>
          <a:ln>
            <a:noFill/>
          </a:ln>
        </p:spPr>
      </p:pic>
    </p:spTree>
    <p:extLst>
      <p:ext uri="{BB962C8B-B14F-4D97-AF65-F5344CB8AC3E}">
        <p14:creationId xmlns:p14="http://schemas.microsoft.com/office/powerpoint/2010/main" val="5438148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38EBF6-717F-44B0-B560-0D54BECA2A59}"/>
              </a:ext>
            </a:extLst>
          </p:cNvPr>
          <p:cNvSpPr>
            <a:spLocks noGrp="1"/>
          </p:cNvSpPr>
          <p:nvPr>
            <p:ph type="body" sz="quarter" idx="10"/>
          </p:nvPr>
        </p:nvSpPr>
        <p:spPr/>
        <p:txBody>
          <a:bodyPr/>
          <a:lstStyle/>
          <a:p>
            <a:r>
              <a:rPr lang="en-US" dirty="0"/>
              <a:t>BLE Mesh Firmware – Agenda</a:t>
            </a:r>
          </a:p>
        </p:txBody>
      </p:sp>
      <p:sp>
        <p:nvSpPr>
          <p:cNvPr id="4" name="Content Placeholder 3">
            <a:extLst>
              <a:ext uri="{FF2B5EF4-FFF2-40B4-BE49-F238E27FC236}">
                <a16:creationId xmlns:a16="http://schemas.microsoft.com/office/drawing/2014/main" id="{6A28C400-30B6-4713-872D-708E598ADB69}"/>
              </a:ext>
            </a:extLst>
          </p:cNvPr>
          <p:cNvSpPr>
            <a:spLocks noGrp="1"/>
          </p:cNvSpPr>
          <p:nvPr>
            <p:ph sz="quarter" idx="33"/>
          </p:nvPr>
        </p:nvSpPr>
        <p:spPr/>
        <p:txBody>
          <a:bodyPr>
            <a:normAutofit/>
          </a:bodyPr>
          <a:lstStyle/>
          <a:p>
            <a:r>
              <a:rPr lang="en-US" sz="3200" dirty="0"/>
              <a:t>Solid Foundation - Firmware Architecture</a:t>
            </a:r>
          </a:p>
          <a:p>
            <a:r>
              <a:rPr lang="en-US" sz="3200" dirty="0"/>
              <a:t>Mesh Demo Starter Applications</a:t>
            </a:r>
          </a:p>
          <a:p>
            <a:r>
              <a:rPr lang="en-US" sz="3200" dirty="0"/>
              <a:t>Embedded, GitHub, IoT Expert and more</a:t>
            </a:r>
          </a:p>
          <a:p>
            <a:r>
              <a:rPr lang="en-US" sz="3200" dirty="0"/>
              <a:t>Examples with Mesh and ADI Sensors</a:t>
            </a:r>
            <a:endParaRPr lang="en-US" sz="2800" dirty="0"/>
          </a:p>
        </p:txBody>
      </p:sp>
    </p:spTree>
    <p:extLst>
      <p:ext uri="{BB962C8B-B14F-4D97-AF65-F5344CB8AC3E}">
        <p14:creationId xmlns:p14="http://schemas.microsoft.com/office/powerpoint/2010/main" val="40240973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Workshop Summary</a:t>
            </a:r>
          </a:p>
        </p:txBody>
      </p:sp>
    </p:spTree>
    <p:extLst>
      <p:ext uri="{BB962C8B-B14F-4D97-AF65-F5344CB8AC3E}">
        <p14:creationId xmlns:p14="http://schemas.microsoft.com/office/powerpoint/2010/main" val="40359474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5640A2-1220-457B-BC3A-9F98791342F2}"/>
              </a:ext>
            </a:extLst>
          </p:cNvPr>
          <p:cNvSpPr/>
          <p:nvPr/>
        </p:nvSpPr>
        <p:spPr bwMode="auto">
          <a:xfrm>
            <a:off x="0" y="4245123"/>
            <a:ext cx="12192000" cy="2434302"/>
          </a:xfrm>
          <a:prstGeom prst="rect">
            <a:avLst/>
          </a:prstGeom>
          <a:solidFill>
            <a:srgbClr val="DAE3F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chemeClr val="tx1"/>
              </a:buClr>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386" name="Title 1"/>
          <p:cNvSpPr>
            <a:spLocks noGrp="1"/>
          </p:cNvSpPr>
          <p:nvPr>
            <p:ph type="title"/>
          </p:nvPr>
        </p:nvSpPr>
        <p:spPr>
          <a:xfrm>
            <a:off x="393192" y="255719"/>
            <a:ext cx="11432977" cy="514451"/>
          </a:xfrm>
        </p:spPr>
        <p:txBody>
          <a:bodyPr>
            <a:normAutofit fontScale="90000"/>
          </a:bodyPr>
          <a:lstStyle/>
          <a:p>
            <a:pPr>
              <a:lnSpc>
                <a:spcPct val="92000"/>
              </a:lnSpc>
            </a:pPr>
            <a:r>
              <a:rPr lang="en-US" altLang="en-US" dirty="0"/>
              <a:t>Building BLE Mesh Devices</a:t>
            </a:r>
          </a:p>
        </p:txBody>
      </p:sp>
      <p:sp>
        <p:nvSpPr>
          <p:cNvPr id="3" name="Content Placeholder 2"/>
          <p:cNvSpPr>
            <a:spLocks noGrp="1"/>
          </p:cNvSpPr>
          <p:nvPr>
            <p:ph idx="1"/>
          </p:nvPr>
        </p:nvSpPr>
        <p:spPr>
          <a:xfrm>
            <a:off x="270474" y="4423152"/>
            <a:ext cx="11678411" cy="2434301"/>
          </a:xfrm>
        </p:spPr>
        <p:txBody>
          <a:bodyPr>
            <a:noAutofit/>
          </a:bodyPr>
          <a:lstStyle/>
          <a:p>
            <a:pPr marL="0" lvl="1" indent="0">
              <a:spcBef>
                <a:spcPts val="1200"/>
              </a:spcBef>
              <a:buNone/>
              <a:defRPr/>
            </a:pPr>
            <a:r>
              <a:rPr lang="en-US" sz="2400" b="1" dirty="0">
                <a:solidFill>
                  <a:srgbClr val="002060"/>
                </a:solidFill>
                <a:ea typeface="+mn-ea"/>
                <a:cs typeface="+mn-cs"/>
                <a:sym typeface="Wingdings" pitchFamily="2" charset="2"/>
              </a:rPr>
              <a:t>Solution: Cypress Bluetooth Mesh</a:t>
            </a:r>
          </a:p>
          <a:p>
            <a:pPr>
              <a:defRPr/>
            </a:pPr>
            <a:r>
              <a:rPr lang="en-US" sz="2000" dirty="0">
                <a:solidFill>
                  <a:srgbClr val="005596"/>
                </a:solidFill>
                <a:sym typeface="Wingdings" pitchFamily="2" charset="2"/>
              </a:rPr>
              <a:t>Ultra-low-power SoC designs available along with up to 10dBm Tx power</a:t>
            </a:r>
          </a:p>
          <a:p>
            <a:pPr>
              <a:defRPr/>
            </a:pPr>
            <a:r>
              <a:rPr lang="en-US" sz="2000" dirty="0">
                <a:solidFill>
                  <a:srgbClr val="005596"/>
                </a:solidFill>
                <a:sym typeface="Wingdings" pitchFamily="2" charset="2"/>
              </a:rPr>
              <a:t>Full portfolio of mesh-compliant silicon and pre-certified module solutions</a:t>
            </a:r>
          </a:p>
          <a:p>
            <a:pPr>
              <a:defRPr/>
            </a:pPr>
            <a:r>
              <a:rPr lang="en-US" sz="2000" dirty="0">
                <a:solidFill>
                  <a:srgbClr val="005596"/>
                </a:solidFill>
                <a:sym typeface="Wingdings" pitchFamily="2" charset="2"/>
              </a:rPr>
              <a:t>Best-in-class SIG compliant Bluetooth mesh implementation, complemented with example projects and reference mobile apps</a:t>
            </a:r>
          </a:p>
        </p:txBody>
      </p:sp>
      <p:sp>
        <p:nvSpPr>
          <p:cNvPr id="5" name="Rectangle 4">
            <a:extLst>
              <a:ext uri="{FF2B5EF4-FFF2-40B4-BE49-F238E27FC236}">
                <a16:creationId xmlns:a16="http://schemas.microsoft.com/office/drawing/2014/main" id="{3AEFE498-28F9-426F-9DD4-61719726EA8F}"/>
              </a:ext>
            </a:extLst>
          </p:cNvPr>
          <p:cNvSpPr/>
          <p:nvPr/>
        </p:nvSpPr>
        <p:spPr bwMode="auto">
          <a:xfrm>
            <a:off x="4362597" y="1851565"/>
            <a:ext cx="3173223" cy="2348298"/>
          </a:xfrm>
          <a:prstGeom prst="rect">
            <a:avLst/>
          </a:prstGeom>
          <a:noFill/>
          <a:ln w="12700" cap="flat" cmpd="sng" algn="ctr">
            <a:solidFill>
              <a:srgbClr val="003366"/>
            </a:solid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lgn="ctr" eaLnBrk="1" hangingPunct="1">
              <a:buClr>
                <a:srgbClr val="4D4D4D"/>
              </a:buClr>
              <a:defRPr/>
            </a:pPr>
            <a:endParaRPr lang="en-US" dirty="0">
              <a:solidFill>
                <a:srgbClr val="4D4D4D"/>
              </a:solidFill>
              <a:ea typeface="ＭＳ Ｐゴシック" panose="020B0600070205080204" pitchFamily="34" charset="-128"/>
            </a:endParaRPr>
          </a:p>
        </p:txBody>
      </p:sp>
      <p:sp>
        <p:nvSpPr>
          <p:cNvPr id="6" name="AutoShape 33">
            <a:extLst>
              <a:ext uri="{FF2B5EF4-FFF2-40B4-BE49-F238E27FC236}">
                <a16:creationId xmlns:a16="http://schemas.microsoft.com/office/drawing/2014/main" id="{EC8608CE-3CBC-413E-A789-1F8FB8D6D7DC}"/>
              </a:ext>
            </a:extLst>
          </p:cNvPr>
          <p:cNvSpPr>
            <a:spLocks noChangeArrowheads="1"/>
          </p:cNvSpPr>
          <p:nvPr/>
        </p:nvSpPr>
        <p:spPr bwMode="auto">
          <a:xfrm>
            <a:off x="4535553" y="1680953"/>
            <a:ext cx="2824323" cy="274857"/>
          </a:xfrm>
          <a:prstGeom prst="roundRect">
            <a:avLst>
              <a:gd name="adj" fmla="val 31903"/>
            </a:avLst>
          </a:prstGeom>
          <a:gradFill rotWithShape="1">
            <a:gsLst>
              <a:gs pos="0">
                <a:srgbClr val="173F77"/>
              </a:gs>
              <a:gs pos="100000">
                <a:srgbClr val="006699"/>
              </a:gs>
            </a:gsLst>
            <a:lin ang="2700000" scaled="1"/>
          </a:gradFill>
          <a:ln w="28575">
            <a:solidFill>
              <a:srgbClr val="0C5388"/>
            </a:solidFill>
            <a:round/>
            <a:headEnd/>
            <a:tailEnd/>
          </a:ln>
        </p:spPr>
        <p:txBody>
          <a:bodyPr wrap="none"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eaLnBrk="1" hangingPunct="1">
              <a:buClr>
                <a:srgbClr val="4D4D4D"/>
              </a:buClr>
            </a:pPr>
            <a:r>
              <a:rPr lang="en-US" altLang="en-US" sz="1200" b="1" dirty="0">
                <a:solidFill>
                  <a:srgbClr val="EAEAEA"/>
                </a:solidFill>
                <a:cs typeface="Arial" panose="020B0604020202020204" pitchFamily="34" charset="0"/>
              </a:rPr>
              <a:t>Software/Firmware</a:t>
            </a:r>
          </a:p>
        </p:txBody>
      </p:sp>
      <p:sp>
        <p:nvSpPr>
          <p:cNvPr id="7" name="Rectangle 6">
            <a:extLst>
              <a:ext uri="{FF2B5EF4-FFF2-40B4-BE49-F238E27FC236}">
                <a16:creationId xmlns:a16="http://schemas.microsoft.com/office/drawing/2014/main" id="{C6F063AC-B10E-407E-A29A-0BE6C71C4D8C}"/>
              </a:ext>
            </a:extLst>
          </p:cNvPr>
          <p:cNvSpPr/>
          <p:nvPr/>
        </p:nvSpPr>
        <p:spPr bwMode="auto">
          <a:xfrm>
            <a:off x="531626" y="1841955"/>
            <a:ext cx="3173223" cy="2357913"/>
          </a:xfrm>
          <a:prstGeom prst="rect">
            <a:avLst/>
          </a:prstGeom>
          <a:noFill/>
          <a:ln w="12700" cap="flat" cmpd="sng" algn="ctr">
            <a:solidFill>
              <a:srgbClr val="003366"/>
            </a:solid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lgn="ctr" eaLnBrk="1" hangingPunct="1">
              <a:buClr>
                <a:srgbClr val="4D4D4D"/>
              </a:buClr>
              <a:defRPr/>
            </a:pPr>
            <a:endParaRPr lang="en-US" dirty="0">
              <a:solidFill>
                <a:srgbClr val="4D4D4D"/>
              </a:solidFill>
              <a:ea typeface="ＭＳ Ｐゴシック" panose="020B0600070205080204" pitchFamily="34" charset="-128"/>
            </a:endParaRPr>
          </a:p>
        </p:txBody>
      </p:sp>
      <p:sp>
        <p:nvSpPr>
          <p:cNvPr id="8" name="AutoShape 33">
            <a:extLst>
              <a:ext uri="{FF2B5EF4-FFF2-40B4-BE49-F238E27FC236}">
                <a16:creationId xmlns:a16="http://schemas.microsoft.com/office/drawing/2014/main" id="{E43B9566-727F-4F7F-9E76-F53B2E09E3E6}"/>
              </a:ext>
            </a:extLst>
          </p:cNvPr>
          <p:cNvSpPr>
            <a:spLocks noChangeArrowheads="1"/>
          </p:cNvSpPr>
          <p:nvPr/>
        </p:nvSpPr>
        <p:spPr bwMode="auto">
          <a:xfrm>
            <a:off x="883859" y="1699025"/>
            <a:ext cx="2462671" cy="247160"/>
          </a:xfrm>
          <a:prstGeom prst="roundRect">
            <a:avLst>
              <a:gd name="adj" fmla="val 31903"/>
            </a:avLst>
          </a:prstGeom>
          <a:gradFill rotWithShape="1">
            <a:gsLst>
              <a:gs pos="0">
                <a:srgbClr val="173F77"/>
              </a:gs>
              <a:gs pos="100000">
                <a:srgbClr val="006699"/>
              </a:gs>
            </a:gsLst>
            <a:lin ang="2700000" scaled="1"/>
          </a:gradFill>
          <a:ln w="28575">
            <a:solidFill>
              <a:srgbClr val="0C5388"/>
            </a:solidFill>
            <a:round/>
            <a:headEnd/>
            <a:tailEnd/>
          </a:ln>
        </p:spPr>
        <p:txBody>
          <a:bodyPr wrap="none"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eaLnBrk="1" hangingPunct="1">
              <a:buClr>
                <a:srgbClr val="4D4D4D"/>
              </a:buClr>
            </a:pPr>
            <a:r>
              <a:rPr lang="en-US" altLang="en-US" sz="1200" b="1" dirty="0">
                <a:solidFill>
                  <a:srgbClr val="EAEAEA"/>
                </a:solidFill>
                <a:cs typeface="Arial" panose="020B0604020202020204" pitchFamily="34" charset="0"/>
              </a:rPr>
              <a:t>Hardware</a:t>
            </a:r>
          </a:p>
        </p:txBody>
      </p:sp>
      <p:pic>
        <p:nvPicPr>
          <p:cNvPr id="9" name="Picture 8">
            <a:extLst>
              <a:ext uri="{FF2B5EF4-FFF2-40B4-BE49-F238E27FC236}">
                <a16:creationId xmlns:a16="http://schemas.microsoft.com/office/drawing/2014/main" id="{1F06AF22-99D4-45A7-8B39-07E1D3345F9E}"/>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08715" y="779374"/>
            <a:ext cx="959145" cy="959145"/>
          </a:xfrm>
          <a:prstGeom prst="rect">
            <a:avLst/>
          </a:prstGeom>
        </p:spPr>
      </p:pic>
      <p:sp>
        <p:nvSpPr>
          <p:cNvPr id="10" name="TextBox 9">
            <a:extLst>
              <a:ext uri="{FF2B5EF4-FFF2-40B4-BE49-F238E27FC236}">
                <a16:creationId xmlns:a16="http://schemas.microsoft.com/office/drawing/2014/main" id="{AC02308B-3E07-4CF1-8C21-326CFA33E932}"/>
              </a:ext>
            </a:extLst>
          </p:cNvPr>
          <p:cNvSpPr txBox="1"/>
          <p:nvPr/>
        </p:nvSpPr>
        <p:spPr bwMode="auto">
          <a:xfrm>
            <a:off x="566890" y="2126721"/>
            <a:ext cx="3137959" cy="1816975"/>
          </a:xfrm>
          <a:prstGeom prst="rect">
            <a:avLst/>
          </a:prstGeom>
          <a:noFill/>
          <a:ln w="9525">
            <a:noFill/>
            <a:miter lim="800000"/>
            <a:headEnd/>
            <a:tailEnd/>
          </a:ln>
        </p:spPr>
        <p:txBody>
          <a:bodyPr vert="horz" wrap="square" lIns="91440" tIns="45690" rIns="91440" bIns="45690" numCol="1" rtlCol="0" anchor="t" anchorCtr="0" compatLnSpc="1">
            <a:prstTxWarp prst="textNoShape">
              <a:avLst/>
            </a:prstTxWarp>
            <a:spAutoFit/>
          </a:bodyPr>
          <a:lstStyle/>
          <a:p>
            <a:pPr marL="285750" indent="-285750">
              <a:buFont typeface="Arial" panose="020B0604020202020204" pitchFamily="34" charset="0"/>
              <a:buChar char="•"/>
            </a:pPr>
            <a:r>
              <a:rPr lang="en-US" sz="1600" dirty="0"/>
              <a:t>Bluetooth hardware with good range and low power</a:t>
            </a:r>
          </a:p>
          <a:p>
            <a:pPr marL="285750" indent="-285750">
              <a:buFont typeface="Arial" panose="020B0604020202020204" pitchFamily="34" charset="0"/>
              <a:buChar char="•"/>
            </a:pPr>
            <a:r>
              <a:rPr lang="en-US" sz="1600" dirty="0"/>
              <a:t>105</a:t>
            </a:r>
            <a:r>
              <a:rPr lang="en-US" sz="1200" baseline="70000" dirty="0"/>
              <a:t>O</a:t>
            </a:r>
            <a:r>
              <a:rPr lang="en-US" sz="1600" baseline="30000" dirty="0"/>
              <a:t> </a:t>
            </a:r>
            <a:r>
              <a:rPr lang="en-US" sz="1600" dirty="0"/>
              <a:t>C operating temp for lighting applications</a:t>
            </a:r>
          </a:p>
          <a:p>
            <a:pPr marL="285750" indent="-285750">
              <a:buFont typeface="Arial" panose="020B0604020202020204" pitchFamily="34" charset="0"/>
              <a:buChar char="•"/>
            </a:pPr>
            <a:r>
              <a:rPr lang="en-US" sz="1600" dirty="0"/>
              <a:t>Fully-certified module options to reduce time-to-market and development costs</a:t>
            </a:r>
          </a:p>
        </p:txBody>
      </p:sp>
      <p:sp>
        <p:nvSpPr>
          <p:cNvPr id="11" name="TextBox 10">
            <a:extLst>
              <a:ext uri="{FF2B5EF4-FFF2-40B4-BE49-F238E27FC236}">
                <a16:creationId xmlns:a16="http://schemas.microsoft.com/office/drawing/2014/main" id="{24F4E952-56FD-40E3-8A40-3994283CAC2D}"/>
              </a:ext>
            </a:extLst>
          </p:cNvPr>
          <p:cNvSpPr txBox="1"/>
          <p:nvPr/>
        </p:nvSpPr>
        <p:spPr bwMode="auto">
          <a:xfrm>
            <a:off x="4379348" y="2136330"/>
            <a:ext cx="3156473" cy="2062042"/>
          </a:xfrm>
          <a:prstGeom prst="rect">
            <a:avLst/>
          </a:prstGeom>
          <a:noFill/>
          <a:ln w="9525">
            <a:noFill/>
            <a:miter lim="800000"/>
            <a:headEnd/>
            <a:tailEnd/>
          </a:ln>
        </p:spPr>
        <p:txBody>
          <a:bodyPr vert="horz" wrap="square" lIns="91440" tIns="45690" rIns="91440" bIns="45690" numCol="1" rtlCol="0" anchor="t" anchorCtr="0" compatLnSpc="1">
            <a:prstTxWarp prst="textNoShape">
              <a:avLst/>
            </a:prstTxWarp>
            <a:spAutoFit/>
          </a:bodyPr>
          <a:lstStyle/>
          <a:p>
            <a:pPr marL="285750" indent="-285750">
              <a:buFont typeface="Arial" panose="020B0604020202020204" pitchFamily="34" charset="0"/>
              <a:buChar char="•"/>
            </a:pPr>
            <a:r>
              <a:rPr lang="en-US" sz="1600" dirty="0"/>
              <a:t>Easy-to-use software that abstracts complexity of underlying protocols</a:t>
            </a:r>
          </a:p>
          <a:p>
            <a:pPr marL="285750" indent="-285750">
              <a:buFont typeface="Arial" panose="020B0604020202020204" pitchFamily="34" charset="0"/>
              <a:buChar char="•"/>
            </a:pPr>
            <a:r>
              <a:rPr lang="en-US" sz="1600" dirty="0"/>
              <a:t>Proven, interoperable, and field-tested mesh stack/library</a:t>
            </a:r>
          </a:p>
          <a:p>
            <a:pPr marL="285750" indent="-285750">
              <a:buFont typeface="Arial" panose="020B0604020202020204" pitchFamily="34" charset="0"/>
              <a:buChar char="•"/>
            </a:pPr>
            <a:r>
              <a:rPr lang="en-US" sz="1600" dirty="0"/>
              <a:t>Development kits to easily evaluate and test applications</a:t>
            </a:r>
          </a:p>
        </p:txBody>
      </p:sp>
      <p:sp>
        <p:nvSpPr>
          <p:cNvPr id="12" name="Rectangle 11">
            <a:extLst>
              <a:ext uri="{FF2B5EF4-FFF2-40B4-BE49-F238E27FC236}">
                <a16:creationId xmlns:a16="http://schemas.microsoft.com/office/drawing/2014/main" id="{9E669DC2-3844-4BC4-B9B9-55003D0F3200}"/>
              </a:ext>
            </a:extLst>
          </p:cNvPr>
          <p:cNvSpPr/>
          <p:nvPr/>
        </p:nvSpPr>
        <p:spPr bwMode="auto">
          <a:xfrm>
            <a:off x="8193567" y="1869634"/>
            <a:ext cx="3173223" cy="2320601"/>
          </a:xfrm>
          <a:prstGeom prst="rect">
            <a:avLst/>
          </a:prstGeom>
          <a:noFill/>
          <a:ln w="12700" cap="flat" cmpd="sng" algn="ctr">
            <a:solidFill>
              <a:srgbClr val="003366"/>
            </a:solid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lgn="ctr" eaLnBrk="1" hangingPunct="1">
              <a:buClr>
                <a:srgbClr val="4D4D4D"/>
              </a:buClr>
              <a:defRPr/>
            </a:pPr>
            <a:endParaRPr lang="en-US" dirty="0">
              <a:solidFill>
                <a:srgbClr val="4D4D4D"/>
              </a:solidFill>
              <a:ea typeface="ＭＳ Ｐゴシック" panose="020B0600070205080204" pitchFamily="34" charset="-128"/>
            </a:endParaRPr>
          </a:p>
        </p:txBody>
      </p:sp>
      <p:sp>
        <p:nvSpPr>
          <p:cNvPr id="13" name="AutoShape 33">
            <a:extLst>
              <a:ext uri="{FF2B5EF4-FFF2-40B4-BE49-F238E27FC236}">
                <a16:creationId xmlns:a16="http://schemas.microsoft.com/office/drawing/2014/main" id="{BA853EA5-4A7D-4508-9674-1305FB4E0492}"/>
              </a:ext>
            </a:extLst>
          </p:cNvPr>
          <p:cNvSpPr>
            <a:spLocks noChangeArrowheads="1"/>
          </p:cNvSpPr>
          <p:nvPr/>
        </p:nvSpPr>
        <p:spPr bwMode="auto">
          <a:xfrm>
            <a:off x="8366523" y="1699023"/>
            <a:ext cx="2824323" cy="274857"/>
          </a:xfrm>
          <a:prstGeom prst="roundRect">
            <a:avLst>
              <a:gd name="adj" fmla="val 31903"/>
            </a:avLst>
          </a:prstGeom>
          <a:gradFill rotWithShape="1">
            <a:gsLst>
              <a:gs pos="0">
                <a:srgbClr val="173F77"/>
              </a:gs>
              <a:gs pos="100000">
                <a:srgbClr val="006699"/>
              </a:gs>
            </a:gsLst>
            <a:lin ang="2700000" scaled="1"/>
          </a:gradFill>
          <a:ln w="28575">
            <a:solidFill>
              <a:srgbClr val="0C5388"/>
            </a:solidFill>
            <a:round/>
            <a:headEnd/>
            <a:tailEnd/>
          </a:ln>
        </p:spPr>
        <p:txBody>
          <a:bodyPr wrap="none"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eaLnBrk="1" hangingPunct="1">
              <a:buClr>
                <a:srgbClr val="4D4D4D"/>
              </a:buClr>
            </a:pPr>
            <a:r>
              <a:rPr lang="en-US" altLang="en-US" sz="1200" b="1" dirty="0">
                <a:solidFill>
                  <a:srgbClr val="EAEAEA"/>
                </a:solidFill>
                <a:cs typeface="Arial" panose="020B0604020202020204" pitchFamily="34" charset="0"/>
              </a:rPr>
              <a:t>Mobile Application</a:t>
            </a:r>
          </a:p>
        </p:txBody>
      </p:sp>
      <p:sp>
        <p:nvSpPr>
          <p:cNvPr id="14" name="TextBox 13">
            <a:extLst>
              <a:ext uri="{FF2B5EF4-FFF2-40B4-BE49-F238E27FC236}">
                <a16:creationId xmlns:a16="http://schemas.microsoft.com/office/drawing/2014/main" id="{29F8FF7B-5782-43E8-A283-AA72D3A40C42}"/>
              </a:ext>
            </a:extLst>
          </p:cNvPr>
          <p:cNvSpPr txBox="1"/>
          <p:nvPr/>
        </p:nvSpPr>
        <p:spPr bwMode="auto">
          <a:xfrm>
            <a:off x="8199247" y="2154399"/>
            <a:ext cx="3089744" cy="831464"/>
          </a:xfrm>
          <a:prstGeom prst="rect">
            <a:avLst/>
          </a:prstGeom>
          <a:noFill/>
          <a:ln w="9525">
            <a:noFill/>
            <a:miter lim="800000"/>
            <a:headEnd/>
            <a:tailEnd/>
          </a:ln>
        </p:spPr>
        <p:txBody>
          <a:bodyPr vert="horz" wrap="square" lIns="91440" tIns="45690" rIns="91440" bIns="45690" numCol="1" rtlCol="0" anchor="t" anchorCtr="0" compatLnSpc="1">
            <a:prstTxWarp prst="textNoShape">
              <a:avLst/>
            </a:prstTxWarp>
            <a:spAutoFit/>
          </a:bodyPr>
          <a:lstStyle/>
          <a:p>
            <a:pPr marL="285750" indent="-285750">
              <a:buFont typeface="Arial" panose="020B0604020202020204" pitchFamily="34" charset="0"/>
              <a:buChar char="•"/>
            </a:pPr>
            <a:r>
              <a:rPr lang="en-US" sz="1600" dirty="0"/>
              <a:t>Reference source code for iOS and Android mobile applications</a:t>
            </a:r>
          </a:p>
        </p:txBody>
      </p:sp>
      <p:sp>
        <p:nvSpPr>
          <p:cNvPr id="15" name="Freeform 15">
            <a:extLst>
              <a:ext uri="{FF2B5EF4-FFF2-40B4-BE49-F238E27FC236}">
                <a16:creationId xmlns:a16="http://schemas.microsoft.com/office/drawing/2014/main" id="{F896A06B-FF39-4697-B69B-5C6AD3F993A6}"/>
              </a:ext>
            </a:extLst>
          </p:cNvPr>
          <p:cNvSpPr>
            <a:spLocks noEditPoints="1"/>
          </p:cNvSpPr>
          <p:nvPr/>
        </p:nvSpPr>
        <p:spPr bwMode="auto">
          <a:xfrm>
            <a:off x="1766588" y="946227"/>
            <a:ext cx="681963" cy="670397"/>
          </a:xfrm>
          <a:custGeom>
            <a:avLst/>
            <a:gdLst>
              <a:gd name="T0" fmla="*/ 2147483646 w 495"/>
              <a:gd name="T1" fmla="*/ 2147483646 h 493"/>
              <a:gd name="T2" fmla="*/ 2147483646 w 495"/>
              <a:gd name="T3" fmla="*/ 2147483646 h 493"/>
              <a:gd name="T4" fmla="*/ 2147483646 w 495"/>
              <a:gd name="T5" fmla="*/ 2147483646 h 493"/>
              <a:gd name="T6" fmla="*/ 2147483646 w 495"/>
              <a:gd name="T7" fmla="*/ 2147483646 h 493"/>
              <a:gd name="T8" fmla="*/ 2147483646 w 495"/>
              <a:gd name="T9" fmla="*/ 2147483646 h 493"/>
              <a:gd name="T10" fmla="*/ 2147483646 w 495"/>
              <a:gd name="T11" fmla="*/ 2147483646 h 493"/>
              <a:gd name="T12" fmla="*/ 2147483646 w 495"/>
              <a:gd name="T13" fmla="*/ 2147483646 h 493"/>
              <a:gd name="T14" fmla="*/ 2147483646 w 495"/>
              <a:gd name="T15" fmla="*/ 2147483646 h 493"/>
              <a:gd name="T16" fmla="*/ 2147483646 w 495"/>
              <a:gd name="T17" fmla="*/ 2147483646 h 493"/>
              <a:gd name="T18" fmla="*/ 2147483646 w 495"/>
              <a:gd name="T19" fmla="*/ 2147483646 h 493"/>
              <a:gd name="T20" fmla="*/ 2147483646 w 495"/>
              <a:gd name="T21" fmla="*/ 2147483646 h 493"/>
              <a:gd name="T22" fmla="*/ 2147483646 w 495"/>
              <a:gd name="T23" fmla="*/ 2147483646 h 493"/>
              <a:gd name="T24" fmla="*/ 2147483646 w 495"/>
              <a:gd name="T25" fmla="*/ 2147483646 h 493"/>
              <a:gd name="T26" fmla="*/ 2147483646 w 495"/>
              <a:gd name="T27" fmla="*/ 2147483646 h 493"/>
              <a:gd name="T28" fmla="*/ 2147483646 w 495"/>
              <a:gd name="T29" fmla="*/ 2147483646 h 493"/>
              <a:gd name="T30" fmla="*/ 2147483646 w 495"/>
              <a:gd name="T31" fmla="*/ 2147483646 h 493"/>
              <a:gd name="T32" fmla="*/ 2147483646 w 495"/>
              <a:gd name="T33" fmla="*/ 2147483646 h 493"/>
              <a:gd name="T34" fmla="*/ 2147483646 w 495"/>
              <a:gd name="T35" fmla="*/ 2147483646 h 493"/>
              <a:gd name="T36" fmla="*/ 2147483646 w 495"/>
              <a:gd name="T37" fmla="*/ 2147483646 h 493"/>
              <a:gd name="T38" fmla="*/ 2147483646 w 495"/>
              <a:gd name="T39" fmla="*/ 2147483646 h 493"/>
              <a:gd name="T40" fmla="*/ 2147483646 w 495"/>
              <a:gd name="T41" fmla="*/ 2147483646 h 493"/>
              <a:gd name="T42" fmla="*/ 2147483646 w 495"/>
              <a:gd name="T43" fmla="*/ 2147483646 h 493"/>
              <a:gd name="T44" fmla="*/ 2147483646 w 495"/>
              <a:gd name="T45" fmla="*/ 2147483646 h 493"/>
              <a:gd name="T46" fmla="*/ 2147483646 w 495"/>
              <a:gd name="T47" fmla="*/ 2147483646 h 493"/>
              <a:gd name="T48" fmla="*/ 2147483646 w 495"/>
              <a:gd name="T49" fmla="*/ 2147483646 h 493"/>
              <a:gd name="T50" fmla="*/ 2147483646 w 495"/>
              <a:gd name="T51" fmla="*/ 2147483646 h 493"/>
              <a:gd name="T52" fmla="*/ 2147483646 w 495"/>
              <a:gd name="T53" fmla="*/ 2147483646 h 493"/>
              <a:gd name="T54" fmla="*/ 2147483646 w 495"/>
              <a:gd name="T55" fmla="*/ 2147483646 h 493"/>
              <a:gd name="T56" fmla="*/ 2147483646 w 495"/>
              <a:gd name="T57" fmla="*/ 2147483646 h 493"/>
              <a:gd name="T58" fmla="*/ 2147483646 w 495"/>
              <a:gd name="T59" fmla="*/ 2147483646 h 493"/>
              <a:gd name="T60" fmla="*/ 2147483646 w 495"/>
              <a:gd name="T61" fmla="*/ 2147483646 h 493"/>
              <a:gd name="T62" fmla="*/ 2147483646 w 495"/>
              <a:gd name="T63" fmla="*/ 2147483646 h 493"/>
              <a:gd name="T64" fmla="*/ 2147483646 w 495"/>
              <a:gd name="T65" fmla="*/ 2147483646 h 493"/>
              <a:gd name="T66" fmla="*/ 2147483646 w 495"/>
              <a:gd name="T67" fmla="*/ 2147483646 h 493"/>
              <a:gd name="T68" fmla="*/ 2147483646 w 495"/>
              <a:gd name="T69" fmla="*/ 2147483646 h 493"/>
              <a:gd name="T70" fmla="*/ 2147483646 w 495"/>
              <a:gd name="T71" fmla="*/ 2147483646 h 493"/>
              <a:gd name="T72" fmla="*/ 2147483646 w 495"/>
              <a:gd name="T73" fmla="*/ 2147483646 h 493"/>
              <a:gd name="T74" fmla="*/ 2147483646 w 495"/>
              <a:gd name="T75" fmla="*/ 2147483646 h 493"/>
              <a:gd name="T76" fmla="*/ 2147483646 w 495"/>
              <a:gd name="T77" fmla="*/ 2147483646 h 493"/>
              <a:gd name="T78" fmla="*/ 2147483646 w 495"/>
              <a:gd name="T79" fmla="*/ 2147483646 h 493"/>
              <a:gd name="T80" fmla="*/ 2147483646 w 495"/>
              <a:gd name="T81" fmla="*/ 2147483646 h 493"/>
              <a:gd name="T82" fmla="*/ 2147483646 w 495"/>
              <a:gd name="T83" fmla="*/ 2147483646 h 493"/>
              <a:gd name="T84" fmla="*/ 2147483646 w 495"/>
              <a:gd name="T85" fmla="*/ 2147483646 h 493"/>
              <a:gd name="T86" fmla="*/ 2147483646 w 495"/>
              <a:gd name="T87" fmla="*/ 2147483646 h 493"/>
              <a:gd name="T88" fmla="*/ 2147483646 w 495"/>
              <a:gd name="T89" fmla="*/ 2147483646 h 493"/>
              <a:gd name="T90" fmla="*/ 2147483646 w 495"/>
              <a:gd name="T91" fmla="*/ 2147483646 h 493"/>
              <a:gd name="T92" fmla="*/ 2147483646 w 495"/>
              <a:gd name="T93" fmla="*/ 2147483646 h 493"/>
              <a:gd name="T94" fmla="*/ 2147483646 w 495"/>
              <a:gd name="T95" fmla="*/ 2147483646 h 493"/>
              <a:gd name="T96" fmla="*/ 2147483646 w 495"/>
              <a:gd name="T97" fmla="*/ 2147483646 h 493"/>
              <a:gd name="T98" fmla="*/ 2147483646 w 495"/>
              <a:gd name="T99" fmla="*/ 2147483646 h 493"/>
              <a:gd name="T100" fmla="*/ 2147483646 w 495"/>
              <a:gd name="T101" fmla="*/ 2147483646 h 493"/>
              <a:gd name="T102" fmla="*/ 2147483646 w 495"/>
              <a:gd name="T103" fmla="*/ 2147483646 h 493"/>
              <a:gd name="T104" fmla="*/ 2147483646 w 495"/>
              <a:gd name="T105" fmla="*/ 2147483646 h 493"/>
              <a:gd name="T106" fmla="*/ 2147483646 w 495"/>
              <a:gd name="T107" fmla="*/ 2147483646 h 493"/>
              <a:gd name="T108" fmla="*/ 2147483646 w 495"/>
              <a:gd name="T109" fmla="*/ 2147483646 h 493"/>
              <a:gd name="T110" fmla="*/ 2147483646 w 495"/>
              <a:gd name="T111" fmla="*/ 2147483646 h 493"/>
              <a:gd name="T112" fmla="*/ 2147483646 w 495"/>
              <a:gd name="T113" fmla="*/ 2147483646 h 493"/>
              <a:gd name="T114" fmla="*/ 2147483646 w 495"/>
              <a:gd name="T115" fmla="*/ 2147483646 h 493"/>
              <a:gd name="T116" fmla="*/ 2147483646 w 495"/>
              <a:gd name="T117" fmla="*/ 2147483646 h 493"/>
              <a:gd name="T118" fmla="*/ 2147483646 w 495"/>
              <a:gd name="T119" fmla="*/ 2147483646 h 493"/>
              <a:gd name="T120" fmla="*/ 2147483646 w 495"/>
              <a:gd name="T121" fmla="*/ 2147483646 h 493"/>
              <a:gd name="T122" fmla="*/ 2147483646 w 495"/>
              <a:gd name="T123" fmla="*/ 214748364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461" y="0"/>
                </a:moveTo>
                <a:lnTo>
                  <a:pt x="34" y="0"/>
                </a:lnTo>
                <a:lnTo>
                  <a:pt x="28" y="0"/>
                </a:lnTo>
                <a:lnTo>
                  <a:pt x="22" y="2"/>
                </a:lnTo>
                <a:lnTo>
                  <a:pt x="15" y="5"/>
                </a:lnTo>
                <a:lnTo>
                  <a:pt x="11" y="9"/>
                </a:lnTo>
                <a:lnTo>
                  <a:pt x="6" y="14"/>
                </a:lnTo>
                <a:lnTo>
                  <a:pt x="3" y="20"/>
                </a:lnTo>
                <a:lnTo>
                  <a:pt x="1" y="27"/>
                </a:lnTo>
                <a:lnTo>
                  <a:pt x="0" y="33"/>
                </a:lnTo>
                <a:lnTo>
                  <a:pt x="0" y="460"/>
                </a:lnTo>
                <a:lnTo>
                  <a:pt x="1" y="466"/>
                </a:lnTo>
                <a:lnTo>
                  <a:pt x="3" y="473"/>
                </a:lnTo>
                <a:lnTo>
                  <a:pt x="6" y="479"/>
                </a:lnTo>
                <a:lnTo>
                  <a:pt x="11" y="484"/>
                </a:lnTo>
                <a:lnTo>
                  <a:pt x="15" y="487"/>
                </a:lnTo>
                <a:lnTo>
                  <a:pt x="22" y="490"/>
                </a:lnTo>
                <a:lnTo>
                  <a:pt x="28" y="493"/>
                </a:lnTo>
                <a:lnTo>
                  <a:pt x="34" y="493"/>
                </a:lnTo>
                <a:lnTo>
                  <a:pt x="461" y="493"/>
                </a:lnTo>
                <a:lnTo>
                  <a:pt x="469" y="493"/>
                </a:lnTo>
                <a:lnTo>
                  <a:pt x="475" y="490"/>
                </a:lnTo>
                <a:lnTo>
                  <a:pt x="480" y="487"/>
                </a:lnTo>
                <a:lnTo>
                  <a:pt x="486" y="484"/>
                </a:lnTo>
                <a:lnTo>
                  <a:pt x="489" y="479"/>
                </a:lnTo>
                <a:lnTo>
                  <a:pt x="492" y="473"/>
                </a:lnTo>
                <a:lnTo>
                  <a:pt x="494" y="466"/>
                </a:lnTo>
                <a:lnTo>
                  <a:pt x="495" y="460"/>
                </a:lnTo>
                <a:lnTo>
                  <a:pt x="495" y="33"/>
                </a:lnTo>
                <a:lnTo>
                  <a:pt x="494" y="27"/>
                </a:lnTo>
                <a:lnTo>
                  <a:pt x="492" y="20"/>
                </a:lnTo>
                <a:lnTo>
                  <a:pt x="489" y="14"/>
                </a:lnTo>
                <a:lnTo>
                  <a:pt x="486" y="9"/>
                </a:lnTo>
                <a:lnTo>
                  <a:pt x="480" y="5"/>
                </a:lnTo>
                <a:lnTo>
                  <a:pt x="475" y="2"/>
                </a:lnTo>
                <a:lnTo>
                  <a:pt x="469" y="0"/>
                </a:lnTo>
                <a:lnTo>
                  <a:pt x="461" y="0"/>
                </a:lnTo>
                <a:close/>
                <a:moveTo>
                  <a:pt x="439" y="44"/>
                </a:moveTo>
                <a:lnTo>
                  <a:pt x="439" y="44"/>
                </a:lnTo>
                <a:lnTo>
                  <a:pt x="444" y="44"/>
                </a:lnTo>
                <a:lnTo>
                  <a:pt x="448" y="47"/>
                </a:lnTo>
                <a:lnTo>
                  <a:pt x="450" y="52"/>
                </a:lnTo>
                <a:lnTo>
                  <a:pt x="451" y="55"/>
                </a:lnTo>
                <a:lnTo>
                  <a:pt x="450" y="60"/>
                </a:lnTo>
                <a:lnTo>
                  <a:pt x="448" y="64"/>
                </a:lnTo>
                <a:lnTo>
                  <a:pt x="444" y="67"/>
                </a:lnTo>
                <a:lnTo>
                  <a:pt x="439" y="67"/>
                </a:lnTo>
                <a:lnTo>
                  <a:pt x="434" y="67"/>
                </a:lnTo>
                <a:lnTo>
                  <a:pt x="431" y="64"/>
                </a:lnTo>
                <a:lnTo>
                  <a:pt x="428" y="60"/>
                </a:lnTo>
                <a:lnTo>
                  <a:pt x="428" y="55"/>
                </a:lnTo>
                <a:lnTo>
                  <a:pt x="428" y="52"/>
                </a:lnTo>
                <a:lnTo>
                  <a:pt x="431" y="47"/>
                </a:lnTo>
                <a:lnTo>
                  <a:pt x="434" y="44"/>
                </a:lnTo>
                <a:lnTo>
                  <a:pt x="439" y="44"/>
                </a:lnTo>
                <a:close/>
                <a:moveTo>
                  <a:pt x="320" y="401"/>
                </a:moveTo>
                <a:lnTo>
                  <a:pt x="320" y="401"/>
                </a:lnTo>
                <a:lnTo>
                  <a:pt x="324" y="402"/>
                </a:lnTo>
                <a:lnTo>
                  <a:pt x="328" y="405"/>
                </a:lnTo>
                <a:lnTo>
                  <a:pt x="331" y="409"/>
                </a:lnTo>
                <a:lnTo>
                  <a:pt x="332" y="413"/>
                </a:lnTo>
                <a:lnTo>
                  <a:pt x="331" y="418"/>
                </a:lnTo>
                <a:lnTo>
                  <a:pt x="328" y="421"/>
                </a:lnTo>
                <a:lnTo>
                  <a:pt x="324" y="424"/>
                </a:lnTo>
                <a:lnTo>
                  <a:pt x="320" y="426"/>
                </a:lnTo>
                <a:lnTo>
                  <a:pt x="315" y="424"/>
                </a:lnTo>
                <a:lnTo>
                  <a:pt x="312" y="421"/>
                </a:lnTo>
                <a:lnTo>
                  <a:pt x="309" y="418"/>
                </a:lnTo>
                <a:lnTo>
                  <a:pt x="307" y="413"/>
                </a:lnTo>
                <a:lnTo>
                  <a:pt x="309" y="409"/>
                </a:lnTo>
                <a:lnTo>
                  <a:pt x="312" y="405"/>
                </a:lnTo>
                <a:lnTo>
                  <a:pt x="315" y="402"/>
                </a:lnTo>
                <a:lnTo>
                  <a:pt x="320" y="401"/>
                </a:lnTo>
                <a:close/>
                <a:moveTo>
                  <a:pt x="296" y="401"/>
                </a:moveTo>
                <a:lnTo>
                  <a:pt x="296" y="401"/>
                </a:lnTo>
                <a:lnTo>
                  <a:pt x="291" y="401"/>
                </a:lnTo>
                <a:lnTo>
                  <a:pt x="287" y="398"/>
                </a:lnTo>
                <a:lnTo>
                  <a:pt x="285" y="394"/>
                </a:lnTo>
                <a:lnTo>
                  <a:pt x="284" y="390"/>
                </a:lnTo>
                <a:lnTo>
                  <a:pt x="285" y="385"/>
                </a:lnTo>
                <a:lnTo>
                  <a:pt x="287" y="380"/>
                </a:lnTo>
                <a:lnTo>
                  <a:pt x="291" y="379"/>
                </a:lnTo>
                <a:lnTo>
                  <a:pt x="296" y="377"/>
                </a:lnTo>
                <a:lnTo>
                  <a:pt x="301" y="379"/>
                </a:lnTo>
                <a:lnTo>
                  <a:pt x="304" y="380"/>
                </a:lnTo>
                <a:lnTo>
                  <a:pt x="307" y="385"/>
                </a:lnTo>
                <a:lnTo>
                  <a:pt x="307" y="390"/>
                </a:lnTo>
                <a:lnTo>
                  <a:pt x="307" y="394"/>
                </a:lnTo>
                <a:lnTo>
                  <a:pt x="304" y="398"/>
                </a:lnTo>
                <a:lnTo>
                  <a:pt x="301" y="401"/>
                </a:lnTo>
                <a:lnTo>
                  <a:pt x="296" y="401"/>
                </a:lnTo>
                <a:close/>
                <a:moveTo>
                  <a:pt x="161" y="346"/>
                </a:moveTo>
                <a:lnTo>
                  <a:pt x="161" y="346"/>
                </a:lnTo>
                <a:lnTo>
                  <a:pt x="157" y="344"/>
                </a:lnTo>
                <a:lnTo>
                  <a:pt x="152" y="341"/>
                </a:lnTo>
                <a:lnTo>
                  <a:pt x="149" y="338"/>
                </a:lnTo>
                <a:lnTo>
                  <a:pt x="149" y="332"/>
                </a:lnTo>
                <a:lnTo>
                  <a:pt x="149" y="161"/>
                </a:lnTo>
                <a:lnTo>
                  <a:pt x="149" y="155"/>
                </a:lnTo>
                <a:lnTo>
                  <a:pt x="152" y="150"/>
                </a:lnTo>
                <a:lnTo>
                  <a:pt x="157" y="149"/>
                </a:lnTo>
                <a:lnTo>
                  <a:pt x="161" y="147"/>
                </a:lnTo>
                <a:lnTo>
                  <a:pt x="334" y="147"/>
                </a:lnTo>
                <a:lnTo>
                  <a:pt x="339" y="149"/>
                </a:lnTo>
                <a:lnTo>
                  <a:pt x="343" y="150"/>
                </a:lnTo>
                <a:lnTo>
                  <a:pt x="346" y="155"/>
                </a:lnTo>
                <a:lnTo>
                  <a:pt x="348" y="161"/>
                </a:lnTo>
                <a:lnTo>
                  <a:pt x="348" y="332"/>
                </a:lnTo>
                <a:lnTo>
                  <a:pt x="346" y="338"/>
                </a:lnTo>
                <a:lnTo>
                  <a:pt x="343" y="341"/>
                </a:lnTo>
                <a:lnTo>
                  <a:pt x="339" y="344"/>
                </a:lnTo>
                <a:lnTo>
                  <a:pt x="334" y="346"/>
                </a:lnTo>
                <a:lnTo>
                  <a:pt x="161" y="346"/>
                </a:lnTo>
                <a:close/>
                <a:moveTo>
                  <a:pt x="271" y="401"/>
                </a:moveTo>
                <a:lnTo>
                  <a:pt x="271" y="401"/>
                </a:lnTo>
                <a:lnTo>
                  <a:pt x="276" y="402"/>
                </a:lnTo>
                <a:lnTo>
                  <a:pt x="280" y="405"/>
                </a:lnTo>
                <a:lnTo>
                  <a:pt x="282" y="409"/>
                </a:lnTo>
                <a:lnTo>
                  <a:pt x="284" y="413"/>
                </a:lnTo>
                <a:lnTo>
                  <a:pt x="282" y="418"/>
                </a:lnTo>
                <a:lnTo>
                  <a:pt x="280" y="421"/>
                </a:lnTo>
                <a:lnTo>
                  <a:pt x="276" y="424"/>
                </a:lnTo>
                <a:lnTo>
                  <a:pt x="271" y="426"/>
                </a:lnTo>
                <a:lnTo>
                  <a:pt x="268" y="424"/>
                </a:lnTo>
                <a:lnTo>
                  <a:pt x="263" y="421"/>
                </a:lnTo>
                <a:lnTo>
                  <a:pt x="260" y="418"/>
                </a:lnTo>
                <a:lnTo>
                  <a:pt x="260" y="413"/>
                </a:lnTo>
                <a:lnTo>
                  <a:pt x="260" y="409"/>
                </a:lnTo>
                <a:lnTo>
                  <a:pt x="263" y="405"/>
                </a:lnTo>
                <a:lnTo>
                  <a:pt x="268" y="402"/>
                </a:lnTo>
                <a:lnTo>
                  <a:pt x="271" y="401"/>
                </a:lnTo>
                <a:close/>
                <a:moveTo>
                  <a:pt x="248" y="401"/>
                </a:moveTo>
                <a:lnTo>
                  <a:pt x="248" y="401"/>
                </a:lnTo>
                <a:lnTo>
                  <a:pt x="243" y="401"/>
                </a:lnTo>
                <a:lnTo>
                  <a:pt x="240" y="398"/>
                </a:lnTo>
                <a:lnTo>
                  <a:pt x="237" y="394"/>
                </a:lnTo>
                <a:lnTo>
                  <a:pt x="237" y="390"/>
                </a:lnTo>
                <a:lnTo>
                  <a:pt x="237" y="385"/>
                </a:lnTo>
                <a:lnTo>
                  <a:pt x="240" y="380"/>
                </a:lnTo>
                <a:lnTo>
                  <a:pt x="243" y="379"/>
                </a:lnTo>
                <a:lnTo>
                  <a:pt x="248" y="377"/>
                </a:lnTo>
                <a:lnTo>
                  <a:pt x="252" y="379"/>
                </a:lnTo>
                <a:lnTo>
                  <a:pt x="257" y="380"/>
                </a:lnTo>
                <a:lnTo>
                  <a:pt x="258" y="385"/>
                </a:lnTo>
                <a:lnTo>
                  <a:pt x="260" y="390"/>
                </a:lnTo>
                <a:lnTo>
                  <a:pt x="258" y="394"/>
                </a:lnTo>
                <a:lnTo>
                  <a:pt x="257" y="398"/>
                </a:lnTo>
                <a:lnTo>
                  <a:pt x="252" y="401"/>
                </a:lnTo>
                <a:lnTo>
                  <a:pt x="248" y="401"/>
                </a:lnTo>
                <a:close/>
                <a:moveTo>
                  <a:pt x="224" y="401"/>
                </a:moveTo>
                <a:lnTo>
                  <a:pt x="224" y="401"/>
                </a:lnTo>
                <a:lnTo>
                  <a:pt x="229" y="402"/>
                </a:lnTo>
                <a:lnTo>
                  <a:pt x="232" y="405"/>
                </a:lnTo>
                <a:lnTo>
                  <a:pt x="235" y="409"/>
                </a:lnTo>
                <a:lnTo>
                  <a:pt x="237" y="413"/>
                </a:lnTo>
                <a:lnTo>
                  <a:pt x="235" y="418"/>
                </a:lnTo>
                <a:lnTo>
                  <a:pt x="232" y="421"/>
                </a:lnTo>
                <a:lnTo>
                  <a:pt x="229" y="424"/>
                </a:lnTo>
                <a:lnTo>
                  <a:pt x="224" y="426"/>
                </a:lnTo>
                <a:lnTo>
                  <a:pt x="219" y="424"/>
                </a:lnTo>
                <a:lnTo>
                  <a:pt x="216" y="421"/>
                </a:lnTo>
                <a:lnTo>
                  <a:pt x="213" y="418"/>
                </a:lnTo>
                <a:lnTo>
                  <a:pt x="211" y="413"/>
                </a:lnTo>
                <a:lnTo>
                  <a:pt x="213" y="409"/>
                </a:lnTo>
                <a:lnTo>
                  <a:pt x="216" y="405"/>
                </a:lnTo>
                <a:lnTo>
                  <a:pt x="219" y="402"/>
                </a:lnTo>
                <a:lnTo>
                  <a:pt x="224" y="401"/>
                </a:lnTo>
                <a:close/>
                <a:moveTo>
                  <a:pt x="200" y="401"/>
                </a:moveTo>
                <a:lnTo>
                  <a:pt x="200" y="401"/>
                </a:lnTo>
                <a:lnTo>
                  <a:pt x="196" y="401"/>
                </a:lnTo>
                <a:lnTo>
                  <a:pt x="191" y="398"/>
                </a:lnTo>
                <a:lnTo>
                  <a:pt x="189" y="394"/>
                </a:lnTo>
                <a:lnTo>
                  <a:pt x="188" y="390"/>
                </a:lnTo>
                <a:lnTo>
                  <a:pt x="189" y="385"/>
                </a:lnTo>
                <a:lnTo>
                  <a:pt x="191" y="380"/>
                </a:lnTo>
                <a:lnTo>
                  <a:pt x="196" y="379"/>
                </a:lnTo>
                <a:lnTo>
                  <a:pt x="200" y="377"/>
                </a:lnTo>
                <a:lnTo>
                  <a:pt x="205" y="379"/>
                </a:lnTo>
                <a:lnTo>
                  <a:pt x="208" y="380"/>
                </a:lnTo>
                <a:lnTo>
                  <a:pt x="211" y="385"/>
                </a:lnTo>
                <a:lnTo>
                  <a:pt x="211" y="390"/>
                </a:lnTo>
                <a:lnTo>
                  <a:pt x="211" y="394"/>
                </a:lnTo>
                <a:lnTo>
                  <a:pt x="208" y="398"/>
                </a:lnTo>
                <a:lnTo>
                  <a:pt x="205" y="401"/>
                </a:lnTo>
                <a:lnTo>
                  <a:pt x="200" y="401"/>
                </a:lnTo>
                <a:close/>
                <a:moveTo>
                  <a:pt x="81" y="211"/>
                </a:moveTo>
                <a:lnTo>
                  <a:pt x="81" y="211"/>
                </a:lnTo>
                <a:lnTo>
                  <a:pt x="84" y="211"/>
                </a:lnTo>
                <a:lnTo>
                  <a:pt x="89" y="214"/>
                </a:lnTo>
                <a:lnTo>
                  <a:pt x="92" y="218"/>
                </a:lnTo>
                <a:lnTo>
                  <a:pt x="92" y="222"/>
                </a:lnTo>
                <a:lnTo>
                  <a:pt x="92" y="227"/>
                </a:lnTo>
                <a:lnTo>
                  <a:pt x="89" y="232"/>
                </a:lnTo>
                <a:lnTo>
                  <a:pt x="84" y="233"/>
                </a:lnTo>
                <a:lnTo>
                  <a:pt x="81" y="235"/>
                </a:lnTo>
                <a:lnTo>
                  <a:pt x="76" y="233"/>
                </a:lnTo>
                <a:lnTo>
                  <a:pt x="72" y="232"/>
                </a:lnTo>
                <a:lnTo>
                  <a:pt x="70" y="227"/>
                </a:lnTo>
                <a:lnTo>
                  <a:pt x="69" y="222"/>
                </a:lnTo>
                <a:lnTo>
                  <a:pt x="70" y="218"/>
                </a:lnTo>
                <a:lnTo>
                  <a:pt x="72" y="214"/>
                </a:lnTo>
                <a:lnTo>
                  <a:pt x="76" y="211"/>
                </a:lnTo>
                <a:lnTo>
                  <a:pt x="81" y="211"/>
                </a:lnTo>
                <a:close/>
                <a:moveTo>
                  <a:pt x="69" y="175"/>
                </a:moveTo>
                <a:lnTo>
                  <a:pt x="69" y="175"/>
                </a:lnTo>
                <a:lnTo>
                  <a:pt x="70" y="171"/>
                </a:lnTo>
                <a:lnTo>
                  <a:pt x="72" y="166"/>
                </a:lnTo>
                <a:lnTo>
                  <a:pt x="76" y="164"/>
                </a:lnTo>
                <a:lnTo>
                  <a:pt x="81" y="163"/>
                </a:lnTo>
                <a:lnTo>
                  <a:pt x="84" y="164"/>
                </a:lnTo>
                <a:lnTo>
                  <a:pt x="89" y="166"/>
                </a:lnTo>
                <a:lnTo>
                  <a:pt x="92" y="171"/>
                </a:lnTo>
                <a:lnTo>
                  <a:pt x="92" y="175"/>
                </a:lnTo>
                <a:lnTo>
                  <a:pt x="92" y="180"/>
                </a:lnTo>
                <a:lnTo>
                  <a:pt x="89" y="183"/>
                </a:lnTo>
                <a:lnTo>
                  <a:pt x="84" y="186"/>
                </a:lnTo>
                <a:lnTo>
                  <a:pt x="81" y="186"/>
                </a:lnTo>
                <a:lnTo>
                  <a:pt x="76" y="186"/>
                </a:lnTo>
                <a:lnTo>
                  <a:pt x="72" y="183"/>
                </a:lnTo>
                <a:lnTo>
                  <a:pt x="70" y="180"/>
                </a:lnTo>
                <a:lnTo>
                  <a:pt x="69" y="175"/>
                </a:lnTo>
                <a:close/>
                <a:moveTo>
                  <a:pt x="81" y="258"/>
                </a:moveTo>
                <a:lnTo>
                  <a:pt x="81" y="258"/>
                </a:lnTo>
                <a:lnTo>
                  <a:pt x="84" y="260"/>
                </a:lnTo>
                <a:lnTo>
                  <a:pt x="89" y="261"/>
                </a:lnTo>
                <a:lnTo>
                  <a:pt x="92" y="266"/>
                </a:lnTo>
                <a:lnTo>
                  <a:pt x="92" y="271"/>
                </a:lnTo>
                <a:lnTo>
                  <a:pt x="92" y="276"/>
                </a:lnTo>
                <a:lnTo>
                  <a:pt x="89" y="279"/>
                </a:lnTo>
                <a:lnTo>
                  <a:pt x="84" y="282"/>
                </a:lnTo>
                <a:lnTo>
                  <a:pt x="81" y="282"/>
                </a:lnTo>
                <a:lnTo>
                  <a:pt x="76" y="282"/>
                </a:lnTo>
                <a:lnTo>
                  <a:pt x="72" y="279"/>
                </a:lnTo>
                <a:lnTo>
                  <a:pt x="70" y="276"/>
                </a:lnTo>
                <a:lnTo>
                  <a:pt x="69" y="271"/>
                </a:lnTo>
                <a:lnTo>
                  <a:pt x="70" y="266"/>
                </a:lnTo>
                <a:lnTo>
                  <a:pt x="72" y="261"/>
                </a:lnTo>
                <a:lnTo>
                  <a:pt x="76" y="260"/>
                </a:lnTo>
                <a:lnTo>
                  <a:pt x="81" y="258"/>
                </a:lnTo>
                <a:close/>
                <a:moveTo>
                  <a:pt x="81" y="305"/>
                </a:moveTo>
                <a:lnTo>
                  <a:pt x="81" y="305"/>
                </a:lnTo>
                <a:lnTo>
                  <a:pt x="84" y="307"/>
                </a:lnTo>
                <a:lnTo>
                  <a:pt x="89" y="310"/>
                </a:lnTo>
                <a:lnTo>
                  <a:pt x="92" y="313"/>
                </a:lnTo>
                <a:lnTo>
                  <a:pt x="92" y="318"/>
                </a:lnTo>
                <a:lnTo>
                  <a:pt x="92" y="322"/>
                </a:lnTo>
                <a:lnTo>
                  <a:pt x="89" y="327"/>
                </a:lnTo>
                <a:lnTo>
                  <a:pt x="84" y="329"/>
                </a:lnTo>
                <a:lnTo>
                  <a:pt x="81" y="330"/>
                </a:lnTo>
                <a:lnTo>
                  <a:pt x="76" y="329"/>
                </a:lnTo>
                <a:lnTo>
                  <a:pt x="72" y="327"/>
                </a:lnTo>
                <a:lnTo>
                  <a:pt x="70" y="322"/>
                </a:lnTo>
                <a:lnTo>
                  <a:pt x="69" y="318"/>
                </a:lnTo>
                <a:lnTo>
                  <a:pt x="70" y="313"/>
                </a:lnTo>
                <a:lnTo>
                  <a:pt x="72" y="310"/>
                </a:lnTo>
                <a:lnTo>
                  <a:pt x="76" y="307"/>
                </a:lnTo>
                <a:lnTo>
                  <a:pt x="81" y="305"/>
                </a:lnTo>
                <a:close/>
                <a:moveTo>
                  <a:pt x="105" y="330"/>
                </a:moveTo>
                <a:lnTo>
                  <a:pt x="105" y="330"/>
                </a:lnTo>
                <a:lnTo>
                  <a:pt x="109" y="330"/>
                </a:lnTo>
                <a:lnTo>
                  <a:pt x="113" y="333"/>
                </a:lnTo>
                <a:lnTo>
                  <a:pt x="116" y="337"/>
                </a:lnTo>
                <a:lnTo>
                  <a:pt x="116" y="341"/>
                </a:lnTo>
                <a:lnTo>
                  <a:pt x="116" y="346"/>
                </a:lnTo>
                <a:lnTo>
                  <a:pt x="113" y="351"/>
                </a:lnTo>
                <a:lnTo>
                  <a:pt x="109" y="352"/>
                </a:lnTo>
                <a:lnTo>
                  <a:pt x="105" y="354"/>
                </a:lnTo>
                <a:lnTo>
                  <a:pt x="100" y="352"/>
                </a:lnTo>
                <a:lnTo>
                  <a:pt x="95" y="351"/>
                </a:lnTo>
                <a:lnTo>
                  <a:pt x="94" y="346"/>
                </a:lnTo>
                <a:lnTo>
                  <a:pt x="92" y="341"/>
                </a:lnTo>
                <a:lnTo>
                  <a:pt x="94" y="337"/>
                </a:lnTo>
                <a:lnTo>
                  <a:pt x="95" y="333"/>
                </a:lnTo>
                <a:lnTo>
                  <a:pt x="100" y="330"/>
                </a:lnTo>
                <a:lnTo>
                  <a:pt x="105" y="330"/>
                </a:lnTo>
                <a:close/>
                <a:moveTo>
                  <a:pt x="105" y="305"/>
                </a:moveTo>
                <a:lnTo>
                  <a:pt x="105" y="305"/>
                </a:lnTo>
                <a:lnTo>
                  <a:pt x="100" y="305"/>
                </a:lnTo>
                <a:lnTo>
                  <a:pt x="95" y="302"/>
                </a:lnTo>
                <a:lnTo>
                  <a:pt x="94" y="299"/>
                </a:lnTo>
                <a:lnTo>
                  <a:pt x="92" y="294"/>
                </a:lnTo>
                <a:lnTo>
                  <a:pt x="94" y="290"/>
                </a:lnTo>
                <a:lnTo>
                  <a:pt x="95" y="285"/>
                </a:lnTo>
                <a:lnTo>
                  <a:pt x="100" y="283"/>
                </a:lnTo>
                <a:lnTo>
                  <a:pt x="105" y="282"/>
                </a:lnTo>
                <a:lnTo>
                  <a:pt x="109" y="283"/>
                </a:lnTo>
                <a:lnTo>
                  <a:pt x="113" y="285"/>
                </a:lnTo>
                <a:lnTo>
                  <a:pt x="116" y="290"/>
                </a:lnTo>
                <a:lnTo>
                  <a:pt x="116" y="294"/>
                </a:lnTo>
                <a:lnTo>
                  <a:pt x="116" y="299"/>
                </a:lnTo>
                <a:lnTo>
                  <a:pt x="113" y="302"/>
                </a:lnTo>
                <a:lnTo>
                  <a:pt x="109" y="305"/>
                </a:lnTo>
                <a:lnTo>
                  <a:pt x="105" y="305"/>
                </a:lnTo>
                <a:close/>
                <a:moveTo>
                  <a:pt x="105" y="258"/>
                </a:moveTo>
                <a:lnTo>
                  <a:pt x="105" y="258"/>
                </a:lnTo>
                <a:lnTo>
                  <a:pt x="100" y="257"/>
                </a:lnTo>
                <a:lnTo>
                  <a:pt x="95" y="255"/>
                </a:lnTo>
                <a:lnTo>
                  <a:pt x="94" y="250"/>
                </a:lnTo>
                <a:lnTo>
                  <a:pt x="92" y="246"/>
                </a:lnTo>
                <a:lnTo>
                  <a:pt x="94" y="241"/>
                </a:lnTo>
                <a:lnTo>
                  <a:pt x="95" y="238"/>
                </a:lnTo>
                <a:lnTo>
                  <a:pt x="100" y="235"/>
                </a:lnTo>
                <a:lnTo>
                  <a:pt x="105" y="235"/>
                </a:lnTo>
                <a:lnTo>
                  <a:pt x="109" y="235"/>
                </a:lnTo>
                <a:lnTo>
                  <a:pt x="113" y="238"/>
                </a:lnTo>
                <a:lnTo>
                  <a:pt x="116" y="241"/>
                </a:lnTo>
                <a:lnTo>
                  <a:pt x="116" y="246"/>
                </a:lnTo>
                <a:lnTo>
                  <a:pt x="116" y="250"/>
                </a:lnTo>
                <a:lnTo>
                  <a:pt x="113" y="255"/>
                </a:lnTo>
                <a:lnTo>
                  <a:pt x="109" y="257"/>
                </a:lnTo>
                <a:lnTo>
                  <a:pt x="105" y="258"/>
                </a:lnTo>
                <a:close/>
                <a:moveTo>
                  <a:pt x="105" y="211"/>
                </a:moveTo>
                <a:lnTo>
                  <a:pt x="105" y="211"/>
                </a:lnTo>
                <a:lnTo>
                  <a:pt x="100" y="210"/>
                </a:lnTo>
                <a:lnTo>
                  <a:pt x="95" y="207"/>
                </a:lnTo>
                <a:lnTo>
                  <a:pt x="94" y="204"/>
                </a:lnTo>
                <a:lnTo>
                  <a:pt x="92" y="199"/>
                </a:lnTo>
                <a:lnTo>
                  <a:pt x="94" y="194"/>
                </a:lnTo>
                <a:lnTo>
                  <a:pt x="95" y="191"/>
                </a:lnTo>
                <a:lnTo>
                  <a:pt x="100" y="188"/>
                </a:lnTo>
                <a:lnTo>
                  <a:pt x="105" y="186"/>
                </a:lnTo>
                <a:lnTo>
                  <a:pt x="109" y="188"/>
                </a:lnTo>
                <a:lnTo>
                  <a:pt x="113" y="191"/>
                </a:lnTo>
                <a:lnTo>
                  <a:pt x="116" y="194"/>
                </a:lnTo>
                <a:lnTo>
                  <a:pt x="116" y="199"/>
                </a:lnTo>
                <a:lnTo>
                  <a:pt x="116" y="204"/>
                </a:lnTo>
                <a:lnTo>
                  <a:pt x="113" y="207"/>
                </a:lnTo>
                <a:lnTo>
                  <a:pt x="109" y="210"/>
                </a:lnTo>
                <a:lnTo>
                  <a:pt x="105" y="211"/>
                </a:lnTo>
                <a:close/>
                <a:moveTo>
                  <a:pt x="105" y="163"/>
                </a:moveTo>
                <a:lnTo>
                  <a:pt x="105" y="163"/>
                </a:lnTo>
                <a:lnTo>
                  <a:pt x="100" y="161"/>
                </a:lnTo>
                <a:lnTo>
                  <a:pt x="95" y="160"/>
                </a:lnTo>
                <a:lnTo>
                  <a:pt x="94" y="155"/>
                </a:lnTo>
                <a:lnTo>
                  <a:pt x="92" y="150"/>
                </a:lnTo>
                <a:lnTo>
                  <a:pt x="94" y="146"/>
                </a:lnTo>
                <a:lnTo>
                  <a:pt x="95" y="142"/>
                </a:lnTo>
                <a:lnTo>
                  <a:pt x="100" y="139"/>
                </a:lnTo>
                <a:lnTo>
                  <a:pt x="105" y="139"/>
                </a:lnTo>
                <a:lnTo>
                  <a:pt x="109" y="139"/>
                </a:lnTo>
                <a:lnTo>
                  <a:pt x="113" y="142"/>
                </a:lnTo>
                <a:lnTo>
                  <a:pt x="116" y="146"/>
                </a:lnTo>
                <a:lnTo>
                  <a:pt x="116" y="150"/>
                </a:lnTo>
                <a:lnTo>
                  <a:pt x="116" y="155"/>
                </a:lnTo>
                <a:lnTo>
                  <a:pt x="113" y="160"/>
                </a:lnTo>
                <a:lnTo>
                  <a:pt x="109" y="161"/>
                </a:lnTo>
                <a:lnTo>
                  <a:pt x="105" y="163"/>
                </a:lnTo>
                <a:close/>
                <a:moveTo>
                  <a:pt x="105" y="116"/>
                </a:moveTo>
                <a:lnTo>
                  <a:pt x="105" y="116"/>
                </a:lnTo>
                <a:lnTo>
                  <a:pt x="100" y="114"/>
                </a:lnTo>
                <a:lnTo>
                  <a:pt x="95" y="111"/>
                </a:lnTo>
                <a:lnTo>
                  <a:pt x="94" y="108"/>
                </a:lnTo>
                <a:lnTo>
                  <a:pt x="92" y="103"/>
                </a:lnTo>
                <a:lnTo>
                  <a:pt x="94" y="99"/>
                </a:lnTo>
                <a:lnTo>
                  <a:pt x="95" y="96"/>
                </a:lnTo>
                <a:lnTo>
                  <a:pt x="100" y="92"/>
                </a:lnTo>
                <a:lnTo>
                  <a:pt x="105" y="91"/>
                </a:lnTo>
                <a:lnTo>
                  <a:pt x="109" y="92"/>
                </a:lnTo>
                <a:lnTo>
                  <a:pt x="113" y="96"/>
                </a:lnTo>
                <a:lnTo>
                  <a:pt x="116" y="99"/>
                </a:lnTo>
                <a:lnTo>
                  <a:pt x="116" y="103"/>
                </a:lnTo>
                <a:lnTo>
                  <a:pt x="116" y="108"/>
                </a:lnTo>
                <a:lnTo>
                  <a:pt x="113" y="111"/>
                </a:lnTo>
                <a:lnTo>
                  <a:pt x="109" y="114"/>
                </a:lnTo>
                <a:lnTo>
                  <a:pt x="105" y="116"/>
                </a:lnTo>
                <a:close/>
                <a:moveTo>
                  <a:pt x="81" y="91"/>
                </a:moveTo>
                <a:lnTo>
                  <a:pt x="81" y="91"/>
                </a:lnTo>
                <a:lnTo>
                  <a:pt x="76" y="91"/>
                </a:lnTo>
                <a:lnTo>
                  <a:pt x="72" y="88"/>
                </a:lnTo>
                <a:lnTo>
                  <a:pt x="70" y="85"/>
                </a:lnTo>
                <a:lnTo>
                  <a:pt x="69" y="80"/>
                </a:lnTo>
                <a:lnTo>
                  <a:pt x="70" y="75"/>
                </a:lnTo>
                <a:lnTo>
                  <a:pt x="72" y="70"/>
                </a:lnTo>
                <a:lnTo>
                  <a:pt x="76" y="69"/>
                </a:lnTo>
                <a:lnTo>
                  <a:pt x="81" y="67"/>
                </a:lnTo>
                <a:lnTo>
                  <a:pt x="84" y="69"/>
                </a:lnTo>
                <a:lnTo>
                  <a:pt x="89" y="70"/>
                </a:lnTo>
                <a:lnTo>
                  <a:pt x="92" y="75"/>
                </a:lnTo>
                <a:lnTo>
                  <a:pt x="92" y="80"/>
                </a:lnTo>
                <a:lnTo>
                  <a:pt x="92" y="85"/>
                </a:lnTo>
                <a:lnTo>
                  <a:pt x="89" y="88"/>
                </a:lnTo>
                <a:lnTo>
                  <a:pt x="84" y="91"/>
                </a:lnTo>
                <a:lnTo>
                  <a:pt x="81" y="91"/>
                </a:lnTo>
                <a:close/>
                <a:moveTo>
                  <a:pt x="81" y="116"/>
                </a:moveTo>
                <a:lnTo>
                  <a:pt x="81" y="116"/>
                </a:lnTo>
                <a:lnTo>
                  <a:pt x="84" y="116"/>
                </a:lnTo>
                <a:lnTo>
                  <a:pt x="89" y="119"/>
                </a:lnTo>
                <a:lnTo>
                  <a:pt x="92" y="122"/>
                </a:lnTo>
                <a:lnTo>
                  <a:pt x="92" y="127"/>
                </a:lnTo>
                <a:lnTo>
                  <a:pt x="92" y="132"/>
                </a:lnTo>
                <a:lnTo>
                  <a:pt x="89" y="136"/>
                </a:lnTo>
                <a:lnTo>
                  <a:pt x="84" y="138"/>
                </a:lnTo>
                <a:lnTo>
                  <a:pt x="81" y="139"/>
                </a:lnTo>
                <a:lnTo>
                  <a:pt x="76" y="138"/>
                </a:lnTo>
                <a:lnTo>
                  <a:pt x="72" y="136"/>
                </a:lnTo>
                <a:lnTo>
                  <a:pt x="70" y="132"/>
                </a:lnTo>
                <a:lnTo>
                  <a:pt x="69" y="127"/>
                </a:lnTo>
                <a:lnTo>
                  <a:pt x="70" y="122"/>
                </a:lnTo>
                <a:lnTo>
                  <a:pt x="72" y="119"/>
                </a:lnTo>
                <a:lnTo>
                  <a:pt x="76" y="116"/>
                </a:lnTo>
                <a:lnTo>
                  <a:pt x="81" y="116"/>
                </a:lnTo>
                <a:close/>
                <a:moveTo>
                  <a:pt x="56" y="116"/>
                </a:moveTo>
                <a:lnTo>
                  <a:pt x="56" y="116"/>
                </a:lnTo>
                <a:lnTo>
                  <a:pt x="51" y="114"/>
                </a:lnTo>
                <a:lnTo>
                  <a:pt x="48" y="111"/>
                </a:lnTo>
                <a:lnTo>
                  <a:pt x="45" y="108"/>
                </a:lnTo>
                <a:lnTo>
                  <a:pt x="45" y="103"/>
                </a:lnTo>
                <a:lnTo>
                  <a:pt x="45" y="99"/>
                </a:lnTo>
                <a:lnTo>
                  <a:pt x="48" y="96"/>
                </a:lnTo>
                <a:lnTo>
                  <a:pt x="51" y="92"/>
                </a:lnTo>
                <a:lnTo>
                  <a:pt x="56" y="91"/>
                </a:lnTo>
                <a:lnTo>
                  <a:pt x="61" y="92"/>
                </a:lnTo>
                <a:lnTo>
                  <a:pt x="66" y="96"/>
                </a:lnTo>
                <a:lnTo>
                  <a:pt x="67" y="99"/>
                </a:lnTo>
                <a:lnTo>
                  <a:pt x="69" y="103"/>
                </a:lnTo>
                <a:lnTo>
                  <a:pt x="67" y="108"/>
                </a:lnTo>
                <a:lnTo>
                  <a:pt x="66" y="111"/>
                </a:lnTo>
                <a:lnTo>
                  <a:pt x="61" y="114"/>
                </a:lnTo>
                <a:lnTo>
                  <a:pt x="56" y="116"/>
                </a:lnTo>
                <a:close/>
                <a:moveTo>
                  <a:pt x="56" y="139"/>
                </a:moveTo>
                <a:lnTo>
                  <a:pt x="56" y="139"/>
                </a:lnTo>
                <a:lnTo>
                  <a:pt x="61" y="139"/>
                </a:lnTo>
                <a:lnTo>
                  <a:pt x="66" y="142"/>
                </a:lnTo>
                <a:lnTo>
                  <a:pt x="67" y="146"/>
                </a:lnTo>
                <a:lnTo>
                  <a:pt x="69" y="150"/>
                </a:lnTo>
                <a:lnTo>
                  <a:pt x="67" y="155"/>
                </a:lnTo>
                <a:lnTo>
                  <a:pt x="66" y="160"/>
                </a:lnTo>
                <a:lnTo>
                  <a:pt x="61" y="161"/>
                </a:lnTo>
                <a:lnTo>
                  <a:pt x="56" y="163"/>
                </a:lnTo>
                <a:lnTo>
                  <a:pt x="51" y="161"/>
                </a:lnTo>
                <a:lnTo>
                  <a:pt x="48" y="160"/>
                </a:lnTo>
                <a:lnTo>
                  <a:pt x="45" y="155"/>
                </a:lnTo>
                <a:lnTo>
                  <a:pt x="45" y="150"/>
                </a:lnTo>
                <a:lnTo>
                  <a:pt x="45" y="146"/>
                </a:lnTo>
                <a:lnTo>
                  <a:pt x="48" y="142"/>
                </a:lnTo>
                <a:lnTo>
                  <a:pt x="51" y="139"/>
                </a:lnTo>
                <a:lnTo>
                  <a:pt x="56" y="139"/>
                </a:lnTo>
                <a:close/>
                <a:moveTo>
                  <a:pt x="56" y="186"/>
                </a:moveTo>
                <a:lnTo>
                  <a:pt x="56" y="186"/>
                </a:lnTo>
                <a:lnTo>
                  <a:pt x="61" y="188"/>
                </a:lnTo>
                <a:lnTo>
                  <a:pt x="66" y="191"/>
                </a:lnTo>
                <a:lnTo>
                  <a:pt x="67" y="194"/>
                </a:lnTo>
                <a:lnTo>
                  <a:pt x="69" y="199"/>
                </a:lnTo>
                <a:lnTo>
                  <a:pt x="67" y="204"/>
                </a:lnTo>
                <a:lnTo>
                  <a:pt x="66" y="207"/>
                </a:lnTo>
                <a:lnTo>
                  <a:pt x="61" y="210"/>
                </a:lnTo>
                <a:lnTo>
                  <a:pt x="56" y="211"/>
                </a:lnTo>
                <a:lnTo>
                  <a:pt x="51" y="210"/>
                </a:lnTo>
                <a:lnTo>
                  <a:pt x="48" y="207"/>
                </a:lnTo>
                <a:lnTo>
                  <a:pt x="45" y="204"/>
                </a:lnTo>
                <a:lnTo>
                  <a:pt x="45" y="199"/>
                </a:lnTo>
                <a:lnTo>
                  <a:pt x="45" y="194"/>
                </a:lnTo>
                <a:lnTo>
                  <a:pt x="48" y="191"/>
                </a:lnTo>
                <a:lnTo>
                  <a:pt x="51" y="188"/>
                </a:lnTo>
                <a:lnTo>
                  <a:pt x="56" y="186"/>
                </a:lnTo>
                <a:close/>
                <a:moveTo>
                  <a:pt x="56" y="235"/>
                </a:moveTo>
                <a:lnTo>
                  <a:pt x="56" y="235"/>
                </a:lnTo>
                <a:lnTo>
                  <a:pt x="61" y="235"/>
                </a:lnTo>
                <a:lnTo>
                  <a:pt x="66" y="238"/>
                </a:lnTo>
                <a:lnTo>
                  <a:pt x="67" y="241"/>
                </a:lnTo>
                <a:lnTo>
                  <a:pt x="69" y="246"/>
                </a:lnTo>
                <a:lnTo>
                  <a:pt x="67" y="250"/>
                </a:lnTo>
                <a:lnTo>
                  <a:pt x="66" y="255"/>
                </a:lnTo>
                <a:lnTo>
                  <a:pt x="61" y="257"/>
                </a:lnTo>
                <a:lnTo>
                  <a:pt x="56" y="258"/>
                </a:lnTo>
                <a:lnTo>
                  <a:pt x="51" y="257"/>
                </a:lnTo>
                <a:lnTo>
                  <a:pt x="48" y="255"/>
                </a:lnTo>
                <a:lnTo>
                  <a:pt x="45" y="250"/>
                </a:lnTo>
                <a:lnTo>
                  <a:pt x="45" y="246"/>
                </a:lnTo>
                <a:lnTo>
                  <a:pt x="45" y="241"/>
                </a:lnTo>
                <a:lnTo>
                  <a:pt x="48" y="238"/>
                </a:lnTo>
                <a:lnTo>
                  <a:pt x="51" y="235"/>
                </a:lnTo>
                <a:lnTo>
                  <a:pt x="56" y="235"/>
                </a:lnTo>
                <a:close/>
                <a:moveTo>
                  <a:pt x="56" y="282"/>
                </a:moveTo>
                <a:lnTo>
                  <a:pt x="56" y="282"/>
                </a:lnTo>
                <a:lnTo>
                  <a:pt x="61" y="283"/>
                </a:lnTo>
                <a:lnTo>
                  <a:pt x="66" y="285"/>
                </a:lnTo>
                <a:lnTo>
                  <a:pt x="67" y="290"/>
                </a:lnTo>
                <a:lnTo>
                  <a:pt x="69" y="294"/>
                </a:lnTo>
                <a:lnTo>
                  <a:pt x="67" y="299"/>
                </a:lnTo>
                <a:lnTo>
                  <a:pt x="66" y="302"/>
                </a:lnTo>
                <a:lnTo>
                  <a:pt x="61" y="305"/>
                </a:lnTo>
                <a:lnTo>
                  <a:pt x="56" y="305"/>
                </a:lnTo>
                <a:lnTo>
                  <a:pt x="51" y="305"/>
                </a:lnTo>
                <a:lnTo>
                  <a:pt x="48" y="302"/>
                </a:lnTo>
                <a:lnTo>
                  <a:pt x="45" y="299"/>
                </a:lnTo>
                <a:lnTo>
                  <a:pt x="45" y="294"/>
                </a:lnTo>
                <a:lnTo>
                  <a:pt x="45" y="290"/>
                </a:lnTo>
                <a:lnTo>
                  <a:pt x="48" y="285"/>
                </a:lnTo>
                <a:lnTo>
                  <a:pt x="51" y="283"/>
                </a:lnTo>
                <a:lnTo>
                  <a:pt x="56" y="282"/>
                </a:lnTo>
                <a:close/>
                <a:moveTo>
                  <a:pt x="56" y="330"/>
                </a:moveTo>
                <a:lnTo>
                  <a:pt x="56" y="330"/>
                </a:lnTo>
                <a:lnTo>
                  <a:pt x="61" y="330"/>
                </a:lnTo>
                <a:lnTo>
                  <a:pt x="66" y="333"/>
                </a:lnTo>
                <a:lnTo>
                  <a:pt x="67" y="337"/>
                </a:lnTo>
                <a:lnTo>
                  <a:pt x="69" y="341"/>
                </a:lnTo>
                <a:lnTo>
                  <a:pt x="67" y="346"/>
                </a:lnTo>
                <a:lnTo>
                  <a:pt x="66" y="351"/>
                </a:lnTo>
                <a:lnTo>
                  <a:pt x="61" y="352"/>
                </a:lnTo>
                <a:lnTo>
                  <a:pt x="56" y="354"/>
                </a:lnTo>
                <a:lnTo>
                  <a:pt x="51" y="352"/>
                </a:lnTo>
                <a:lnTo>
                  <a:pt x="48" y="351"/>
                </a:lnTo>
                <a:lnTo>
                  <a:pt x="45" y="346"/>
                </a:lnTo>
                <a:lnTo>
                  <a:pt x="45" y="341"/>
                </a:lnTo>
                <a:lnTo>
                  <a:pt x="45" y="337"/>
                </a:lnTo>
                <a:lnTo>
                  <a:pt x="48" y="333"/>
                </a:lnTo>
                <a:lnTo>
                  <a:pt x="51" y="330"/>
                </a:lnTo>
                <a:lnTo>
                  <a:pt x="56" y="330"/>
                </a:lnTo>
                <a:close/>
                <a:moveTo>
                  <a:pt x="56" y="377"/>
                </a:moveTo>
                <a:lnTo>
                  <a:pt x="56" y="377"/>
                </a:lnTo>
                <a:lnTo>
                  <a:pt x="61" y="379"/>
                </a:lnTo>
                <a:lnTo>
                  <a:pt x="66" y="380"/>
                </a:lnTo>
                <a:lnTo>
                  <a:pt x="67" y="385"/>
                </a:lnTo>
                <a:lnTo>
                  <a:pt x="69" y="390"/>
                </a:lnTo>
                <a:lnTo>
                  <a:pt x="67" y="394"/>
                </a:lnTo>
                <a:lnTo>
                  <a:pt x="66" y="398"/>
                </a:lnTo>
                <a:lnTo>
                  <a:pt x="61" y="401"/>
                </a:lnTo>
                <a:lnTo>
                  <a:pt x="56" y="401"/>
                </a:lnTo>
                <a:lnTo>
                  <a:pt x="51" y="401"/>
                </a:lnTo>
                <a:lnTo>
                  <a:pt x="48" y="398"/>
                </a:lnTo>
                <a:lnTo>
                  <a:pt x="45" y="394"/>
                </a:lnTo>
                <a:lnTo>
                  <a:pt x="45" y="390"/>
                </a:lnTo>
                <a:lnTo>
                  <a:pt x="45" y="385"/>
                </a:lnTo>
                <a:lnTo>
                  <a:pt x="48" y="380"/>
                </a:lnTo>
                <a:lnTo>
                  <a:pt x="51" y="379"/>
                </a:lnTo>
                <a:lnTo>
                  <a:pt x="56" y="377"/>
                </a:lnTo>
                <a:close/>
                <a:moveTo>
                  <a:pt x="81" y="401"/>
                </a:moveTo>
                <a:lnTo>
                  <a:pt x="81" y="401"/>
                </a:lnTo>
                <a:lnTo>
                  <a:pt x="84" y="402"/>
                </a:lnTo>
                <a:lnTo>
                  <a:pt x="89" y="405"/>
                </a:lnTo>
                <a:lnTo>
                  <a:pt x="92" y="409"/>
                </a:lnTo>
                <a:lnTo>
                  <a:pt x="92" y="413"/>
                </a:lnTo>
                <a:lnTo>
                  <a:pt x="92" y="418"/>
                </a:lnTo>
                <a:lnTo>
                  <a:pt x="89" y="421"/>
                </a:lnTo>
                <a:lnTo>
                  <a:pt x="84" y="424"/>
                </a:lnTo>
                <a:lnTo>
                  <a:pt x="81" y="426"/>
                </a:lnTo>
                <a:lnTo>
                  <a:pt x="76" y="424"/>
                </a:lnTo>
                <a:lnTo>
                  <a:pt x="72" y="421"/>
                </a:lnTo>
                <a:lnTo>
                  <a:pt x="70" y="418"/>
                </a:lnTo>
                <a:lnTo>
                  <a:pt x="69" y="413"/>
                </a:lnTo>
                <a:lnTo>
                  <a:pt x="70" y="409"/>
                </a:lnTo>
                <a:lnTo>
                  <a:pt x="72" y="405"/>
                </a:lnTo>
                <a:lnTo>
                  <a:pt x="76" y="402"/>
                </a:lnTo>
                <a:lnTo>
                  <a:pt x="81" y="401"/>
                </a:lnTo>
                <a:close/>
                <a:moveTo>
                  <a:pt x="81" y="377"/>
                </a:moveTo>
                <a:lnTo>
                  <a:pt x="81" y="377"/>
                </a:lnTo>
                <a:lnTo>
                  <a:pt x="76" y="377"/>
                </a:lnTo>
                <a:lnTo>
                  <a:pt x="72" y="374"/>
                </a:lnTo>
                <a:lnTo>
                  <a:pt x="70" y="371"/>
                </a:lnTo>
                <a:lnTo>
                  <a:pt x="69" y="366"/>
                </a:lnTo>
                <a:lnTo>
                  <a:pt x="70" y="362"/>
                </a:lnTo>
                <a:lnTo>
                  <a:pt x="72" y="357"/>
                </a:lnTo>
                <a:lnTo>
                  <a:pt x="76" y="355"/>
                </a:lnTo>
                <a:lnTo>
                  <a:pt x="81" y="354"/>
                </a:lnTo>
                <a:lnTo>
                  <a:pt x="84" y="355"/>
                </a:lnTo>
                <a:lnTo>
                  <a:pt x="89" y="357"/>
                </a:lnTo>
                <a:lnTo>
                  <a:pt x="92" y="362"/>
                </a:lnTo>
                <a:lnTo>
                  <a:pt x="92" y="366"/>
                </a:lnTo>
                <a:lnTo>
                  <a:pt x="92" y="371"/>
                </a:lnTo>
                <a:lnTo>
                  <a:pt x="89" y="374"/>
                </a:lnTo>
                <a:lnTo>
                  <a:pt x="84" y="377"/>
                </a:lnTo>
                <a:lnTo>
                  <a:pt x="81" y="377"/>
                </a:lnTo>
                <a:close/>
                <a:moveTo>
                  <a:pt x="105" y="377"/>
                </a:moveTo>
                <a:lnTo>
                  <a:pt x="105" y="377"/>
                </a:lnTo>
                <a:lnTo>
                  <a:pt x="109" y="379"/>
                </a:lnTo>
                <a:lnTo>
                  <a:pt x="113" y="380"/>
                </a:lnTo>
                <a:lnTo>
                  <a:pt x="116" y="385"/>
                </a:lnTo>
                <a:lnTo>
                  <a:pt x="116" y="390"/>
                </a:lnTo>
                <a:lnTo>
                  <a:pt x="116" y="394"/>
                </a:lnTo>
                <a:lnTo>
                  <a:pt x="113" y="398"/>
                </a:lnTo>
                <a:lnTo>
                  <a:pt x="109" y="401"/>
                </a:lnTo>
                <a:lnTo>
                  <a:pt x="105" y="401"/>
                </a:lnTo>
                <a:lnTo>
                  <a:pt x="100" y="401"/>
                </a:lnTo>
                <a:lnTo>
                  <a:pt x="95" y="398"/>
                </a:lnTo>
                <a:lnTo>
                  <a:pt x="94" y="394"/>
                </a:lnTo>
                <a:lnTo>
                  <a:pt x="92" y="390"/>
                </a:lnTo>
                <a:lnTo>
                  <a:pt x="94" y="385"/>
                </a:lnTo>
                <a:lnTo>
                  <a:pt x="95" y="380"/>
                </a:lnTo>
                <a:lnTo>
                  <a:pt x="100" y="379"/>
                </a:lnTo>
                <a:lnTo>
                  <a:pt x="105" y="377"/>
                </a:lnTo>
                <a:close/>
                <a:moveTo>
                  <a:pt x="128" y="401"/>
                </a:moveTo>
                <a:lnTo>
                  <a:pt x="128" y="401"/>
                </a:lnTo>
                <a:lnTo>
                  <a:pt x="133" y="402"/>
                </a:lnTo>
                <a:lnTo>
                  <a:pt x="136" y="405"/>
                </a:lnTo>
                <a:lnTo>
                  <a:pt x="139" y="409"/>
                </a:lnTo>
                <a:lnTo>
                  <a:pt x="141" y="413"/>
                </a:lnTo>
                <a:lnTo>
                  <a:pt x="139" y="418"/>
                </a:lnTo>
                <a:lnTo>
                  <a:pt x="136" y="421"/>
                </a:lnTo>
                <a:lnTo>
                  <a:pt x="133" y="424"/>
                </a:lnTo>
                <a:lnTo>
                  <a:pt x="128" y="426"/>
                </a:lnTo>
                <a:lnTo>
                  <a:pt x="124" y="424"/>
                </a:lnTo>
                <a:lnTo>
                  <a:pt x="120" y="421"/>
                </a:lnTo>
                <a:lnTo>
                  <a:pt x="117" y="418"/>
                </a:lnTo>
                <a:lnTo>
                  <a:pt x="116" y="413"/>
                </a:lnTo>
                <a:lnTo>
                  <a:pt x="117" y="409"/>
                </a:lnTo>
                <a:lnTo>
                  <a:pt x="120" y="405"/>
                </a:lnTo>
                <a:lnTo>
                  <a:pt x="124" y="402"/>
                </a:lnTo>
                <a:lnTo>
                  <a:pt x="128" y="401"/>
                </a:lnTo>
                <a:close/>
                <a:moveTo>
                  <a:pt x="128" y="91"/>
                </a:moveTo>
                <a:lnTo>
                  <a:pt x="128" y="91"/>
                </a:lnTo>
                <a:lnTo>
                  <a:pt x="124" y="91"/>
                </a:lnTo>
                <a:lnTo>
                  <a:pt x="120" y="88"/>
                </a:lnTo>
                <a:lnTo>
                  <a:pt x="117" y="85"/>
                </a:lnTo>
                <a:lnTo>
                  <a:pt x="116" y="80"/>
                </a:lnTo>
                <a:lnTo>
                  <a:pt x="117" y="75"/>
                </a:lnTo>
                <a:lnTo>
                  <a:pt x="120" y="70"/>
                </a:lnTo>
                <a:lnTo>
                  <a:pt x="124" y="69"/>
                </a:lnTo>
                <a:lnTo>
                  <a:pt x="128" y="67"/>
                </a:lnTo>
                <a:lnTo>
                  <a:pt x="133" y="69"/>
                </a:lnTo>
                <a:lnTo>
                  <a:pt x="136" y="70"/>
                </a:lnTo>
                <a:lnTo>
                  <a:pt x="139" y="75"/>
                </a:lnTo>
                <a:lnTo>
                  <a:pt x="141" y="80"/>
                </a:lnTo>
                <a:lnTo>
                  <a:pt x="139" y="85"/>
                </a:lnTo>
                <a:lnTo>
                  <a:pt x="136" y="88"/>
                </a:lnTo>
                <a:lnTo>
                  <a:pt x="133" y="91"/>
                </a:lnTo>
                <a:lnTo>
                  <a:pt x="128" y="91"/>
                </a:lnTo>
                <a:close/>
                <a:moveTo>
                  <a:pt x="152" y="91"/>
                </a:moveTo>
                <a:lnTo>
                  <a:pt x="152" y="91"/>
                </a:lnTo>
                <a:lnTo>
                  <a:pt x="157" y="92"/>
                </a:lnTo>
                <a:lnTo>
                  <a:pt x="161" y="96"/>
                </a:lnTo>
                <a:lnTo>
                  <a:pt x="163" y="99"/>
                </a:lnTo>
                <a:lnTo>
                  <a:pt x="164" y="103"/>
                </a:lnTo>
                <a:lnTo>
                  <a:pt x="163" y="108"/>
                </a:lnTo>
                <a:lnTo>
                  <a:pt x="161" y="111"/>
                </a:lnTo>
                <a:lnTo>
                  <a:pt x="157" y="114"/>
                </a:lnTo>
                <a:lnTo>
                  <a:pt x="152" y="116"/>
                </a:lnTo>
                <a:lnTo>
                  <a:pt x="147" y="114"/>
                </a:lnTo>
                <a:lnTo>
                  <a:pt x="144" y="111"/>
                </a:lnTo>
                <a:lnTo>
                  <a:pt x="141" y="108"/>
                </a:lnTo>
                <a:lnTo>
                  <a:pt x="141" y="103"/>
                </a:lnTo>
                <a:lnTo>
                  <a:pt x="141" y="99"/>
                </a:lnTo>
                <a:lnTo>
                  <a:pt x="144" y="96"/>
                </a:lnTo>
                <a:lnTo>
                  <a:pt x="147" y="92"/>
                </a:lnTo>
                <a:lnTo>
                  <a:pt x="152" y="91"/>
                </a:lnTo>
                <a:close/>
                <a:moveTo>
                  <a:pt x="152" y="377"/>
                </a:moveTo>
                <a:lnTo>
                  <a:pt x="152" y="377"/>
                </a:lnTo>
                <a:lnTo>
                  <a:pt x="157" y="379"/>
                </a:lnTo>
                <a:lnTo>
                  <a:pt x="161" y="380"/>
                </a:lnTo>
                <a:lnTo>
                  <a:pt x="163" y="385"/>
                </a:lnTo>
                <a:lnTo>
                  <a:pt x="164" y="390"/>
                </a:lnTo>
                <a:lnTo>
                  <a:pt x="163" y="394"/>
                </a:lnTo>
                <a:lnTo>
                  <a:pt x="161" y="398"/>
                </a:lnTo>
                <a:lnTo>
                  <a:pt x="157" y="401"/>
                </a:lnTo>
                <a:lnTo>
                  <a:pt x="152" y="401"/>
                </a:lnTo>
                <a:lnTo>
                  <a:pt x="147" y="401"/>
                </a:lnTo>
                <a:lnTo>
                  <a:pt x="144" y="398"/>
                </a:lnTo>
                <a:lnTo>
                  <a:pt x="141" y="394"/>
                </a:lnTo>
                <a:lnTo>
                  <a:pt x="141" y="390"/>
                </a:lnTo>
                <a:lnTo>
                  <a:pt x="141" y="385"/>
                </a:lnTo>
                <a:lnTo>
                  <a:pt x="144" y="380"/>
                </a:lnTo>
                <a:lnTo>
                  <a:pt x="147" y="379"/>
                </a:lnTo>
                <a:lnTo>
                  <a:pt x="152" y="377"/>
                </a:lnTo>
                <a:close/>
                <a:moveTo>
                  <a:pt x="175" y="401"/>
                </a:moveTo>
                <a:lnTo>
                  <a:pt x="175" y="401"/>
                </a:lnTo>
                <a:lnTo>
                  <a:pt x="180" y="402"/>
                </a:lnTo>
                <a:lnTo>
                  <a:pt x="185" y="405"/>
                </a:lnTo>
                <a:lnTo>
                  <a:pt x="188" y="409"/>
                </a:lnTo>
                <a:lnTo>
                  <a:pt x="188" y="413"/>
                </a:lnTo>
                <a:lnTo>
                  <a:pt x="188" y="418"/>
                </a:lnTo>
                <a:lnTo>
                  <a:pt x="185" y="421"/>
                </a:lnTo>
                <a:lnTo>
                  <a:pt x="180" y="424"/>
                </a:lnTo>
                <a:lnTo>
                  <a:pt x="175" y="426"/>
                </a:lnTo>
                <a:lnTo>
                  <a:pt x="172" y="424"/>
                </a:lnTo>
                <a:lnTo>
                  <a:pt x="167" y="421"/>
                </a:lnTo>
                <a:lnTo>
                  <a:pt x="164" y="418"/>
                </a:lnTo>
                <a:lnTo>
                  <a:pt x="164" y="413"/>
                </a:lnTo>
                <a:lnTo>
                  <a:pt x="164" y="409"/>
                </a:lnTo>
                <a:lnTo>
                  <a:pt x="167" y="405"/>
                </a:lnTo>
                <a:lnTo>
                  <a:pt x="172" y="402"/>
                </a:lnTo>
                <a:lnTo>
                  <a:pt x="175" y="401"/>
                </a:lnTo>
                <a:close/>
                <a:moveTo>
                  <a:pt x="175" y="91"/>
                </a:moveTo>
                <a:lnTo>
                  <a:pt x="175" y="91"/>
                </a:lnTo>
                <a:lnTo>
                  <a:pt x="172" y="91"/>
                </a:lnTo>
                <a:lnTo>
                  <a:pt x="167" y="88"/>
                </a:lnTo>
                <a:lnTo>
                  <a:pt x="164" y="85"/>
                </a:lnTo>
                <a:lnTo>
                  <a:pt x="164" y="80"/>
                </a:lnTo>
                <a:lnTo>
                  <a:pt x="164" y="75"/>
                </a:lnTo>
                <a:lnTo>
                  <a:pt x="167" y="70"/>
                </a:lnTo>
                <a:lnTo>
                  <a:pt x="172" y="69"/>
                </a:lnTo>
                <a:lnTo>
                  <a:pt x="175" y="67"/>
                </a:lnTo>
                <a:lnTo>
                  <a:pt x="180" y="69"/>
                </a:lnTo>
                <a:lnTo>
                  <a:pt x="185" y="70"/>
                </a:lnTo>
                <a:lnTo>
                  <a:pt x="188" y="75"/>
                </a:lnTo>
                <a:lnTo>
                  <a:pt x="188" y="80"/>
                </a:lnTo>
                <a:lnTo>
                  <a:pt x="188" y="85"/>
                </a:lnTo>
                <a:lnTo>
                  <a:pt x="185" y="88"/>
                </a:lnTo>
                <a:lnTo>
                  <a:pt x="180" y="91"/>
                </a:lnTo>
                <a:lnTo>
                  <a:pt x="175" y="91"/>
                </a:lnTo>
                <a:close/>
                <a:moveTo>
                  <a:pt x="200" y="91"/>
                </a:moveTo>
                <a:lnTo>
                  <a:pt x="200" y="91"/>
                </a:lnTo>
                <a:lnTo>
                  <a:pt x="205" y="92"/>
                </a:lnTo>
                <a:lnTo>
                  <a:pt x="208" y="96"/>
                </a:lnTo>
                <a:lnTo>
                  <a:pt x="211" y="99"/>
                </a:lnTo>
                <a:lnTo>
                  <a:pt x="211" y="103"/>
                </a:lnTo>
                <a:lnTo>
                  <a:pt x="211" y="108"/>
                </a:lnTo>
                <a:lnTo>
                  <a:pt x="208" y="111"/>
                </a:lnTo>
                <a:lnTo>
                  <a:pt x="205" y="114"/>
                </a:lnTo>
                <a:lnTo>
                  <a:pt x="200" y="116"/>
                </a:lnTo>
                <a:lnTo>
                  <a:pt x="196" y="114"/>
                </a:lnTo>
                <a:lnTo>
                  <a:pt x="191" y="111"/>
                </a:lnTo>
                <a:lnTo>
                  <a:pt x="189" y="108"/>
                </a:lnTo>
                <a:lnTo>
                  <a:pt x="188" y="103"/>
                </a:lnTo>
                <a:lnTo>
                  <a:pt x="189" y="99"/>
                </a:lnTo>
                <a:lnTo>
                  <a:pt x="191" y="96"/>
                </a:lnTo>
                <a:lnTo>
                  <a:pt x="196" y="92"/>
                </a:lnTo>
                <a:lnTo>
                  <a:pt x="200" y="91"/>
                </a:lnTo>
                <a:close/>
                <a:moveTo>
                  <a:pt x="224" y="91"/>
                </a:moveTo>
                <a:lnTo>
                  <a:pt x="224" y="91"/>
                </a:lnTo>
                <a:lnTo>
                  <a:pt x="219" y="91"/>
                </a:lnTo>
                <a:lnTo>
                  <a:pt x="216" y="88"/>
                </a:lnTo>
                <a:lnTo>
                  <a:pt x="213" y="85"/>
                </a:lnTo>
                <a:lnTo>
                  <a:pt x="211" y="80"/>
                </a:lnTo>
                <a:lnTo>
                  <a:pt x="213" y="75"/>
                </a:lnTo>
                <a:lnTo>
                  <a:pt x="216" y="70"/>
                </a:lnTo>
                <a:lnTo>
                  <a:pt x="219" y="69"/>
                </a:lnTo>
                <a:lnTo>
                  <a:pt x="224" y="67"/>
                </a:lnTo>
                <a:lnTo>
                  <a:pt x="229" y="69"/>
                </a:lnTo>
                <a:lnTo>
                  <a:pt x="232" y="70"/>
                </a:lnTo>
                <a:lnTo>
                  <a:pt x="235" y="75"/>
                </a:lnTo>
                <a:lnTo>
                  <a:pt x="237" y="80"/>
                </a:lnTo>
                <a:lnTo>
                  <a:pt x="235" y="85"/>
                </a:lnTo>
                <a:lnTo>
                  <a:pt x="232" y="88"/>
                </a:lnTo>
                <a:lnTo>
                  <a:pt x="229" y="91"/>
                </a:lnTo>
                <a:lnTo>
                  <a:pt x="224" y="91"/>
                </a:lnTo>
                <a:close/>
                <a:moveTo>
                  <a:pt x="248" y="91"/>
                </a:moveTo>
                <a:lnTo>
                  <a:pt x="248" y="91"/>
                </a:lnTo>
                <a:lnTo>
                  <a:pt x="252" y="92"/>
                </a:lnTo>
                <a:lnTo>
                  <a:pt x="257" y="96"/>
                </a:lnTo>
                <a:lnTo>
                  <a:pt x="258" y="99"/>
                </a:lnTo>
                <a:lnTo>
                  <a:pt x="260" y="103"/>
                </a:lnTo>
                <a:lnTo>
                  <a:pt x="258" y="108"/>
                </a:lnTo>
                <a:lnTo>
                  <a:pt x="257" y="111"/>
                </a:lnTo>
                <a:lnTo>
                  <a:pt x="252" y="114"/>
                </a:lnTo>
                <a:lnTo>
                  <a:pt x="248" y="116"/>
                </a:lnTo>
                <a:lnTo>
                  <a:pt x="243" y="114"/>
                </a:lnTo>
                <a:lnTo>
                  <a:pt x="240" y="111"/>
                </a:lnTo>
                <a:lnTo>
                  <a:pt x="237" y="108"/>
                </a:lnTo>
                <a:lnTo>
                  <a:pt x="237" y="103"/>
                </a:lnTo>
                <a:lnTo>
                  <a:pt x="237" y="99"/>
                </a:lnTo>
                <a:lnTo>
                  <a:pt x="240" y="96"/>
                </a:lnTo>
                <a:lnTo>
                  <a:pt x="243" y="92"/>
                </a:lnTo>
                <a:lnTo>
                  <a:pt x="248" y="91"/>
                </a:lnTo>
                <a:close/>
                <a:moveTo>
                  <a:pt x="271" y="91"/>
                </a:moveTo>
                <a:lnTo>
                  <a:pt x="271" y="91"/>
                </a:lnTo>
                <a:lnTo>
                  <a:pt x="268" y="91"/>
                </a:lnTo>
                <a:lnTo>
                  <a:pt x="263" y="88"/>
                </a:lnTo>
                <a:lnTo>
                  <a:pt x="260" y="85"/>
                </a:lnTo>
                <a:lnTo>
                  <a:pt x="260" y="80"/>
                </a:lnTo>
                <a:lnTo>
                  <a:pt x="260" y="75"/>
                </a:lnTo>
                <a:lnTo>
                  <a:pt x="263" y="70"/>
                </a:lnTo>
                <a:lnTo>
                  <a:pt x="268" y="69"/>
                </a:lnTo>
                <a:lnTo>
                  <a:pt x="271" y="67"/>
                </a:lnTo>
                <a:lnTo>
                  <a:pt x="276" y="69"/>
                </a:lnTo>
                <a:lnTo>
                  <a:pt x="280" y="70"/>
                </a:lnTo>
                <a:lnTo>
                  <a:pt x="282" y="75"/>
                </a:lnTo>
                <a:lnTo>
                  <a:pt x="284" y="80"/>
                </a:lnTo>
                <a:lnTo>
                  <a:pt x="282" y="85"/>
                </a:lnTo>
                <a:lnTo>
                  <a:pt x="280" y="88"/>
                </a:lnTo>
                <a:lnTo>
                  <a:pt x="276" y="91"/>
                </a:lnTo>
                <a:lnTo>
                  <a:pt x="271" y="91"/>
                </a:lnTo>
                <a:close/>
                <a:moveTo>
                  <a:pt x="296" y="91"/>
                </a:moveTo>
                <a:lnTo>
                  <a:pt x="296" y="91"/>
                </a:lnTo>
                <a:lnTo>
                  <a:pt x="301" y="92"/>
                </a:lnTo>
                <a:lnTo>
                  <a:pt x="304" y="96"/>
                </a:lnTo>
                <a:lnTo>
                  <a:pt x="307" y="99"/>
                </a:lnTo>
                <a:lnTo>
                  <a:pt x="307" y="103"/>
                </a:lnTo>
                <a:lnTo>
                  <a:pt x="307" y="108"/>
                </a:lnTo>
                <a:lnTo>
                  <a:pt x="304" y="111"/>
                </a:lnTo>
                <a:lnTo>
                  <a:pt x="301" y="114"/>
                </a:lnTo>
                <a:lnTo>
                  <a:pt x="296" y="116"/>
                </a:lnTo>
                <a:lnTo>
                  <a:pt x="291" y="114"/>
                </a:lnTo>
                <a:lnTo>
                  <a:pt x="287" y="111"/>
                </a:lnTo>
                <a:lnTo>
                  <a:pt x="285" y="108"/>
                </a:lnTo>
                <a:lnTo>
                  <a:pt x="284" y="103"/>
                </a:lnTo>
                <a:lnTo>
                  <a:pt x="285" y="99"/>
                </a:lnTo>
                <a:lnTo>
                  <a:pt x="287" y="96"/>
                </a:lnTo>
                <a:lnTo>
                  <a:pt x="291" y="92"/>
                </a:lnTo>
                <a:lnTo>
                  <a:pt x="296" y="91"/>
                </a:lnTo>
                <a:close/>
                <a:moveTo>
                  <a:pt x="320" y="91"/>
                </a:moveTo>
                <a:lnTo>
                  <a:pt x="320" y="91"/>
                </a:lnTo>
                <a:lnTo>
                  <a:pt x="315" y="91"/>
                </a:lnTo>
                <a:lnTo>
                  <a:pt x="312" y="88"/>
                </a:lnTo>
                <a:lnTo>
                  <a:pt x="309" y="85"/>
                </a:lnTo>
                <a:lnTo>
                  <a:pt x="307" y="80"/>
                </a:lnTo>
                <a:lnTo>
                  <a:pt x="309" y="75"/>
                </a:lnTo>
                <a:lnTo>
                  <a:pt x="312" y="70"/>
                </a:lnTo>
                <a:lnTo>
                  <a:pt x="315" y="69"/>
                </a:lnTo>
                <a:lnTo>
                  <a:pt x="320" y="67"/>
                </a:lnTo>
                <a:lnTo>
                  <a:pt x="324" y="69"/>
                </a:lnTo>
                <a:lnTo>
                  <a:pt x="328" y="70"/>
                </a:lnTo>
                <a:lnTo>
                  <a:pt x="331" y="75"/>
                </a:lnTo>
                <a:lnTo>
                  <a:pt x="332" y="80"/>
                </a:lnTo>
                <a:lnTo>
                  <a:pt x="331" y="85"/>
                </a:lnTo>
                <a:lnTo>
                  <a:pt x="328" y="88"/>
                </a:lnTo>
                <a:lnTo>
                  <a:pt x="324" y="91"/>
                </a:lnTo>
                <a:lnTo>
                  <a:pt x="320" y="91"/>
                </a:lnTo>
                <a:close/>
                <a:moveTo>
                  <a:pt x="343" y="91"/>
                </a:moveTo>
                <a:lnTo>
                  <a:pt x="343" y="91"/>
                </a:lnTo>
                <a:lnTo>
                  <a:pt x="348" y="92"/>
                </a:lnTo>
                <a:lnTo>
                  <a:pt x="353" y="96"/>
                </a:lnTo>
                <a:lnTo>
                  <a:pt x="354" y="99"/>
                </a:lnTo>
                <a:lnTo>
                  <a:pt x="356" y="103"/>
                </a:lnTo>
                <a:lnTo>
                  <a:pt x="354" y="108"/>
                </a:lnTo>
                <a:lnTo>
                  <a:pt x="353" y="111"/>
                </a:lnTo>
                <a:lnTo>
                  <a:pt x="348" y="114"/>
                </a:lnTo>
                <a:lnTo>
                  <a:pt x="343" y="116"/>
                </a:lnTo>
                <a:lnTo>
                  <a:pt x="339" y="114"/>
                </a:lnTo>
                <a:lnTo>
                  <a:pt x="335" y="111"/>
                </a:lnTo>
                <a:lnTo>
                  <a:pt x="332" y="108"/>
                </a:lnTo>
                <a:lnTo>
                  <a:pt x="332" y="103"/>
                </a:lnTo>
                <a:lnTo>
                  <a:pt x="332" y="99"/>
                </a:lnTo>
                <a:lnTo>
                  <a:pt x="335" y="96"/>
                </a:lnTo>
                <a:lnTo>
                  <a:pt x="339" y="92"/>
                </a:lnTo>
                <a:lnTo>
                  <a:pt x="343" y="91"/>
                </a:lnTo>
                <a:close/>
                <a:moveTo>
                  <a:pt x="343" y="377"/>
                </a:moveTo>
                <a:lnTo>
                  <a:pt x="343" y="377"/>
                </a:lnTo>
                <a:lnTo>
                  <a:pt x="348" y="379"/>
                </a:lnTo>
                <a:lnTo>
                  <a:pt x="353" y="380"/>
                </a:lnTo>
                <a:lnTo>
                  <a:pt x="354" y="385"/>
                </a:lnTo>
                <a:lnTo>
                  <a:pt x="356" y="390"/>
                </a:lnTo>
                <a:lnTo>
                  <a:pt x="354" y="394"/>
                </a:lnTo>
                <a:lnTo>
                  <a:pt x="353" y="398"/>
                </a:lnTo>
                <a:lnTo>
                  <a:pt x="348" y="401"/>
                </a:lnTo>
                <a:lnTo>
                  <a:pt x="343" y="401"/>
                </a:lnTo>
                <a:lnTo>
                  <a:pt x="339" y="401"/>
                </a:lnTo>
                <a:lnTo>
                  <a:pt x="335" y="398"/>
                </a:lnTo>
                <a:lnTo>
                  <a:pt x="332" y="394"/>
                </a:lnTo>
                <a:lnTo>
                  <a:pt x="332" y="390"/>
                </a:lnTo>
                <a:lnTo>
                  <a:pt x="332" y="385"/>
                </a:lnTo>
                <a:lnTo>
                  <a:pt x="335" y="380"/>
                </a:lnTo>
                <a:lnTo>
                  <a:pt x="339" y="379"/>
                </a:lnTo>
                <a:lnTo>
                  <a:pt x="343" y="377"/>
                </a:lnTo>
                <a:close/>
                <a:moveTo>
                  <a:pt x="367" y="401"/>
                </a:moveTo>
                <a:lnTo>
                  <a:pt x="367" y="401"/>
                </a:lnTo>
                <a:lnTo>
                  <a:pt x="371" y="402"/>
                </a:lnTo>
                <a:lnTo>
                  <a:pt x="376" y="405"/>
                </a:lnTo>
                <a:lnTo>
                  <a:pt x="378" y="409"/>
                </a:lnTo>
                <a:lnTo>
                  <a:pt x="379" y="413"/>
                </a:lnTo>
                <a:lnTo>
                  <a:pt x="378" y="418"/>
                </a:lnTo>
                <a:lnTo>
                  <a:pt x="376" y="421"/>
                </a:lnTo>
                <a:lnTo>
                  <a:pt x="371" y="424"/>
                </a:lnTo>
                <a:lnTo>
                  <a:pt x="367" y="426"/>
                </a:lnTo>
                <a:lnTo>
                  <a:pt x="362" y="424"/>
                </a:lnTo>
                <a:lnTo>
                  <a:pt x="359" y="421"/>
                </a:lnTo>
                <a:lnTo>
                  <a:pt x="356" y="418"/>
                </a:lnTo>
                <a:lnTo>
                  <a:pt x="356" y="413"/>
                </a:lnTo>
                <a:lnTo>
                  <a:pt x="356" y="409"/>
                </a:lnTo>
                <a:lnTo>
                  <a:pt x="359" y="405"/>
                </a:lnTo>
                <a:lnTo>
                  <a:pt x="362" y="402"/>
                </a:lnTo>
                <a:lnTo>
                  <a:pt x="367" y="401"/>
                </a:lnTo>
                <a:close/>
                <a:moveTo>
                  <a:pt x="367" y="91"/>
                </a:moveTo>
                <a:lnTo>
                  <a:pt x="367" y="91"/>
                </a:lnTo>
                <a:lnTo>
                  <a:pt x="362" y="91"/>
                </a:lnTo>
                <a:lnTo>
                  <a:pt x="359" y="88"/>
                </a:lnTo>
                <a:lnTo>
                  <a:pt x="356" y="85"/>
                </a:lnTo>
                <a:lnTo>
                  <a:pt x="356" y="80"/>
                </a:lnTo>
                <a:lnTo>
                  <a:pt x="356" y="75"/>
                </a:lnTo>
                <a:lnTo>
                  <a:pt x="359" y="70"/>
                </a:lnTo>
                <a:lnTo>
                  <a:pt x="362" y="69"/>
                </a:lnTo>
                <a:lnTo>
                  <a:pt x="367" y="67"/>
                </a:lnTo>
                <a:lnTo>
                  <a:pt x="371" y="69"/>
                </a:lnTo>
                <a:lnTo>
                  <a:pt x="376" y="70"/>
                </a:lnTo>
                <a:lnTo>
                  <a:pt x="378" y="75"/>
                </a:lnTo>
                <a:lnTo>
                  <a:pt x="379" y="80"/>
                </a:lnTo>
                <a:lnTo>
                  <a:pt x="378" y="85"/>
                </a:lnTo>
                <a:lnTo>
                  <a:pt x="376" y="88"/>
                </a:lnTo>
                <a:lnTo>
                  <a:pt x="371" y="91"/>
                </a:lnTo>
                <a:lnTo>
                  <a:pt x="367" y="91"/>
                </a:lnTo>
                <a:close/>
                <a:moveTo>
                  <a:pt x="415" y="116"/>
                </a:moveTo>
                <a:lnTo>
                  <a:pt x="415" y="116"/>
                </a:lnTo>
                <a:lnTo>
                  <a:pt x="420" y="116"/>
                </a:lnTo>
                <a:lnTo>
                  <a:pt x="423" y="119"/>
                </a:lnTo>
                <a:lnTo>
                  <a:pt x="426" y="122"/>
                </a:lnTo>
                <a:lnTo>
                  <a:pt x="428" y="127"/>
                </a:lnTo>
                <a:lnTo>
                  <a:pt x="426" y="132"/>
                </a:lnTo>
                <a:lnTo>
                  <a:pt x="423" y="136"/>
                </a:lnTo>
                <a:lnTo>
                  <a:pt x="420" y="138"/>
                </a:lnTo>
                <a:lnTo>
                  <a:pt x="415" y="139"/>
                </a:lnTo>
                <a:lnTo>
                  <a:pt x="411" y="138"/>
                </a:lnTo>
                <a:lnTo>
                  <a:pt x="408" y="136"/>
                </a:lnTo>
                <a:lnTo>
                  <a:pt x="404" y="132"/>
                </a:lnTo>
                <a:lnTo>
                  <a:pt x="403" y="127"/>
                </a:lnTo>
                <a:lnTo>
                  <a:pt x="404" y="122"/>
                </a:lnTo>
                <a:lnTo>
                  <a:pt x="408" y="119"/>
                </a:lnTo>
                <a:lnTo>
                  <a:pt x="411" y="116"/>
                </a:lnTo>
                <a:lnTo>
                  <a:pt x="415" y="116"/>
                </a:lnTo>
                <a:close/>
                <a:moveTo>
                  <a:pt x="403" y="80"/>
                </a:moveTo>
                <a:lnTo>
                  <a:pt x="403" y="80"/>
                </a:lnTo>
                <a:lnTo>
                  <a:pt x="404" y="75"/>
                </a:lnTo>
                <a:lnTo>
                  <a:pt x="408" y="70"/>
                </a:lnTo>
                <a:lnTo>
                  <a:pt x="411" y="69"/>
                </a:lnTo>
                <a:lnTo>
                  <a:pt x="415" y="67"/>
                </a:lnTo>
                <a:lnTo>
                  <a:pt x="420" y="69"/>
                </a:lnTo>
                <a:lnTo>
                  <a:pt x="423" y="70"/>
                </a:lnTo>
                <a:lnTo>
                  <a:pt x="426" y="75"/>
                </a:lnTo>
                <a:lnTo>
                  <a:pt x="428" y="80"/>
                </a:lnTo>
                <a:lnTo>
                  <a:pt x="426" y="85"/>
                </a:lnTo>
                <a:lnTo>
                  <a:pt x="423" y="88"/>
                </a:lnTo>
                <a:lnTo>
                  <a:pt x="420" y="91"/>
                </a:lnTo>
                <a:lnTo>
                  <a:pt x="415" y="91"/>
                </a:lnTo>
                <a:lnTo>
                  <a:pt x="411" y="91"/>
                </a:lnTo>
                <a:lnTo>
                  <a:pt x="408" y="88"/>
                </a:lnTo>
                <a:lnTo>
                  <a:pt x="404" y="85"/>
                </a:lnTo>
                <a:lnTo>
                  <a:pt x="403" y="80"/>
                </a:lnTo>
                <a:close/>
                <a:moveTo>
                  <a:pt x="392" y="305"/>
                </a:moveTo>
                <a:lnTo>
                  <a:pt x="392" y="305"/>
                </a:lnTo>
                <a:lnTo>
                  <a:pt x="387" y="305"/>
                </a:lnTo>
                <a:lnTo>
                  <a:pt x="382" y="302"/>
                </a:lnTo>
                <a:lnTo>
                  <a:pt x="381" y="299"/>
                </a:lnTo>
                <a:lnTo>
                  <a:pt x="379" y="294"/>
                </a:lnTo>
                <a:lnTo>
                  <a:pt x="381" y="290"/>
                </a:lnTo>
                <a:lnTo>
                  <a:pt x="382" y="285"/>
                </a:lnTo>
                <a:lnTo>
                  <a:pt x="387" y="283"/>
                </a:lnTo>
                <a:lnTo>
                  <a:pt x="392" y="282"/>
                </a:lnTo>
                <a:lnTo>
                  <a:pt x="397" y="283"/>
                </a:lnTo>
                <a:lnTo>
                  <a:pt x="400" y="285"/>
                </a:lnTo>
                <a:lnTo>
                  <a:pt x="403" y="290"/>
                </a:lnTo>
                <a:lnTo>
                  <a:pt x="403" y="294"/>
                </a:lnTo>
                <a:lnTo>
                  <a:pt x="403" y="299"/>
                </a:lnTo>
                <a:lnTo>
                  <a:pt x="400" y="302"/>
                </a:lnTo>
                <a:lnTo>
                  <a:pt x="397" y="305"/>
                </a:lnTo>
                <a:lnTo>
                  <a:pt x="392" y="305"/>
                </a:lnTo>
                <a:close/>
                <a:moveTo>
                  <a:pt x="403" y="341"/>
                </a:moveTo>
                <a:lnTo>
                  <a:pt x="403" y="341"/>
                </a:lnTo>
                <a:lnTo>
                  <a:pt x="403" y="346"/>
                </a:lnTo>
                <a:lnTo>
                  <a:pt x="400" y="351"/>
                </a:lnTo>
                <a:lnTo>
                  <a:pt x="397" y="352"/>
                </a:lnTo>
                <a:lnTo>
                  <a:pt x="392" y="354"/>
                </a:lnTo>
                <a:lnTo>
                  <a:pt x="387" y="352"/>
                </a:lnTo>
                <a:lnTo>
                  <a:pt x="382" y="351"/>
                </a:lnTo>
                <a:lnTo>
                  <a:pt x="381" y="346"/>
                </a:lnTo>
                <a:lnTo>
                  <a:pt x="379" y="341"/>
                </a:lnTo>
                <a:lnTo>
                  <a:pt x="381" y="337"/>
                </a:lnTo>
                <a:lnTo>
                  <a:pt x="382" y="333"/>
                </a:lnTo>
                <a:lnTo>
                  <a:pt x="387" y="330"/>
                </a:lnTo>
                <a:lnTo>
                  <a:pt x="392" y="330"/>
                </a:lnTo>
                <a:lnTo>
                  <a:pt x="397" y="330"/>
                </a:lnTo>
                <a:lnTo>
                  <a:pt x="400" y="333"/>
                </a:lnTo>
                <a:lnTo>
                  <a:pt x="403" y="337"/>
                </a:lnTo>
                <a:lnTo>
                  <a:pt x="403" y="341"/>
                </a:lnTo>
                <a:close/>
                <a:moveTo>
                  <a:pt x="392" y="186"/>
                </a:moveTo>
                <a:lnTo>
                  <a:pt x="392" y="186"/>
                </a:lnTo>
                <a:lnTo>
                  <a:pt x="397" y="188"/>
                </a:lnTo>
                <a:lnTo>
                  <a:pt x="400" y="191"/>
                </a:lnTo>
                <a:lnTo>
                  <a:pt x="403" y="194"/>
                </a:lnTo>
                <a:lnTo>
                  <a:pt x="403" y="199"/>
                </a:lnTo>
                <a:lnTo>
                  <a:pt x="403" y="204"/>
                </a:lnTo>
                <a:lnTo>
                  <a:pt x="400" y="207"/>
                </a:lnTo>
                <a:lnTo>
                  <a:pt x="397" y="210"/>
                </a:lnTo>
                <a:lnTo>
                  <a:pt x="392" y="211"/>
                </a:lnTo>
                <a:lnTo>
                  <a:pt x="387" y="210"/>
                </a:lnTo>
                <a:lnTo>
                  <a:pt x="382" y="207"/>
                </a:lnTo>
                <a:lnTo>
                  <a:pt x="381" y="204"/>
                </a:lnTo>
                <a:lnTo>
                  <a:pt x="379" y="199"/>
                </a:lnTo>
                <a:lnTo>
                  <a:pt x="381" y="194"/>
                </a:lnTo>
                <a:lnTo>
                  <a:pt x="382" y="191"/>
                </a:lnTo>
                <a:lnTo>
                  <a:pt x="387" y="188"/>
                </a:lnTo>
                <a:lnTo>
                  <a:pt x="392" y="186"/>
                </a:lnTo>
                <a:close/>
                <a:moveTo>
                  <a:pt x="379" y="150"/>
                </a:moveTo>
                <a:lnTo>
                  <a:pt x="379" y="150"/>
                </a:lnTo>
                <a:lnTo>
                  <a:pt x="381" y="146"/>
                </a:lnTo>
                <a:lnTo>
                  <a:pt x="382" y="142"/>
                </a:lnTo>
                <a:lnTo>
                  <a:pt x="387" y="139"/>
                </a:lnTo>
                <a:lnTo>
                  <a:pt x="392" y="139"/>
                </a:lnTo>
                <a:lnTo>
                  <a:pt x="397" y="139"/>
                </a:lnTo>
                <a:lnTo>
                  <a:pt x="400" y="142"/>
                </a:lnTo>
                <a:lnTo>
                  <a:pt x="403" y="146"/>
                </a:lnTo>
                <a:lnTo>
                  <a:pt x="403" y="150"/>
                </a:lnTo>
                <a:lnTo>
                  <a:pt x="403" y="155"/>
                </a:lnTo>
                <a:lnTo>
                  <a:pt x="400" y="160"/>
                </a:lnTo>
                <a:lnTo>
                  <a:pt x="397" y="161"/>
                </a:lnTo>
                <a:lnTo>
                  <a:pt x="392" y="163"/>
                </a:lnTo>
                <a:lnTo>
                  <a:pt x="387" y="161"/>
                </a:lnTo>
                <a:lnTo>
                  <a:pt x="382" y="160"/>
                </a:lnTo>
                <a:lnTo>
                  <a:pt x="381" y="155"/>
                </a:lnTo>
                <a:lnTo>
                  <a:pt x="379" y="150"/>
                </a:lnTo>
                <a:close/>
                <a:moveTo>
                  <a:pt x="392" y="235"/>
                </a:moveTo>
                <a:lnTo>
                  <a:pt x="392" y="235"/>
                </a:lnTo>
                <a:lnTo>
                  <a:pt x="397" y="235"/>
                </a:lnTo>
                <a:lnTo>
                  <a:pt x="400" y="238"/>
                </a:lnTo>
                <a:lnTo>
                  <a:pt x="403" y="241"/>
                </a:lnTo>
                <a:lnTo>
                  <a:pt x="403" y="246"/>
                </a:lnTo>
                <a:lnTo>
                  <a:pt x="403" y="250"/>
                </a:lnTo>
                <a:lnTo>
                  <a:pt x="400" y="255"/>
                </a:lnTo>
                <a:lnTo>
                  <a:pt x="397" y="257"/>
                </a:lnTo>
                <a:lnTo>
                  <a:pt x="392" y="258"/>
                </a:lnTo>
                <a:lnTo>
                  <a:pt x="387" y="257"/>
                </a:lnTo>
                <a:lnTo>
                  <a:pt x="382" y="255"/>
                </a:lnTo>
                <a:lnTo>
                  <a:pt x="381" y="250"/>
                </a:lnTo>
                <a:lnTo>
                  <a:pt x="379" y="246"/>
                </a:lnTo>
                <a:lnTo>
                  <a:pt x="381" y="241"/>
                </a:lnTo>
                <a:lnTo>
                  <a:pt x="382" y="238"/>
                </a:lnTo>
                <a:lnTo>
                  <a:pt x="387" y="235"/>
                </a:lnTo>
                <a:lnTo>
                  <a:pt x="392" y="235"/>
                </a:lnTo>
                <a:close/>
                <a:moveTo>
                  <a:pt x="415" y="305"/>
                </a:moveTo>
                <a:lnTo>
                  <a:pt x="415" y="305"/>
                </a:lnTo>
                <a:lnTo>
                  <a:pt x="420" y="307"/>
                </a:lnTo>
                <a:lnTo>
                  <a:pt x="423" y="310"/>
                </a:lnTo>
                <a:lnTo>
                  <a:pt x="426" y="313"/>
                </a:lnTo>
                <a:lnTo>
                  <a:pt x="428" y="318"/>
                </a:lnTo>
                <a:lnTo>
                  <a:pt x="426" y="322"/>
                </a:lnTo>
                <a:lnTo>
                  <a:pt x="423" y="327"/>
                </a:lnTo>
                <a:lnTo>
                  <a:pt x="420" y="329"/>
                </a:lnTo>
                <a:lnTo>
                  <a:pt x="415" y="330"/>
                </a:lnTo>
                <a:lnTo>
                  <a:pt x="411" y="329"/>
                </a:lnTo>
                <a:lnTo>
                  <a:pt x="408" y="327"/>
                </a:lnTo>
                <a:lnTo>
                  <a:pt x="404" y="322"/>
                </a:lnTo>
                <a:lnTo>
                  <a:pt x="403" y="318"/>
                </a:lnTo>
                <a:lnTo>
                  <a:pt x="404" y="313"/>
                </a:lnTo>
                <a:lnTo>
                  <a:pt x="408" y="310"/>
                </a:lnTo>
                <a:lnTo>
                  <a:pt x="411" y="307"/>
                </a:lnTo>
                <a:lnTo>
                  <a:pt x="415" y="305"/>
                </a:lnTo>
                <a:close/>
                <a:moveTo>
                  <a:pt x="415" y="282"/>
                </a:moveTo>
                <a:lnTo>
                  <a:pt x="415" y="282"/>
                </a:lnTo>
                <a:lnTo>
                  <a:pt x="411" y="282"/>
                </a:lnTo>
                <a:lnTo>
                  <a:pt x="408" y="279"/>
                </a:lnTo>
                <a:lnTo>
                  <a:pt x="404" y="276"/>
                </a:lnTo>
                <a:lnTo>
                  <a:pt x="403" y="271"/>
                </a:lnTo>
                <a:lnTo>
                  <a:pt x="404" y="266"/>
                </a:lnTo>
                <a:lnTo>
                  <a:pt x="408" y="261"/>
                </a:lnTo>
                <a:lnTo>
                  <a:pt x="411" y="260"/>
                </a:lnTo>
                <a:lnTo>
                  <a:pt x="415" y="258"/>
                </a:lnTo>
                <a:lnTo>
                  <a:pt x="420" y="260"/>
                </a:lnTo>
                <a:lnTo>
                  <a:pt x="423" y="261"/>
                </a:lnTo>
                <a:lnTo>
                  <a:pt x="426" y="266"/>
                </a:lnTo>
                <a:lnTo>
                  <a:pt x="428" y="271"/>
                </a:lnTo>
                <a:lnTo>
                  <a:pt x="426" y="276"/>
                </a:lnTo>
                <a:lnTo>
                  <a:pt x="423" y="279"/>
                </a:lnTo>
                <a:lnTo>
                  <a:pt x="420" y="282"/>
                </a:lnTo>
                <a:lnTo>
                  <a:pt x="415" y="282"/>
                </a:lnTo>
                <a:close/>
                <a:moveTo>
                  <a:pt x="415" y="235"/>
                </a:moveTo>
                <a:lnTo>
                  <a:pt x="415" y="235"/>
                </a:lnTo>
                <a:lnTo>
                  <a:pt x="411" y="233"/>
                </a:lnTo>
                <a:lnTo>
                  <a:pt x="408" y="232"/>
                </a:lnTo>
                <a:lnTo>
                  <a:pt x="404" y="227"/>
                </a:lnTo>
                <a:lnTo>
                  <a:pt x="403" y="222"/>
                </a:lnTo>
                <a:lnTo>
                  <a:pt x="404" y="218"/>
                </a:lnTo>
                <a:lnTo>
                  <a:pt x="408" y="214"/>
                </a:lnTo>
                <a:lnTo>
                  <a:pt x="411" y="211"/>
                </a:lnTo>
                <a:lnTo>
                  <a:pt x="415" y="211"/>
                </a:lnTo>
                <a:lnTo>
                  <a:pt x="420" y="211"/>
                </a:lnTo>
                <a:lnTo>
                  <a:pt x="423" y="214"/>
                </a:lnTo>
                <a:lnTo>
                  <a:pt x="426" y="218"/>
                </a:lnTo>
                <a:lnTo>
                  <a:pt x="428" y="222"/>
                </a:lnTo>
                <a:lnTo>
                  <a:pt x="426" y="227"/>
                </a:lnTo>
                <a:lnTo>
                  <a:pt x="423" y="232"/>
                </a:lnTo>
                <a:lnTo>
                  <a:pt x="420" y="233"/>
                </a:lnTo>
                <a:lnTo>
                  <a:pt x="415" y="235"/>
                </a:lnTo>
                <a:close/>
                <a:moveTo>
                  <a:pt x="415" y="186"/>
                </a:moveTo>
                <a:lnTo>
                  <a:pt x="415" y="186"/>
                </a:lnTo>
                <a:lnTo>
                  <a:pt x="411" y="186"/>
                </a:lnTo>
                <a:lnTo>
                  <a:pt x="408" y="183"/>
                </a:lnTo>
                <a:lnTo>
                  <a:pt x="404" y="180"/>
                </a:lnTo>
                <a:lnTo>
                  <a:pt x="403" y="175"/>
                </a:lnTo>
                <a:lnTo>
                  <a:pt x="404" y="171"/>
                </a:lnTo>
                <a:lnTo>
                  <a:pt x="408" y="166"/>
                </a:lnTo>
                <a:lnTo>
                  <a:pt x="411" y="164"/>
                </a:lnTo>
                <a:lnTo>
                  <a:pt x="415" y="163"/>
                </a:lnTo>
                <a:lnTo>
                  <a:pt x="420" y="164"/>
                </a:lnTo>
                <a:lnTo>
                  <a:pt x="423" y="166"/>
                </a:lnTo>
                <a:lnTo>
                  <a:pt x="426" y="171"/>
                </a:lnTo>
                <a:lnTo>
                  <a:pt x="428" y="175"/>
                </a:lnTo>
                <a:lnTo>
                  <a:pt x="426" y="180"/>
                </a:lnTo>
                <a:lnTo>
                  <a:pt x="423" y="183"/>
                </a:lnTo>
                <a:lnTo>
                  <a:pt x="420" y="186"/>
                </a:lnTo>
                <a:lnTo>
                  <a:pt x="415" y="186"/>
                </a:lnTo>
                <a:close/>
                <a:moveTo>
                  <a:pt x="392" y="116"/>
                </a:moveTo>
                <a:lnTo>
                  <a:pt x="392" y="116"/>
                </a:lnTo>
                <a:lnTo>
                  <a:pt x="387" y="114"/>
                </a:lnTo>
                <a:lnTo>
                  <a:pt x="382" y="111"/>
                </a:lnTo>
                <a:lnTo>
                  <a:pt x="381" y="108"/>
                </a:lnTo>
                <a:lnTo>
                  <a:pt x="379" y="103"/>
                </a:lnTo>
                <a:lnTo>
                  <a:pt x="381" y="99"/>
                </a:lnTo>
                <a:lnTo>
                  <a:pt x="382" y="96"/>
                </a:lnTo>
                <a:lnTo>
                  <a:pt x="387" y="92"/>
                </a:lnTo>
                <a:lnTo>
                  <a:pt x="392" y="91"/>
                </a:lnTo>
                <a:lnTo>
                  <a:pt x="397" y="92"/>
                </a:lnTo>
                <a:lnTo>
                  <a:pt x="400" y="96"/>
                </a:lnTo>
                <a:lnTo>
                  <a:pt x="403" y="99"/>
                </a:lnTo>
                <a:lnTo>
                  <a:pt x="403" y="103"/>
                </a:lnTo>
                <a:lnTo>
                  <a:pt x="403" y="108"/>
                </a:lnTo>
                <a:lnTo>
                  <a:pt x="400" y="111"/>
                </a:lnTo>
                <a:lnTo>
                  <a:pt x="397" y="114"/>
                </a:lnTo>
                <a:lnTo>
                  <a:pt x="392" y="116"/>
                </a:lnTo>
                <a:close/>
                <a:moveTo>
                  <a:pt x="392" y="377"/>
                </a:moveTo>
                <a:lnTo>
                  <a:pt x="392" y="377"/>
                </a:lnTo>
                <a:lnTo>
                  <a:pt x="397" y="379"/>
                </a:lnTo>
                <a:lnTo>
                  <a:pt x="400" y="380"/>
                </a:lnTo>
                <a:lnTo>
                  <a:pt x="403" y="385"/>
                </a:lnTo>
                <a:lnTo>
                  <a:pt x="403" y="390"/>
                </a:lnTo>
                <a:lnTo>
                  <a:pt x="403" y="394"/>
                </a:lnTo>
                <a:lnTo>
                  <a:pt x="400" y="398"/>
                </a:lnTo>
                <a:lnTo>
                  <a:pt x="397" y="401"/>
                </a:lnTo>
                <a:lnTo>
                  <a:pt x="392" y="401"/>
                </a:lnTo>
                <a:lnTo>
                  <a:pt x="387" y="401"/>
                </a:lnTo>
                <a:lnTo>
                  <a:pt x="382" y="398"/>
                </a:lnTo>
                <a:lnTo>
                  <a:pt x="381" y="394"/>
                </a:lnTo>
                <a:lnTo>
                  <a:pt x="379" y="390"/>
                </a:lnTo>
                <a:lnTo>
                  <a:pt x="381" y="385"/>
                </a:lnTo>
                <a:lnTo>
                  <a:pt x="382" y="380"/>
                </a:lnTo>
                <a:lnTo>
                  <a:pt x="387" y="379"/>
                </a:lnTo>
                <a:lnTo>
                  <a:pt x="392" y="377"/>
                </a:lnTo>
                <a:close/>
                <a:moveTo>
                  <a:pt x="415" y="401"/>
                </a:moveTo>
                <a:lnTo>
                  <a:pt x="415" y="401"/>
                </a:lnTo>
                <a:lnTo>
                  <a:pt x="420" y="402"/>
                </a:lnTo>
                <a:lnTo>
                  <a:pt x="423" y="405"/>
                </a:lnTo>
                <a:lnTo>
                  <a:pt x="426" y="409"/>
                </a:lnTo>
                <a:lnTo>
                  <a:pt x="428" y="413"/>
                </a:lnTo>
                <a:lnTo>
                  <a:pt x="426" y="418"/>
                </a:lnTo>
                <a:lnTo>
                  <a:pt x="423" y="421"/>
                </a:lnTo>
                <a:lnTo>
                  <a:pt x="420" y="424"/>
                </a:lnTo>
                <a:lnTo>
                  <a:pt x="415" y="426"/>
                </a:lnTo>
                <a:lnTo>
                  <a:pt x="411" y="424"/>
                </a:lnTo>
                <a:lnTo>
                  <a:pt x="408" y="421"/>
                </a:lnTo>
                <a:lnTo>
                  <a:pt x="404" y="418"/>
                </a:lnTo>
                <a:lnTo>
                  <a:pt x="403" y="413"/>
                </a:lnTo>
                <a:lnTo>
                  <a:pt x="404" y="409"/>
                </a:lnTo>
                <a:lnTo>
                  <a:pt x="408" y="405"/>
                </a:lnTo>
                <a:lnTo>
                  <a:pt x="411" y="402"/>
                </a:lnTo>
                <a:lnTo>
                  <a:pt x="415" y="401"/>
                </a:lnTo>
                <a:close/>
                <a:moveTo>
                  <a:pt x="415" y="377"/>
                </a:moveTo>
                <a:lnTo>
                  <a:pt x="415" y="377"/>
                </a:lnTo>
                <a:lnTo>
                  <a:pt x="411" y="377"/>
                </a:lnTo>
                <a:lnTo>
                  <a:pt x="408" y="374"/>
                </a:lnTo>
                <a:lnTo>
                  <a:pt x="404" y="371"/>
                </a:lnTo>
                <a:lnTo>
                  <a:pt x="403" y="366"/>
                </a:lnTo>
                <a:lnTo>
                  <a:pt x="404" y="362"/>
                </a:lnTo>
                <a:lnTo>
                  <a:pt x="408" y="357"/>
                </a:lnTo>
                <a:lnTo>
                  <a:pt x="411" y="355"/>
                </a:lnTo>
                <a:lnTo>
                  <a:pt x="415" y="354"/>
                </a:lnTo>
                <a:lnTo>
                  <a:pt x="420" y="355"/>
                </a:lnTo>
                <a:lnTo>
                  <a:pt x="423" y="357"/>
                </a:lnTo>
                <a:lnTo>
                  <a:pt x="426" y="362"/>
                </a:lnTo>
                <a:lnTo>
                  <a:pt x="428" y="366"/>
                </a:lnTo>
                <a:lnTo>
                  <a:pt x="426" y="371"/>
                </a:lnTo>
                <a:lnTo>
                  <a:pt x="423" y="374"/>
                </a:lnTo>
                <a:lnTo>
                  <a:pt x="420" y="377"/>
                </a:lnTo>
                <a:lnTo>
                  <a:pt x="415" y="377"/>
                </a:lnTo>
                <a:close/>
                <a:moveTo>
                  <a:pt x="439" y="377"/>
                </a:moveTo>
                <a:lnTo>
                  <a:pt x="439" y="377"/>
                </a:lnTo>
                <a:lnTo>
                  <a:pt x="444" y="379"/>
                </a:lnTo>
                <a:lnTo>
                  <a:pt x="448" y="380"/>
                </a:lnTo>
                <a:lnTo>
                  <a:pt x="450" y="385"/>
                </a:lnTo>
                <a:lnTo>
                  <a:pt x="451" y="390"/>
                </a:lnTo>
                <a:lnTo>
                  <a:pt x="450" y="394"/>
                </a:lnTo>
                <a:lnTo>
                  <a:pt x="448" y="398"/>
                </a:lnTo>
                <a:lnTo>
                  <a:pt x="444" y="401"/>
                </a:lnTo>
                <a:lnTo>
                  <a:pt x="439" y="401"/>
                </a:lnTo>
                <a:lnTo>
                  <a:pt x="434" y="401"/>
                </a:lnTo>
                <a:lnTo>
                  <a:pt x="431" y="398"/>
                </a:lnTo>
                <a:lnTo>
                  <a:pt x="428" y="394"/>
                </a:lnTo>
                <a:lnTo>
                  <a:pt x="428" y="390"/>
                </a:lnTo>
                <a:lnTo>
                  <a:pt x="428" y="385"/>
                </a:lnTo>
                <a:lnTo>
                  <a:pt x="431" y="380"/>
                </a:lnTo>
                <a:lnTo>
                  <a:pt x="434" y="379"/>
                </a:lnTo>
                <a:lnTo>
                  <a:pt x="439" y="377"/>
                </a:lnTo>
                <a:close/>
                <a:moveTo>
                  <a:pt x="439" y="354"/>
                </a:moveTo>
                <a:lnTo>
                  <a:pt x="439" y="354"/>
                </a:lnTo>
                <a:lnTo>
                  <a:pt x="434" y="352"/>
                </a:lnTo>
                <a:lnTo>
                  <a:pt x="431" y="351"/>
                </a:lnTo>
                <a:lnTo>
                  <a:pt x="428" y="346"/>
                </a:lnTo>
                <a:lnTo>
                  <a:pt x="428" y="341"/>
                </a:lnTo>
                <a:lnTo>
                  <a:pt x="428" y="337"/>
                </a:lnTo>
                <a:lnTo>
                  <a:pt x="431" y="333"/>
                </a:lnTo>
                <a:lnTo>
                  <a:pt x="434" y="330"/>
                </a:lnTo>
                <a:lnTo>
                  <a:pt x="439" y="330"/>
                </a:lnTo>
                <a:lnTo>
                  <a:pt x="444" y="330"/>
                </a:lnTo>
                <a:lnTo>
                  <a:pt x="448" y="333"/>
                </a:lnTo>
                <a:lnTo>
                  <a:pt x="450" y="337"/>
                </a:lnTo>
                <a:lnTo>
                  <a:pt x="451" y="341"/>
                </a:lnTo>
                <a:lnTo>
                  <a:pt x="450" y="346"/>
                </a:lnTo>
                <a:lnTo>
                  <a:pt x="448" y="351"/>
                </a:lnTo>
                <a:lnTo>
                  <a:pt x="444" y="352"/>
                </a:lnTo>
                <a:lnTo>
                  <a:pt x="439" y="354"/>
                </a:lnTo>
                <a:close/>
                <a:moveTo>
                  <a:pt x="439" y="305"/>
                </a:moveTo>
                <a:lnTo>
                  <a:pt x="439" y="305"/>
                </a:lnTo>
                <a:lnTo>
                  <a:pt x="434" y="305"/>
                </a:lnTo>
                <a:lnTo>
                  <a:pt x="431" y="302"/>
                </a:lnTo>
                <a:lnTo>
                  <a:pt x="428" y="299"/>
                </a:lnTo>
                <a:lnTo>
                  <a:pt x="428" y="294"/>
                </a:lnTo>
                <a:lnTo>
                  <a:pt x="428" y="290"/>
                </a:lnTo>
                <a:lnTo>
                  <a:pt x="431" y="285"/>
                </a:lnTo>
                <a:lnTo>
                  <a:pt x="434" y="283"/>
                </a:lnTo>
                <a:lnTo>
                  <a:pt x="439" y="282"/>
                </a:lnTo>
                <a:lnTo>
                  <a:pt x="444" y="283"/>
                </a:lnTo>
                <a:lnTo>
                  <a:pt x="448" y="285"/>
                </a:lnTo>
                <a:lnTo>
                  <a:pt x="450" y="290"/>
                </a:lnTo>
                <a:lnTo>
                  <a:pt x="451" y="294"/>
                </a:lnTo>
                <a:lnTo>
                  <a:pt x="450" y="299"/>
                </a:lnTo>
                <a:lnTo>
                  <a:pt x="448" y="302"/>
                </a:lnTo>
                <a:lnTo>
                  <a:pt x="444" y="305"/>
                </a:lnTo>
                <a:lnTo>
                  <a:pt x="439" y="305"/>
                </a:lnTo>
                <a:close/>
                <a:moveTo>
                  <a:pt x="439" y="258"/>
                </a:moveTo>
                <a:lnTo>
                  <a:pt x="439" y="258"/>
                </a:lnTo>
                <a:lnTo>
                  <a:pt x="434" y="257"/>
                </a:lnTo>
                <a:lnTo>
                  <a:pt x="431" y="255"/>
                </a:lnTo>
                <a:lnTo>
                  <a:pt x="428" y="250"/>
                </a:lnTo>
                <a:lnTo>
                  <a:pt x="428" y="246"/>
                </a:lnTo>
                <a:lnTo>
                  <a:pt x="428" y="241"/>
                </a:lnTo>
                <a:lnTo>
                  <a:pt x="431" y="238"/>
                </a:lnTo>
                <a:lnTo>
                  <a:pt x="434" y="235"/>
                </a:lnTo>
                <a:lnTo>
                  <a:pt x="439" y="235"/>
                </a:lnTo>
                <a:lnTo>
                  <a:pt x="444" y="235"/>
                </a:lnTo>
                <a:lnTo>
                  <a:pt x="448" y="238"/>
                </a:lnTo>
                <a:lnTo>
                  <a:pt x="450" y="241"/>
                </a:lnTo>
                <a:lnTo>
                  <a:pt x="451" y="246"/>
                </a:lnTo>
                <a:lnTo>
                  <a:pt x="450" y="250"/>
                </a:lnTo>
                <a:lnTo>
                  <a:pt x="448" y="255"/>
                </a:lnTo>
                <a:lnTo>
                  <a:pt x="444" y="257"/>
                </a:lnTo>
                <a:lnTo>
                  <a:pt x="439" y="258"/>
                </a:lnTo>
                <a:close/>
                <a:moveTo>
                  <a:pt x="439" y="211"/>
                </a:moveTo>
                <a:lnTo>
                  <a:pt x="439" y="211"/>
                </a:lnTo>
                <a:lnTo>
                  <a:pt x="434" y="210"/>
                </a:lnTo>
                <a:lnTo>
                  <a:pt x="431" y="207"/>
                </a:lnTo>
                <a:lnTo>
                  <a:pt x="428" y="204"/>
                </a:lnTo>
                <a:lnTo>
                  <a:pt x="428" y="199"/>
                </a:lnTo>
                <a:lnTo>
                  <a:pt x="428" y="194"/>
                </a:lnTo>
                <a:lnTo>
                  <a:pt x="431" y="191"/>
                </a:lnTo>
                <a:lnTo>
                  <a:pt x="434" y="188"/>
                </a:lnTo>
                <a:lnTo>
                  <a:pt x="439" y="186"/>
                </a:lnTo>
                <a:lnTo>
                  <a:pt x="444" y="188"/>
                </a:lnTo>
                <a:lnTo>
                  <a:pt x="448" y="191"/>
                </a:lnTo>
                <a:lnTo>
                  <a:pt x="450" y="194"/>
                </a:lnTo>
                <a:lnTo>
                  <a:pt x="451" y="199"/>
                </a:lnTo>
                <a:lnTo>
                  <a:pt x="450" y="204"/>
                </a:lnTo>
                <a:lnTo>
                  <a:pt x="448" y="207"/>
                </a:lnTo>
                <a:lnTo>
                  <a:pt x="444" y="210"/>
                </a:lnTo>
                <a:lnTo>
                  <a:pt x="439" y="211"/>
                </a:lnTo>
                <a:close/>
                <a:moveTo>
                  <a:pt x="439" y="163"/>
                </a:moveTo>
                <a:lnTo>
                  <a:pt x="439" y="163"/>
                </a:lnTo>
                <a:lnTo>
                  <a:pt x="434" y="161"/>
                </a:lnTo>
                <a:lnTo>
                  <a:pt x="431" y="160"/>
                </a:lnTo>
                <a:lnTo>
                  <a:pt x="428" y="155"/>
                </a:lnTo>
                <a:lnTo>
                  <a:pt x="428" y="150"/>
                </a:lnTo>
                <a:lnTo>
                  <a:pt x="428" y="146"/>
                </a:lnTo>
                <a:lnTo>
                  <a:pt x="431" y="142"/>
                </a:lnTo>
                <a:lnTo>
                  <a:pt x="434" y="139"/>
                </a:lnTo>
                <a:lnTo>
                  <a:pt x="439" y="139"/>
                </a:lnTo>
                <a:lnTo>
                  <a:pt x="444" y="139"/>
                </a:lnTo>
                <a:lnTo>
                  <a:pt x="448" y="142"/>
                </a:lnTo>
                <a:lnTo>
                  <a:pt x="450" y="146"/>
                </a:lnTo>
                <a:lnTo>
                  <a:pt x="451" y="150"/>
                </a:lnTo>
                <a:lnTo>
                  <a:pt x="450" y="155"/>
                </a:lnTo>
                <a:lnTo>
                  <a:pt x="448" y="160"/>
                </a:lnTo>
                <a:lnTo>
                  <a:pt x="444" y="161"/>
                </a:lnTo>
                <a:lnTo>
                  <a:pt x="439" y="163"/>
                </a:lnTo>
                <a:close/>
                <a:moveTo>
                  <a:pt x="439" y="116"/>
                </a:moveTo>
                <a:lnTo>
                  <a:pt x="439" y="116"/>
                </a:lnTo>
                <a:lnTo>
                  <a:pt x="434" y="114"/>
                </a:lnTo>
                <a:lnTo>
                  <a:pt x="431" y="111"/>
                </a:lnTo>
                <a:lnTo>
                  <a:pt x="428" y="108"/>
                </a:lnTo>
                <a:lnTo>
                  <a:pt x="428" y="103"/>
                </a:lnTo>
                <a:lnTo>
                  <a:pt x="428" y="99"/>
                </a:lnTo>
                <a:lnTo>
                  <a:pt x="431" y="96"/>
                </a:lnTo>
                <a:lnTo>
                  <a:pt x="434" y="92"/>
                </a:lnTo>
                <a:lnTo>
                  <a:pt x="439" y="91"/>
                </a:lnTo>
                <a:lnTo>
                  <a:pt x="444" y="92"/>
                </a:lnTo>
                <a:lnTo>
                  <a:pt x="448" y="96"/>
                </a:lnTo>
                <a:lnTo>
                  <a:pt x="450" y="99"/>
                </a:lnTo>
                <a:lnTo>
                  <a:pt x="451" y="103"/>
                </a:lnTo>
                <a:lnTo>
                  <a:pt x="450" y="108"/>
                </a:lnTo>
                <a:lnTo>
                  <a:pt x="448" y="111"/>
                </a:lnTo>
                <a:lnTo>
                  <a:pt x="444" y="114"/>
                </a:lnTo>
                <a:lnTo>
                  <a:pt x="439" y="116"/>
                </a:lnTo>
                <a:close/>
                <a:moveTo>
                  <a:pt x="415" y="20"/>
                </a:moveTo>
                <a:lnTo>
                  <a:pt x="415" y="20"/>
                </a:lnTo>
                <a:lnTo>
                  <a:pt x="420" y="20"/>
                </a:lnTo>
                <a:lnTo>
                  <a:pt x="423" y="24"/>
                </a:lnTo>
                <a:lnTo>
                  <a:pt x="426" y="27"/>
                </a:lnTo>
                <a:lnTo>
                  <a:pt x="428" y="31"/>
                </a:lnTo>
                <a:lnTo>
                  <a:pt x="426" y="36"/>
                </a:lnTo>
                <a:lnTo>
                  <a:pt x="423" y="41"/>
                </a:lnTo>
                <a:lnTo>
                  <a:pt x="420" y="42"/>
                </a:lnTo>
                <a:lnTo>
                  <a:pt x="415" y="44"/>
                </a:lnTo>
                <a:lnTo>
                  <a:pt x="411" y="42"/>
                </a:lnTo>
                <a:lnTo>
                  <a:pt x="408" y="41"/>
                </a:lnTo>
                <a:lnTo>
                  <a:pt x="404" y="36"/>
                </a:lnTo>
                <a:lnTo>
                  <a:pt x="403" y="31"/>
                </a:lnTo>
                <a:lnTo>
                  <a:pt x="404" y="27"/>
                </a:lnTo>
                <a:lnTo>
                  <a:pt x="408" y="24"/>
                </a:lnTo>
                <a:lnTo>
                  <a:pt x="411" y="20"/>
                </a:lnTo>
                <a:lnTo>
                  <a:pt x="415" y="20"/>
                </a:lnTo>
                <a:close/>
                <a:moveTo>
                  <a:pt x="392" y="44"/>
                </a:moveTo>
                <a:lnTo>
                  <a:pt x="392" y="44"/>
                </a:lnTo>
                <a:lnTo>
                  <a:pt x="397" y="44"/>
                </a:lnTo>
                <a:lnTo>
                  <a:pt x="400" y="47"/>
                </a:lnTo>
                <a:lnTo>
                  <a:pt x="403" y="52"/>
                </a:lnTo>
                <a:lnTo>
                  <a:pt x="403" y="55"/>
                </a:lnTo>
                <a:lnTo>
                  <a:pt x="403" y="60"/>
                </a:lnTo>
                <a:lnTo>
                  <a:pt x="400" y="64"/>
                </a:lnTo>
                <a:lnTo>
                  <a:pt x="397" y="67"/>
                </a:lnTo>
                <a:lnTo>
                  <a:pt x="392" y="67"/>
                </a:lnTo>
                <a:lnTo>
                  <a:pt x="387" y="67"/>
                </a:lnTo>
                <a:lnTo>
                  <a:pt x="382" y="64"/>
                </a:lnTo>
                <a:lnTo>
                  <a:pt x="381" y="60"/>
                </a:lnTo>
                <a:lnTo>
                  <a:pt x="379" y="55"/>
                </a:lnTo>
                <a:lnTo>
                  <a:pt x="381" y="52"/>
                </a:lnTo>
                <a:lnTo>
                  <a:pt x="382" y="47"/>
                </a:lnTo>
                <a:lnTo>
                  <a:pt x="387" y="44"/>
                </a:lnTo>
                <a:lnTo>
                  <a:pt x="392" y="44"/>
                </a:lnTo>
                <a:close/>
                <a:moveTo>
                  <a:pt x="367" y="20"/>
                </a:moveTo>
                <a:lnTo>
                  <a:pt x="367" y="20"/>
                </a:lnTo>
                <a:lnTo>
                  <a:pt x="371" y="20"/>
                </a:lnTo>
                <a:lnTo>
                  <a:pt x="376" y="24"/>
                </a:lnTo>
                <a:lnTo>
                  <a:pt x="378" y="27"/>
                </a:lnTo>
                <a:lnTo>
                  <a:pt x="379" y="31"/>
                </a:lnTo>
                <a:lnTo>
                  <a:pt x="378" y="36"/>
                </a:lnTo>
                <a:lnTo>
                  <a:pt x="376" y="41"/>
                </a:lnTo>
                <a:lnTo>
                  <a:pt x="371" y="42"/>
                </a:lnTo>
                <a:lnTo>
                  <a:pt x="367" y="44"/>
                </a:lnTo>
                <a:lnTo>
                  <a:pt x="362" y="42"/>
                </a:lnTo>
                <a:lnTo>
                  <a:pt x="359" y="41"/>
                </a:lnTo>
                <a:lnTo>
                  <a:pt x="356" y="36"/>
                </a:lnTo>
                <a:lnTo>
                  <a:pt x="356" y="31"/>
                </a:lnTo>
                <a:lnTo>
                  <a:pt x="356" y="27"/>
                </a:lnTo>
                <a:lnTo>
                  <a:pt x="359" y="24"/>
                </a:lnTo>
                <a:lnTo>
                  <a:pt x="362" y="20"/>
                </a:lnTo>
                <a:lnTo>
                  <a:pt x="367" y="20"/>
                </a:lnTo>
                <a:close/>
                <a:moveTo>
                  <a:pt x="343" y="44"/>
                </a:moveTo>
                <a:lnTo>
                  <a:pt x="343" y="44"/>
                </a:lnTo>
                <a:lnTo>
                  <a:pt x="348" y="44"/>
                </a:lnTo>
                <a:lnTo>
                  <a:pt x="353" y="47"/>
                </a:lnTo>
                <a:lnTo>
                  <a:pt x="354" y="52"/>
                </a:lnTo>
                <a:lnTo>
                  <a:pt x="356" y="55"/>
                </a:lnTo>
                <a:lnTo>
                  <a:pt x="354" y="60"/>
                </a:lnTo>
                <a:lnTo>
                  <a:pt x="353" y="64"/>
                </a:lnTo>
                <a:lnTo>
                  <a:pt x="348" y="67"/>
                </a:lnTo>
                <a:lnTo>
                  <a:pt x="343" y="67"/>
                </a:lnTo>
                <a:lnTo>
                  <a:pt x="339" y="67"/>
                </a:lnTo>
                <a:lnTo>
                  <a:pt x="335" y="64"/>
                </a:lnTo>
                <a:lnTo>
                  <a:pt x="332" y="60"/>
                </a:lnTo>
                <a:lnTo>
                  <a:pt x="332" y="55"/>
                </a:lnTo>
                <a:lnTo>
                  <a:pt x="332" y="52"/>
                </a:lnTo>
                <a:lnTo>
                  <a:pt x="335" y="47"/>
                </a:lnTo>
                <a:lnTo>
                  <a:pt x="339" y="44"/>
                </a:lnTo>
                <a:lnTo>
                  <a:pt x="343" y="44"/>
                </a:lnTo>
                <a:close/>
                <a:moveTo>
                  <a:pt x="320" y="20"/>
                </a:moveTo>
                <a:lnTo>
                  <a:pt x="320" y="20"/>
                </a:lnTo>
                <a:lnTo>
                  <a:pt x="324" y="20"/>
                </a:lnTo>
                <a:lnTo>
                  <a:pt x="328" y="24"/>
                </a:lnTo>
                <a:lnTo>
                  <a:pt x="331" y="27"/>
                </a:lnTo>
                <a:lnTo>
                  <a:pt x="332" y="31"/>
                </a:lnTo>
                <a:lnTo>
                  <a:pt x="331" y="36"/>
                </a:lnTo>
                <a:lnTo>
                  <a:pt x="328" y="41"/>
                </a:lnTo>
                <a:lnTo>
                  <a:pt x="324" y="42"/>
                </a:lnTo>
                <a:lnTo>
                  <a:pt x="320" y="44"/>
                </a:lnTo>
                <a:lnTo>
                  <a:pt x="315" y="42"/>
                </a:lnTo>
                <a:lnTo>
                  <a:pt x="312" y="41"/>
                </a:lnTo>
                <a:lnTo>
                  <a:pt x="309" y="36"/>
                </a:lnTo>
                <a:lnTo>
                  <a:pt x="307" y="31"/>
                </a:lnTo>
                <a:lnTo>
                  <a:pt x="309" y="27"/>
                </a:lnTo>
                <a:lnTo>
                  <a:pt x="312" y="24"/>
                </a:lnTo>
                <a:lnTo>
                  <a:pt x="315" y="20"/>
                </a:lnTo>
                <a:lnTo>
                  <a:pt x="320" y="20"/>
                </a:lnTo>
                <a:close/>
                <a:moveTo>
                  <a:pt x="296" y="44"/>
                </a:moveTo>
                <a:lnTo>
                  <a:pt x="296" y="44"/>
                </a:lnTo>
                <a:lnTo>
                  <a:pt x="301" y="44"/>
                </a:lnTo>
                <a:lnTo>
                  <a:pt x="304" y="47"/>
                </a:lnTo>
                <a:lnTo>
                  <a:pt x="307" y="52"/>
                </a:lnTo>
                <a:lnTo>
                  <a:pt x="307" y="55"/>
                </a:lnTo>
                <a:lnTo>
                  <a:pt x="307" y="60"/>
                </a:lnTo>
                <a:lnTo>
                  <a:pt x="304" y="64"/>
                </a:lnTo>
                <a:lnTo>
                  <a:pt x="301" y="67"/>
                </a:lnTo>
                <a:lnTo>
                  <a:pt x="296" y="67"/>
                </a:lnTo>
                <a:lnTo>
                  <a:pt x="291" y="67"/>
                </a:lnTo>
                <a:lnTo>
                  <a:pt x="287" y="64"/>
                </a:lnTo>
                <a:lnTo>
                  <a:pt x="285" y="60"/>
                </a:lnTo>
                <a:lnTo>
                  <a:pt x="284" y="55"/>
                </a:lnTo>
                <a:lnTo>
                  <a:pt x="285" y="52"/>
                </a:lnTo>
                <a:lnTo>
                  <a:pt x="287" y="47"/>
                </a:lnTo>
                <a:lnTo>
                  <a:pt x="291" y="44"/>
                </a:lnTo>
                <a:lnTo>
                  <a:pt x="296" y="44"/>
                </a:lnTo>
                <a:close/>
                <a:moveTo>
                  <a:pt x="271" y="20"/>
                </a:moveTo>
                <a:lnTo>
                  <a:pt x="271" y="20"/>
                </a:lnTo>
                <a:lnTo>
                  <a:pt x="276" y="20"/>
                </a:lnTo>
                <a:lnTo>
                  <a:pt x="280" y="24"/>
                </a:lnTo>
                <a:lnTo>
                  <a:pt x="282" y="27"/>
                </a:lnTo>
                <a:lnTo>
                  <a:pt x="284" y="31"/>
                </a:lnTo>
                <a:lnTo>
                  <a:pt x="282" y="36"/>
                </a:lnTo>
                <a:lnTo>
                  <a:pt x="280" y="41"/>
                </a:lnTo>
                <a:lnTo>
                  <a:pt x="276" y="42"/>
                </a:lnTo>
                <a:lnTo>
                  <a:pt x="271" y="44"/>
                </a:lnTo>
                <a:lnTo>
                  <a:pt x="268" y="42"/>
                </a:lnTo>
                <a:lnTo>
                  <a:pt x="263" y="41"/>
                </a:lnTo>
                <a:lnTo>
                  <a:pt x="260" y="36"/>
                </a:lnTo>
                <a:lnTo>
                  <a:pt x="260" y="31"/>
                </a:lnTo>
                <a:lnTo>
                  <a:pt x="260" y="27"/>
                </a:lnTo>
                <a:lnTo>
                  <a:pt x="263" y="24"/>
                </a:lnTo>
                <a:lnTo>
                  <a:pt x="268" y="20"/>
                </a:lnTo>
                <a:lnTo>
                  <a:pt x="271" y="20"/>
                </a:lnTo>
                <a:close/>
                <a:moveTo>
                  <a:pt x="248" y="44"/>
                </a:moveTo>
                <a:lnTo>
                  <a:pt x="248" y="44"/>
                </a:lnTo>
                <a:lnTo>
                  <a:pt x="252" y="44"/>
                </a:lnTo>
                <a:lnTo>
                  <a:pt x="257" y="47"/>
                </a:lnTo>
                <a:lnTo>
                  <a:pt x="258" y="52"/>
                </a:lnTo>
                <a:lnTo>
                  <a:pt x="260" y="55"/>
                </a:lnTo>
                <a:lnTo>
                  <a:pt x="258" y="60"/>
                </a:lnTo>
                <a:lnTo>
                  <a:pt x="257" y="64"/>
                </a:lnTo>
                <a:lnTo>
                  <a:pt x="252" y="67"/>
                </a:lnTo>
                <a:lnTo>
                  <a:pt x="248" y="67"/>
                </a:lnTo>
                <a:lnTo>
                  <a:pt x="243" y="67"/>
                </a:lnTo>
                <a:lnTo>
                  <a:pt x="240" y="64"/>
                </a:lnTo>
                <a:lnTo>
                  <a:pt x="237" y="60"/>
                </a:lnTo>
                <a:lnTo>
                  <a:pt x="237" y="55"/>
                </a:lnTo>
                <a:lnTo>
                  <a:pt x="237" y="52"/>
                </a:lnTo>
                <a:lnTo>
                  <a:pt x="240" y="47"/>
                </a:lnTo>
                <a:lnTo>
                  <a:pt x="243" y="44"/>
                </a:lnTo>
                <a:lnTo>
                  <a:pt x="248" y="44"/>
                </a:lnTo>
                <a:close/>
                <a:moveTo>
                  <a:pt x="224" y="20"/>
                </a:moveTo>
                <a:lnTo>
                  <a:pt x="224" y="20"/>
                </a:lnTo>
                <a:lnTo>
                  <a:pt x="229" y="20"/>
                </a:lnTo>
                <a:lnTo>
                  <a:pt x="232" y="24"/>
                </a:lnTo>
                <a:lnTo>
                  <a:pt x="235" y="27"/>
                </a:lnTo>
                <a:lnTo>
                  <a:pt x="237" y="31"/>
                </a:lnTo>
                <a:lnTo>
                  <a:pt x="235" y="36"/>
                </a:lnTo>
                <a:lnTo>
                  <a:pt x="232" y="41"/>
                </a:lnTo>
                <a:lnTo>
                  <a:pt x="229" y="42"/>
                </a:lnTo>
                <a:lnTo>
                  <a:pt x="224" y="44"/>
                </a:lnTo>
                <a:lnTo>
                  <a:pt x="219" y="42"/>
                </a:lnTo>
                <a:lnTo>
                  <a:pt x="216" y="41"/>
                </a:lnTo>
                <a:lnTo>
                  <a:pt x="213" y="36"/>
                </a:lnTo>
                <a:lnTo>
                  <a:pt x="211" y="31"/>
                </a:lnTo>
                <a:lnTo>
                  <a:pt x="213" y="27"/>
                </a:lnTo>
                <a:lnTo>
                  <a:pt x="216" y="24"/>
                </a:lnTo>
                <a:lnTo>
                  <a:pt x="219" y="20"/>
                </a:lnTo>
                <a:lnTo>
                  <a:pt x="224" y="20"/>
                </a:lnTo>
                <a:close/>
                <a:moveTo>
                  <a:pt x="200" y="44"/>
                </a:moveTo>
                <a:lnTo>
                  <a:pt x="200" y="44"/>
                </a:lnTo>
                <a:lnTo>
                  <a:pt x="205" y="44"/>
                </a:lnTo>
                <a:lnTo>
                  <a:pt x="208" y="47"/>
                </a:lnTo>
                <a:lnTo>
                  <a:pt x="211" y="52"/>
                </a:lnTo>
                <a:lnTo>
                  <a:pt x="211" y="55"/>
                </a:lnTo>
                <a:lnTo>
                  <a:pt x="211" y="60"/>
                </a:lnTo>
                <a:lnTo>
                  <a:pt x="208" y="64"/>
                </a:lnTo>
                <a:lnTo>
                  <a:pt x="205" y="67"/>
                </a:lnTo>
                <a:lnTo>
                  <a:pt x="200" y="67"/>
                </a:lnTo>
                <a:lnTo>
                  <a:pt x="196" y="67"/>
                </a:lnTo>
                <a:lnTo>
                  <a:pt x="191" y="64"/>
                </a:lnTo>
                <a:lnTo>
                  <a:pt x="189" y="60"/>
                </a:lnTo>
                <a:lnTo>
                  <a:pt x="188" y="55"/>
                </a:lnTo>
                <a:lnTo>
                  <a:pt x="189" y="52"/>
                </a:lnTo>
                <a:lnTo>
                  <a:pt x="191" y="47"/>
                </a:lnTo>
                <a:lnTo>
                  <a:pt x="196" y="44"/>
                </a:lnTo>
                <a:lnTo>
                  <a:pt x="200" y="44"/>
                </a:lnTo>
                <a:close/>
                <a:moveTo>
                  <a:pt x="175" y="20"/>
                </a:moveTo>
                <a:lnTo>
                  <a:pt x="175" y="20"/>
                </a:lnTo>
                <a:lnTo>
                  <a:pt x="180" y="20"/>
                </a:lnTo>
                <a:lnTo>
                  <a:pt x="185" y="24"/>
                </a:lnTo>
                <a:lnTo>
                  <a:pt x="188" y="27"/>
                </a:lnTo>
                <a:lnTo>
                  <a:pt x="188" y="31"/>
                </a:lnTo>
                <a:lnTo>
                  <a:pt x="188" y="36"/>
                </a:lnTo>
                <a:lnTo>
                  <a:pt x="185" y="41"/>
                </a:lnTo>
                <a:lnTo>
                  <a:pt x="180" y="42"/>
                </a:lnTo>
                <a:lnTo>
                  <a:pt x="175" y="44"/>
                </a:lnTo>
                <a:lnTo>
                  <a:pt x="172" y="42"/>
                </a:lnTo>
                <a:lnTo>
                  <a:pt x="167" y="41"/>
                </a:lnTo>
                <a:lnTo>
                  <a:pt x="164" y="36"/>
                </a:lnTo>
                <a:lnTo>
                  <a:pt x="164" y="31"/>
                </a:lnTo>
                <a:lnTo>
                  <a:pt x="164" y="27"/>
                </a:lnTo>
                <a:lnTo>
                  <a:pt x="167" y="24"/>
                </a:lnTo>
                <a:lnTo>
                  <a:pt x="172" y="20"/>
                </a:lnTo>
                <a:lnTo>
                  <a:pt x="175" y="20"/>
                </a:lnTo>
                <a:close/>
                <a:moveTo>
                  <a:pt x="152" y="44"/>
                </a:moveTo>
                <a:lnTo>
                  <a:pt x="152" y="44"/>
                </a:lnTo>
                <a:lnTo>
                  <a:pt x="157" y="44"/>
                </a:lnTo>
                <a:lnTo>
                  <a:pt x="161" y="47"/>
                </a:lnTo>
                <a:lnTo>
                  <a:pt x="163" y="52"/>
                </a:lnTo>
                <a:lnTo>
                  <a:pt x="164" y="55"/>
                </a:lnTo>
                <a:lnTo>
                  <a:pt x="163" y="60"/>
                </a:lnTo>
                <a:lnTo>
                  <a:pt x="161" y="64"/>
                </a:lnTo>
                <a:lnTo>
                  <a:pt x="157" y="67"/>
                </a:lnTo>
                <a:lnTo>
                  <a:pt x="152" y="67"/>
                </a:lnTo>
                <a:lnTo>
                  <a:pt x="147" y="67"/>
                </a:lnTo>
                <a:lnTo>
                  <a:pt x="144" y="64"/>
                </a:lnTo>
                <a:lnTo>
                  <a:pt x="141" y="60"/>
                </a:lnTo>
                <a:lnTo>
                  <a:pt x="141" y="55"/>
                </a:lnTo>
                <a:lnTo>
                  <a:pt x="141" y="52"/>
                </a:lnTo>
                <a:lnTo>
                  <a:pt x="144" y="47"/>
                </a:lnTo>
                <a:lnTo>
                  <a:pt x="147" y="44"/>
                </a:lnTo>
                <a:lnTo>
                  <a:pt x="152" y="44"/>
                </a:lnTo>
                <a:close/>
                <a:moveTo>
                  <a:pt x="128" y="20"/>
                </a:moveTo>
                <a:lnTo>
                  <a:pt x="128" y="20"/>
                </a:lnTo>
                <a:lnTo>
                  <a:pt x="133" y="20"/>
                </a:lnTo>
                <a:lnTo>
                  <a:pt x="136" y="24"/>
                </a:lnTo>
                <a:lnTo>
                  <a:pt x="139" y="27"/>
                </a:lnTo>
                <a:lnTo>
                  <a:pt x="141" y="31"/>
                </a:lnTo>
                <a:lnTo>
                  <a:pt x="139" y="36"/>
                </a:lnTo>
                <a:lnTo>
                  <a:pt x="136" y="41"/>
                </a:lnTo>
                <a:lnTo>
                  <a:pt x="133" y="42"/>
                </a:lnTo>
                <a:lnTo>
                  <a:pt x="128" y="44"/>
                </a:lnTo>
                <a:lnTo>
                  <a:pt x="124" y="42"/>
                </a:lnTo>
                <a:lnTo>
                  <a:pt x="120" y="41"/>
                </a:lnTo>
                <a:lnTo>
                  <a:pt x="117" y="36"/>
                </a:lnTo>
                <a:lnTo>
                  <a:pt x="116" y="31"/>
                </a:lnTo>
                <a:lnTo>
                  <a:pt x="117" y="27"/>
                </a:lnTo>
                <a:lnTo>
                  <a:pt x="120" y="24"/>
                </a:lnTo>
                <a:lnTo>
                  <a:pt x="124" y="20"/>
                </a:lnTo>
                <a:lnTo>
                  <a:pt x="128" y="20"/>
                </a:lnTo>
                <a:close/>
                <a:moveTo>
                  <a:pt x="105" y="44"/>
                </a:moveTo>
                <a:lnTo>
                  <a:pt x="105" y="44"/>
                </a:lnTo>
                <a:lnTo>
                  <a:pt x="109" y="44"/>
                </a:lnTo>
                <a:lnTo>
                  <a:pt x="113" y="47"/>
                </a:lnTo>
                <a:lnTo>
                  <a:pt x="116" y="52"/>
                </a:lnTo>
                <a:lnTo>
                  <a:pt x="116" y="55"/>
                </a:lnTo>
                <a:lnTo>
                  <a:pt x="116" y="60"/>
                </a:lnTo>
                <a:lnTo>
                  <a:pt x="113" y="64"/>
                </a:lnTo>
                <a:lnTo>
                  <a:pt x="109" y="67"/>
                </a:lnTo>
                <a:lnTo>
                  <a:pt x="105" y="67"/>
                </a:lnTo>
                <a:lnTo>
                  <a:pt x="100" y="67"/>
                </a:lnTo>
                <a:lnTo>
                  <a:pt x="95" y="64"/>
                </a:lnTo>
                <a:lnTo>
                  <a:pt x="94" y="60"/>
                </a:lnTo>
                <a:lnTo>
                  <a:pt x="92" y="55"/>
                </a:lnTo>
                <a:lnTo>
                  <a:pt x="94" y="52"/>
                </a:lnTo>
                <a:lnTo>
                  <a:pt x="95" y="47"/>
                </a:lnTo>
                <a:lnTo>
                  <a:pt x="100" y="44"/>
                </a:lnTo>
                <a:lnTo>
                  <a:pt x="105" y="44"/>
                </a:lnTo>
                <a:close/>
                <a:moveTo>
                  <a:pt x="81" y="20"/>
                </a:moveTo>
                <a:lnTo>
                  <a:pt x="81" y="20"/>
                </a:lnTo>
                <a:lnTo>
                  <a:pt x="84" y="20"/>
                </a:lnTo>
                <a:lnTo>
                  <a:pt x="89" y="24"/>
                </a:lnTo>
                <a:lnTo>
                  <a:pt x="92" y="27"/>
                </a:lnTo>
                <a:lnTo>
                  <a:pt x="92" y="31"/>
                </a:lnTo>
                <a:lnTo>
                  <a:pt x="92" y="36"/>
                </a:lnTo>
                <a:lnTo>
                  <a:pt x="89" y="41"/>
                </a:lnTo>
                <a:lnTo>
                  <a:pt x="84" y="42"/>
                </a:lnTo>
                <a:lnTo>
                  <a:pt x="81" y="44"/>
                </a:lnTo>
                <a:lnTo>
                  <a:pt x="76" y="42"/>
                </a:lnTo>
                <a:lnTo>
                  <a:pt x="72" y="41"/>
                </a:lnTo>
                <a:lnTo>
                  <a:pt x="70" y="36"/>
                </a:lnTo>
                <a:lnTo>
                  <a:pt x="69" y="31"/>
                </a:lnTo>
                <a:lnTo>
                  <a:pt x="70" y="27"/>
                </a:lnTo>
                <a:lnTo>
                  <a:pt x="72" y="24"/>
                </a:lnTo>
                <a:lnTo>
                  <a:pt x="76" y="20"/>
                </a:lnTo>
                <a:lnTo>
                  <a:pt x="81" y="20"/>
                </a:lnTo>
                <a:close/>
                <a:moveTo>
                  <a:pt x="56" y="44"/>
                </a:moveTo>
                <a:lnTo>
                  <a:pt x="56" y="44"/>
                </a:lnTo>
                <a:lnTo>
                  <a:pt x="61" y="44"/>
                </a:lnTo>
                <a:lnTo>
                  <a:pt x="66" y="47"/>
                </a:lnTo>
                <a:lnTo>
                  <a:pt x="67" y="52"/>
                </a:lnTo>
                <a:lnTo>
                  <a:pt x="69" y="55"/>
                </a:lnTo>
                <a:lnTo>
                  <a:pt x="67" y="60"/>
                </a:lnTo>
                <a:lnTo>
                  <a:pt x="66" y="64"/>
                </a:lnTo>
                <a:lnTo>
                  <a:pt x="61" y="67"/>
                </a:lnTo>
                <a:lnTo>
                  <a:pt x="56" y="67"/>
                </a:lnTo>
                <a:lnTo>
                  <a:pt x="51" y="67"/>
                </a:lnTo>
                <a:lnTo>
                  <a:pt x="48" y="64"/>
                </a:lnTo>
                <a:lnTo>
                  <a:pt x="45" y="60"/>
                </a:lnTo>
                <a:lnTo>
                  <a:pt x="45" y="55"/>
                </a:lnTo>
                <a:lnTo>
                  <a:pt x="45" y="52"/>
                </a:lnTo>
                <a:lnTo>
                  <a:pt x="48" y="47"/>
                </a:lnTo>
                <a:lnTo>
                  <a:pt x="51" y="44"/>
                </a:lnTo>
                <a:lnTo>
                  <a:pt x="56" y="44"/>
                </a:lnTo>
                <a:close/>
                <a:moveTo>
                  <a:pt x="33" y="20"/>
                </a:moveTo>
                <a:lnTo>
                  <a:pt x="33" y="20"/>
                </a:lnTo>
                <a:lnTo>
                  <a:pt x="37" y="20"/>
                </a:lnTo>
                <a:lnTo>
                  <a:pt x="40" y="24"/>
                </a:lnTo>
                <a:lnTo>
                  <a:pt x="44" y="27"/>
                </a:lnTo>
                <a:lnTo>
                  <a:pt x="45" y="31"/>
                </a:lnTo>
                <a:lnTo>
                  <a:pt x="44" y="36"/>
                </a:lnTo>
                <a:lnTo>
                  <a:pt x="40" y="41"/>
                </a:lnTo>
                <a:lnTo>
                  <a:pt x="37" y="42"/>
                </a:lnTo>
                <a:lnTo>
                  <a:pt x="33" y="44"/>
                </a:lnTo>
                <a:lnTo>
                  <a:pt x="28" y="42"/>
                </a:lnTo>
                <a:lnTo>
                  <a:pt x="25" y="41"/>
                </a:lnTo>
                <a:lnTo>
                  <a:pt x="22" y="36"/>
                </a:lnTo>
                <a:lnTo>
                  <a:pt x="20" y="31"/>
                </a:lnTo>
                <a:lnTo>
                  <a:pt x="22" y="27"/>
                </a:lnTo>
                <a:lnTo>
                  <a:pt x="25" y="24"/>
                </a:lnTo>
                <a:lnTo>
                  <a:pt x="28" y="20"/>
                </a:lnTo>
                <a:lnTo>
                  <a:pt x="33" y="20"/>
                </a:lnTo>
                <a:close/>
                <a:moveTo>
                  <a:pt x="33" y="67"/>
                </a:moveTo>
                <a:lnTo>
                  <a:pt x="33" y="67"/>
                </a:lnTo>
                <a:lnTo>
                  <a:pt x="37" y="69"/>
                </a:lnTo>
                <a:lnTo>
                  <a:pt x="40" y="70"/>
                </a:lnTo>
                <a:lnTo>
                  <a:pt x="44" y="75"/>
                </a:lnTo>
                <a:lnTo>
                  <a:pt x="45" y="80"/>
                </a:lnTo>
                <a:lnTo>
                  <a:pt x="44" y="85"/>
                </a:lnTo>
                <a:lnTo>
                  <a:pt x="40" y="88"/>
                </a:lnTo>
                <a:lnTo>
                  <a:pt x="37" y="91"/>
                </a:lnTo>
                <a:lnTo>
                  <a:pt x="33" y="91"/>
                </a:lnTo>
                <a:lnTo>
                  <a:pt x="28" y="91"/>
                </a:lnTo>
                <a:lnTo>
                  <a:pt x="25" y="88"/>
                </a:lnTo>
                <a:lnTo>
                  <a:pt x="22" y="85"/>
                </a:lnTo>
                <a:lnTo>
                  <a:pt x="20" y="80"/>
                </a:lnTo>
                <a:lnTo>
                  <a:pt x="22" y="75"/>
                </a:lnTo>
                <a:lnTo>
                  <a:pt x="25" y="70"/>
                </a:lnTo>
                <a:lnTo>
                  <a:pt x="28" y="69"/>
                </a:lnTo>
                <a:lnTo>
                  <a:pt x="33" y="67"/>
                </a:lnTo>
                <a:close/>
                <a:moveTo>
                  <a:pt x="33" y="116"/>
                </a:moveTo>
                <a:lnTo>
                  <a:pt x="33" y="116"/>
                </a:lnTo>
                <a:lnTo>
                  <a:pt x="37" y="116"/>
                </a:lnTo>
                <a:lnTo>
                  <a:pt x="40" y="119"/>
                </a:lnTo>
                <a:lnTo>
                  <a:pt x="44" y="122"/>
                </a:lnTo>
                <a:lnTo>
                  <a:pt x="45" y="127"/>
                </a:lnTo>
                <a:lnTo>
                  <a:pt x="44" y="132"/>
                </a:lnTo>
                <a:lnTo>
                  <a:pt x="40" y="136"/>
                </a:lnTo>
                <a:lnTo>
                  <a:pt x="37" y="138"/>
                </a:lnTo>
                <a:lnTo>
                  <a:pt x="33" y="139"/>
                </a:lnTo>
                <a:lnTo>
                  <a:pt x="28" y="138"/>
                </a:lnTo>
                <a:lnTo>
                  <a:pt x="25" y="136"/>
                </a:lnTo>
                <a:lnTo>
                  <a:pt x="22" y="132"/>
                </a:lnTo>
                <a:lnTo>
                  <a:pt x="20" y="127"/>
                </a:lnTo>
                <a:lnTo>
                  <a:pt x="22" y="122"/>
                </a:lnTo>
                <a:lnTo>
                  <a:pt x="25" y="119"/>
                </a:lnTo>
                <a:lnTo>
                  <a:pt x="28" y="116"/>
                </a:lnTo>
                <a:lnTo>
                  <a:pt x="33" y="116"/>
                </a:lnTo>
                <a:close/>
                <a:moveTo>
                  <a:pt x="33" y="163"/>
                </a:moveTo>
                <a:lnTo>
                  <a:pt x="33" y="163"/>
                </a:lnTo>
                <a:lnTo>
                  <a:pt x="37" y="164"/>
                </a:lnTo>
                <a:lnTo>
                  <a:pt x="40" y="166"/>
                </a:lnTo>
                <a:lnTo>
                  <a:pt x="44" y="171"/>
                </a:lnTo>
                <a:lnTo>
                  <a:pt x="45" y="175"/>
                </a:lnTo>
                <a:lnTo>
                  <a:pt x="44" y="180"/>
                </a:lnTo>
                <a:lnTo>
                  <a:pt x="40" y="183"/>
                </a:lnTo>
                <a:lnTo>
                  <a:pt x="37" y="186"/>
                </a:lnTo>
                <a:lnTo>
                  <a:pt x="33" y="186"/>
                </a:lnTo>
                <a:lnTo>
                  <a:pt x="28" y="186"/>
                </a:lnTo>
                <a:lnTo>
                  <a:pt x="25" y="183"/>
                </a:lnTo>
                <a:lnTo>
                  <a:pt x="22" y="180"/>
                </a:lnTo>
                <a:lnTo>
                  <a:pt x="20" y="175"/>
                </a:lnTo>
                <a:lnTo>
                  <a:pt x="22" y="171"/>
                </a:lnTo>
                <a:lnTo>
                  <a:pt x="25" y="166"/>
                </a:lnTo>
                <a:lnTo>
                  <a:pt x="28" y="164"/>
                </a:lnTo>
                <a:lnTo>
                  <a:pt x="33" y="163"/>
                </a:lnTo>
                <a:close/>
                <a:moveTo>
                  <a:pt x="33" y="211"/>
                </a:moveTo>
                <a:lnTo>
                  <a:pt x="33" y="211"/>
                </a:lnTo>
                <a:lnTo>
                  <a:pt x="37" y="211"/>
                </a:lnTo>
                <a:lnTo>
                  <a:pt x="40" y="214"/>
                </a:lnTo>
                <a:lnTo>
                  <a:pt x="44" y="218"/>
                </a:lnTo>
                <a:lnTo>
                  <a:pt x="45" y="222"/>
                </a:lnTo>
                <a:lnTo>
                  <a:pt x="44" y="227"/>
                </a:lnTo>
                <a:lnTo>
                  <a:pt x="40" y="232"/>
                </a:lnTo>
                <a:lnTo>
                  <a:pt x="37" y="233"/>
                </a:lnTo>
                <a:lnTo>
                  <a:pt x="33" y="235"/>
                </a:lnTo>
                <a:lnTo>
                  <a:pt x="28" y="233"/>
                </a:lnTo>
                <a:lnTo>
                  <a:pt x="25" y="232"/>
                </a:lnTo>
                <a:lnTo>
                  <a:pt x="22" y="227"/>
                </a:lnTo>
                <a:lnTo>
                  <a:pt x="20" y="222"/>
                </a:lnTo>
                <a:lnTo>
                  <a:pt x="22" y="218"/>
                </a:lnTo>
                <a:lnTo>
                  <a:pt x="25" y="214"/>
                </a:lnTo>
                <a:lnTo>
                  <a:pt x="28" y="211"/>
                </a:lnTo>
                <a:lnTo>
                  <a:pt x="33" y="211"/>
                </a:lnTo>
                <a:close/>
                <a:moveTo>
                  <a:pt x="33" y="258"/>
                </a:moveTo>
                <a:lnTo>
                  <a:pt x="33" y="258"/>
                </a:lnTo>
                <a:lnTo>
                  <a:pt x="37" y="260"/>
                </a:lnTo>
                <a:lnTo>
                  <a:pt x="40" y="261"/>
                </a:lnTo>
                <a:lnTo>
                  <a:pt x="44" y="266"/>
                </a:lnTo>
                <a:lnTo>
                  <a:pt x="45" y="271"/>
                </a:lnTo>
                <a:lnTo>
                  <a:pt x="44" y="276"/>
                </a:lnTo>
                <a:lnTo>
                  <a:pt x="40" y="279"/>
                </a:lnTo>
                <a:lnTo>
                  <a:pt x="37" y="282"/>
                </a:lnTo>
                <a:lnTo>
                  <a:pt x="33" y="282"/>
                </a:lnTo>
                <a:lnTo>
                  <a:pt x="28" y="282"/>
                </a:lnTo>
                <a:lnTo>
                  <a:pt x="25" y="279"/>
                </a:lnTo>
                <a:lnTo>
                  <a:pt x="22" y="276"/>
                </a:lnTo>
                <a:lnTo>
                  <a:pt x="20" y="271"/>
                </a:lnTo>
                <a:lnTo>
                  <a:pt x="22" y="266"/>
                </a:lnTo>
                <a:lnTo>
                  <a:pt x="25" y="261"/>
                </a:lnTo>
                <a:lnTo>
                  <a:pt x="28" y="260"/>
                </a:lnTo>
                <a:lnTo>
                  <a:pt x="33" y="258"/>
                </a:lnTo>
                <a:close/>
                <a:moveTo>
                  <a:pt x="33" y="305"/>
                </a:moveTo>
                <a:lnTo>
                  <a:pt x="33" y="305"/>
                </a:lnTo>
                <a:lnTo>
                  <a:pt x="37" y="307"/>
                </a:lnTo>
                <a:lnTo>
                  <a:pt x="40" y="310"/>
                </a:lnTo>
                <a:lnTo>
                  <a:pt x="44" y="313"/>
                </a:lnTo>
                <a:lnTo>
                  <a:pt x="45" y="318"/>
                </a:lnTo>
                <a:lnTo>
                  <a:pt x="44" y="322"/>
                </a:lnTo>
                <a:lnTo>
                  <a:pt x="40" y="327"/>
                </a:lnTo>
                <a:lnTo>
                  <a:pt x="37" y="329"/>
                </a:lnTo>
                <a:lnTo>
                  <a:pt x="33" y="330"/>
                </a:lnTo>
                <a:lnTo>
                  <a:pt x="28" y="329"/>
                </a:lnTo>
                <a:lnTo>
                  <a:pt x="25" y="327"/>
                </a:lnTo>
                <a:lnTo>
                  <a:pt x="22" y="322"/>
                </a:lnTo>
                <a:lnTo>
                  <a:pt x="20" y="318"/>
                </a:lnTo>
                <a:lnTo>
                  <a:pt x="22" y="313"/>
                </a:lnTo>
                <a:lnTo>
                  <a:pt x="25" y="310"/>
                </a:lnTo>
                <a:lnTo>
                  <a:pt x="28" y="307"/>
                </a:lnTo>
                <a:lnTo>
                  <a:pt x="33" y="305"/>
                </a:lnTo>
                <a:close/>
                <a:moveTo>
                  <a:pt x="33" y="354"/>
                </a:moveTo>
                <a:lnTo>
                  <a:pt x="33" y="354"/>
                </a:lnTo>
                <a:lnTo>
                  <a:pt x="37" y="355"/>
                </a:lnTo>
                <a:lnTo>
                  <a:pt x="40" y="357"/>
                </a:lnTo>
                <a:lnTo>
                  <a:pt x="44" y="362"/>
                </a:lnTo>
                <a:lnTo>
                  <a:pt x="45" y="366"/>
                </a:lnTo>
                <a:lnTo>
                  <a:pt x="44" y="371"/>
                </a:lnTo>
                <a:lnTo>
                  <a:pt x="40" y="374"/>
                </a:lnTo>
                <a:lnTo>
                  <a:pt x="37" y="377"/>
                </a:lnTo>
                <a:lnTo>
                  <a:pt x="33" y="377"/>
                </a:lnTo>
                <a:lnTo>
                  <a:pt x="28" y="377"/>
                </a:lnTo>
                <a:lnTo>
                  <a:pt x="25" y="374"/>
                </a:lnTo>
                <a:lnTo>
                  <a:pt x="22" y="371"/>
                </a:lnTo>
                <a:lnTo>
                  <a:pt x="20" y="366"/>
                </a:lnTo>
                <a:lnTo>
                  <a:pt x="22" y="362"/>
                </a:lnTo>
                <a:lnTo>
                  <a:pt x="25" y="357"/>
                </a:lnTo>
                <a:lnTo>
                  <a:pt x="28" y="355"/>
                </a:lnTo>
                <a:lnTo>
                  <a:pt x="33" y="354"/>
                </a:lnTo>
                <a:close/>
                <a:moveTo>
                  <a:pt x="33" y="401"/>
                </a:moveTo>
                <a:lnTo>
                  <a:pt x="33" y="401"/>
                </a:lnTo>
                <a:lnTo>
                  <a:pt x="37" y="402"/>
                </a:lnTo>
                <a:lnTo>
                  <a:pt x="40" y="405"/>
                </a:lnTo>
                <a:lnTo>
                  <a:pt x="44" y="409"/>
                </a:lnTo>
                <a:lnTo>
                  <a:pt x="45" y="413"/>
                </a:lnTo>
                <a:lnTo>
                  <a:pt x="44" y="418"/>
                </a:lnTo>
                <a:lnTo>
                  <a:pt x="40" y="421"/>
                </a:lnTo>
                <a:lnTo>
                  <a:pt x="37" y="424"/>
                </a:lnTo>
                <a:lnTo>
                  <a:pt x="33" y="426"/>
                </a:lnTo>
                <a:lnTo>
                  <a:pt x="28" y="424"/>
                </a:lnTo>
                <a:lnTo>
                  <a:pt x="25" y="421"/>
                </a:lnTo>
                <a:lnTo>
                  <a:pt x="22" y="418"/>
                </a:lnTo>
                <a:lnTo>
                  <a:pt x="20" y="413"/>
                </a:lnTo>
                <a:lnTo>
                  <a:pt x="22" y="409"/>
                </a:lnTo>
                <a:lnTo>
                  <a:pt x="25" y="405"/>
                </a:lnTo>
                <a:lnTo>
                  <a:pt x="28" y="402"/>
                </a:lnTo>
                <a:lnTo>
                  <a:pt x="33" y="401"/>
                </a:lnTo>
                <a:close/>
                <a:moveTo>
                  <a:pt x="33" y="473"/>
                </a:moveTo>
                <a:lnTo>
                  <a:pt x="33" y="473"/>
                </a:lnTo>
                <a:lnTo>
                  <a:pt x="28" y="473"/>
                </a:lnTo>
                <a:lnTo>
                  <a:pt x="25" y="470"/>
                </a:lnTo>
                <a:lnTo>
                  <a:pt x="22" y="466"/>
                </a:lnTo>
                <a:lnTo>
                  <a:pt x="20" y="462"/>
                </a:lnTo>
                <a:lnTo>
                  <a:pt x="22" y="457"/>
                </a:lnTo>
                <a:lnTo>
                  <a:pt x="25" y="452"/>
                </a:lnTo>
                <a:lnTo>
                  <a:pt x="28" y="451"/>
                </a:lnTo>
                <a:lnTo>
                  <a:pt x="33" y="449"/>
                </a:lnTo>
                <a:lnTo>
                  <a:pt x="37" y="451"/>
                </a:lnTo>
                <a:lnTo>
                  <a:pt x="40" y="452"/>
                </a:lnTo>
                <a:lnTo>
                  <a:pt x="44" y="457"/>
                </a:lnTo>
                <a:lnTo>
                  <a:pt x="45" y="462"/>
                </a:lnTo>
                <a:lnTo>
                  <a:pt x="44" y="466"/>
                </a:lnTo>
                <a:lnTo>
                  <a:pt x="40" y="470"/>
                </a:lnTo>
                <a:lnTo>
                  <a:pt x="37" y="473"/>
                </a:lnTo>
                <a:lnTo>
                  <a:pt x="33" y="473"/>
                </a:lnTo>
                <a:close/>
                <a:moveTo>
                  <a:pt x="56" y="449"/>
                </a:moveTo>
                <a:lnTo>
                  <a:pt x="56" y="449"/>
                </a:lnTo>
                <a:lnTo>
                  <a:pt x="51" y="448"/>
                </a:lnTo>
                <a:lnTo>
                  <a:pt x="48" y="446"/>
                </a:lnTo>
                <a:lnTo>
                  <a:pt x="45" y="441"/>
                </a:lnTo>
                <a:lnTo>
                  <a:pt x="45" y="437"/>
                </a:lnTo>
                <a:lnTo>
                  <a:pt x="45" y="432"/>
                </a:lnTo>
                <a:lnTo>
                  <a:pt x="48" y="429"/>
                </a:lnTo>
                <a:lnTo>
                  <a:pt x="51" y="426"/>
                </a:lnTo>
                <a:lnTo>
                  <a:pt x="56" y="426"/>
                </a:lnTo>
                <a:lnTo>
                  <a:pt x="61" y="426"/>
                </a:lnTo>
                <a:lnTo>
                  <a:pt x="66" y="429"/>
                </a:lnTo>
                <a:lnTo>
                  <a:pt x="67" y="432"/>
                </a:lnTo>
                <a:lnTo>
                  <a:pt x="69" y="437"/>
                </a:lnTo>
                <a:lnTo>
                  <a:pt x="67" y="441"/>
                </a:lnTo>
                <a:lnTo>
                  <a:pt x="66" y="446"/>
                </a:lnTo>
                <a:lnTo>
                  <a:pt x="61" y="448"/>
                </a:lnTo>
                <a:lnTo>
                  <a:pt x="56" y="449"/>
                </a:lnTo>
                <a:close/>
                <a:moveTo>
                  <a:pt x="81" y="473"/>
                </a:moveTo>
                <a:lnTo>
                  <a:pt x="81" y="473"/>
                </a:lnTo>
                <a:lnTo>
                  <a:pt x="76" y="473"/>
                </a:lnTo>
                <a:lnTo>
                  <a:pt x="72" y="470"/>
                </a:lnTo>
                <a:lnTo>
                  <a:pt x="70" y="466"/>
                </a:lnTo>
                <a:lnTo>
                  <a:pt x="69" y="462"/>
                </a:lnTo>
                <a:lnTo>
                  <a:pt x="70" y="457"/>
                </a:lnTo>
                <a:lnTo>
                  <a:pt x="72" y="452"/>
                </a:lnTo>
                <a:lnTo>
                  <a:pt x="76" y="451"/>
                </a:lnTo>
                <a:lnTo>
                  <a:pt x="81" y="449"/>
                </a:lnTo>
                <a:lnTo>
                  <a:pt x="84" y="451"/>
                </a:lnTo>
                <a:lnTo>
                  <a:pt x="89" y="452"/>
                </a:lnTo>
                <a:lnTo>
                  <a:pt x="92" y="457"/>
                </a:lnTo>
                <a:lnTo>
                  <a:pt x="92" y="462"/>
                </a:lnTo>
                <a:lnTo>
                  <a:pt x="92" y="466"/>
                </a:lnTo>
                <a:lnTo>
                  <a:pt x="89" y="470"/>
                </a:lnTo>
                <a:lnTo>
                  <a:pt x="84" y="473"/>
                </a:lnTo>
                <a:lnTo>
                  <a:pt x="81" y="473"/>
                </a:lnTo>
                <a:close/>
                <a:moveTo>
                  <a:pt x="105" y="449"/>
                </a:moveTo>
                <a:lnTo>
                  <a:pt x="105" y="449"/>
                </a:lnTo>
                <a:lnTo>
                  <a:pt x="100" y="448"/>
                </a:lnTo>
                <a:lnTo>
                  <a:pt x="95" y="446"/>
                </a:lnTo>
                <a:lnTo>
                  <a:pt x="94" y="441"/>
                </a:lnTo>
                <a:lnTo>
                  <a:pt x="92" y="437"/>
                </a:lnTo>
                <a:lnTo>
                  <a:pt x="94" y="432"/>
                </a:lnTo>
                <a:lnTo>
                  <a:pt x="95" y="429"/>
                </a:lnTo>
                <a:lnTo>
                  <a:pt x="100" y="426"/>
                </a:lnTo>
                <a:lnTo>
                  <a:pt x="105" y="426"/>
                </a:lnTo>
                <a:lnTo>
                  <a:pt x="109" y="426"/>
                </a:lnTo>
                <a:lnTo>
                  <a:pt x="113" y="429"/>
                </a:lnTo>
                <a:lnTo>
                  <a:pt x="116" y="432"/>
                </a:lnTo>
                <a:lnTo>
                  <a:pt x="116" y="437"/>
                </a:lnTo>
                <a:lnTo>
                  <a:pt x="116" y="441"/>
                </a:lnTo>
                <a:lnTo>
                  <a:pt x="113" y="446"/>
                </a:lnTo>
                <a:lnTo>
                  <a:pt x="109" y="448"/>
                </a:lnTo>
                <a:lnTo>
                  <a:pt x="105" y="449"/>
                </a:lnTo>
                <a:close/>
                <a:moveTo>
                  <a:pt x="128" y="473"/>
                </a:moveTo>
                <a:lnTo>
                  <a:pt x="128" y="473"/>
                </a:lnTo>
                <a:lnTo>
                  <a:pt x="124" y="473"/>
                </a:lnTo>
                <a:lnTo>
                  <a:pt x="120" y="470"/>
                </a:lnTo>
                <a:lnTo>
                  <a:pt x="117" y="466"/>
                </a:lnTo>
                <a:lnTo>
                  <a:pt x="116" y="462"/>
                </a:lnTo>
                <a:lnTo>
                  <a:pt x="117" y="457"/>
                </a:lnTo>
                <a:lnTo>
                  <a:pt x="120" y="452"/>
                </a:lnTo>
                <a:lnTo>
                  <a:pt x="124" y="451"/>
                </a:lnTo>
                <a:lnTo>
                  <a:pt x="128" y="449"/>
                </a:lnTo>
                <a:lnTo>
                  <a:pt x="133" y="451"/>
                </a:lnTo>
                <a:lnTo>
                  <a:pt x="136" y="452"/>
                </a:lnTo>
                <a:lnTo>
                  <a:pt x="139" y="457"/>
                </a:lnTo>
                <a:lnTo>
                  <a:pt x="141" y="462"/>
                </a:lnTo>
                <a:lnTo>
                  <a:pt x="139" y="466"/>
                </a:lnTo>
                <a:lnTo>
                  <a:pt x="136" y="470"/>
                </a:lnTo>
                <a:lnTo>
                  <a:pt x="133" y="473"/>
                </a:lnTo>
                <a:lnTo>
                  <a:pt x="128" y="473"/>
                </a:lnTo>
                <a:close/>
                <a:moveTo>
                  <a:pt x="152" y="449"/>
                </a:moveTo>
                <a:lnTo>
                  <a:pt x="152" y="449"/>
                </a:lnTo>
                <a:lnTo>
                  <a:pt x="147" y="448"/>
                </a:lnTo>
                <a:lnTo>
                  <a:pt x="144" y="446"/>
                </a:lnTo>
                <a:lnTo>
                  <a:pt x="141" y="441"/>
                </a:lnTo>
                <a:lnTo>
                  <a:pt x="141" y="437"/>
                </a:lnTo>
                <a:lnTo>
                  <a:pt x="141" y="432"/>
                </a:lnTo>
                <a:lnTo>
                  <a:pt x="144" y="429"/>
                </a:lnTo>
                <a:lnTo>
                  <a:pt x="147" y="426"/>
                </a:lnTo>
                <a:lnTo>
                  <a:pt x="152" y="426"/>
                </a:lnTo>
                <a:lnTo>
                  <a:pt x="157" y="426"/>
                </a:lnTo>
                <a:lnTo>
                  <a:pt x="161" y="429"/>
                </a:lnTo>
                <a:lnTo>
                  <a:pt x="163" y="432"/>
                </a:lnTo>
                <a:lnTo>
                  <a:pt x="164" y="437"/>
                </a:lnTo>
                <a:lnTo>
                  <a:pt x="163" y="441"/>
                </a:lnTo>
                <a:lnTo>
                  <a:pt x="161" y="446"/>
                </a:lnTo>
                <a:lnTo>
                  <a:pt x="157" y="448"/>
                </a:lnTo>
                <a:lnTo>
                  <a:pt x="152" y="449"/>
                </a:lnTo>
                <a:close/>
                <a:moveTo>
                  <a:pt x="175" y="473"/>
                </a:moveTo>
                <a:lnTo>
                  <a:pt x="175" y="473"/>
                </a:lnTo>
                <a:lnTo>
                  <a:pt x="172" y="473"/>
                </a:lnTo>
                <a:lnTo>
                  <a:pt x="167" y="470"/>
                </a:lnTo>
                <a:lnTo>
                  <a:pt x="164" y="466"/>
                </a:lnTo>
                <a:lnTo>
                  <a:pt x="164" y="462"/>
                </a:lnTo>
                <a:lnTo>
                  <a:pt x="164" y="457"/>
                </a:lnTo>
                <a:lnTo>
                  <a:pt x="167" y="452"/>
                </a:lnTo>
                <a:lnTo>
                  <a:pt x="172" y="451"/>
                </a:lnTo>
                <a:lnTo>
                  <a:pt x="175" y="449"/>
                </a:lnTo>
                <a:lnTo>
                  <a:pt x="180" y="451"/>
                </a:lnTo>
                <a:lnTo>
                  <a:pt x="185" y="452"/>
                </a:lnTo>
                <a:lnTo>
                  <a:pt x="188" y="457"/>
                </a:lnTo>
                <a:lnTo>
                  <a:pt x="188" y="462"/>
                </a:lnTo>
                <a:lnTo>
                  <a:pt x="188" y="466"/>
                </a:lnTo>
                <a:lnTo>
                  <a:pt x="185" y="470"/>
                </a:lnTo>
                <a:lnTo>
                  <a:pt x="180" y="473"/>
                </a:lnTo>
                <a:lnTo>
                  <a:pt x="175" y="473"/>
                </a:lnTo>
                <a:close/>
                <a:moveTo>
                  <a:pt x="200" y="449"/>
                </a:moveTo>
                <a:lnTo>
                  <a:pt x="200" y="449"/>
                </a:lnTo>
                <a:lnTo>
                  <a:pt x="196" y="448"/>
                </a:lnTo>
                <a:lnTo>
                  <a:pt x="191" y="446"/>
                </a:lnTo>
                <a:lnTo>
                  <a:pt x="189" y="441"/>
                </a:lnTo>
                <a:lnTo>
                  <a:pt x="188" y="437"/>
                </a:lnTo>
                <a:lnTo>
                  <a:pt x="189" y="432"/>
                </a:lnTo>
                <a:lnTo>
                  <a:pt x="191" y="429"/>
                </a:lnTo>
                <a:lnTo>
                  <a:pt x="196" y="426"/>
                </a:lnTo>
                <a:lnTo>
                  <a:pt x="200" y="426"/>
                </a:lnTo>
                <a:lnTo>
                  <a:pt x="205" y="426"/>
                </a:lnTo>
                <a:lnTo>
                  <a:pt x="208" y="429"/>
                </a:lnTo>
                <a:lnTo>
                  <a:pt x="211" y="432"/>
                </a:lnTo>
                <a:lnTo>
                  <a:pt x="211" y="437"/>
                </a:lnTo>
                <a:lnTo>
                  <a:pt x="211" y="441"/>
                </a:lnTo>
                <a:lnTo>
                  <a:pt x="208" y="446"/>
                </a:lnTo>
                <a:lnTo>
                  <a:pt x="205" y="448"/>
                </a:lnTo>
                <a:lnTo>
                  <a:pt x="200" y="449"/>
                </a:lnTo>
                <a:close/>
                <a:moveTo>
                  <a:pt x="224" y="473"/>
                </a:moveTo>
                <a:lnTo>
                  <a:pt x="224" y="473"/>
                </a:lnTo>
                <a:lnTo>
                  <a:pt x="219" y="473"/>
                </a:lnTo>
                <a:lnTo>
                  <a:pt x="216" y="470"/>
                </a:lnTo>
                <a:lnTo>
                  <a:pt x="213" y="466"/>
                </a:lnTo>
                <a:lnTo>
                  <a:pt x="211" y="462"/>
                </a:lnTo>
                <a:lnTo>
                  <a:pt x="213" y="457"/>
                </a:lnTo>
                <a:lnTo>
                  <a:pt x="216" y="452"/>
                </a:lnTo>
                <a:lnTo>
                  <a:pt x="219" y="451"/>
                </a:lnTo>
                <a:lnTo>
                  <a:pt x="224" y="449"/>
                </a:lnTo>
                <a:lnTo>
                  <a:pt x="229" y="451"/>
                </a:lnTo>
                <a:lnTo>
                  <a:pt x="232" y="452"/>
                </a:lnTo>
                <a:lnTo>
                  <a:pt x="235" y="457"/>
                </a:lnTo>
                <a:lnTo>
                  <a:pt x="237" y="462"/>
                </a:lnTo>
                <a:lnTo>
                  <a:pt x="235" y="466"/>
                </a:lnTo>
                <a:lnTo>
                  <a:pt x="232" y="470"/>
                </a:lnTo>
                <a:lnTo>
                  <a:pt x="229" y="473"/>
                </a:lnTo>
                <a:lnTo>
                  <a:pt x="224" y="473"/>
                </a:lnTo>
                <a:close/>
                <a:moveTo>
                  <a:pt x="248" y="449"/>
                </a:moveTo>
                <a:lnTo>
                  <a:pt x="248" y="449"/>
                </a:lnTo>
                <a:lnTo>
                  <a:pt x="243" y="448"/>
                </a:lnTo>
                <a:lnTo>
                  <a:pt x="240" y="446"/>
                </a:lnTo>
                <a:lnTo>
                  <a:pt x="237" y="441"/>
                </a:lnTo>
                <a:lnTo>
                  <a:pt x="237" y="437"/>
                </a:lnTo>
                <a:lnTo>
                  <a:pt x="237" y="432"/>
                </a:lnTo>
                <a:lnTo>
                  <a:pt x="240" y="429"/>
                </a:lnTo>
                <a:lnTo>
                  <a:pt x="243" y="426"/>
                </a:lnTo>
                <a:lnTo>
                  <a:pt x="248" y="426"/>
                </a:lnTo>
                <a:lnTo>
                  <a:pt x="252" y="426"/>
                </a:lnTo>
                <a:lnTo>
                  <a:pt x="257" y="429"/>
                </a:lnTo>
                <a:lnTo>
                  <a:pt x="258" y="432"/>
                </a:lnTo>
                <a:lnTo>
                  <a:pt x="260" y="437"/>
                </a:lnTo>
                <a:lnTo>
                  <a:pt x="258" y="441"/>
                </a:lnTo>
                <a:lnTo>
                  <a:pt x="257" y="446"/>
                </a:lnTo>
                <a:lnTo>
                  <a:pt x="252" y="448"/>
                </a:lnTo>
                <a:lnTo>
                  <a:pt x="248" y="449"/>
                </a:lnTo>
                <a:close/>
                <a:moveTo>
                  <a:pt x="271" y="473"/>
                </a:moveTo>
                <a:lnTo>
                  <a:pt x="271" y="473"/>
                </a:lnTo>
                <a:lnTo>
                  <a:pt x="268" y="473"/>
                </a:lnTo>
                <a:lnTo>
                  <a:pt x="263" y="470"/>
                </a:lnTo>
                <a:lnTo>
                  <a:pt x="260" y="466"/>
                </a:lnTo>
                <a:lnTo>
                  <a:pt x="260" y="462"/>
                </a:lnTo>
                <a:lnTo>
                  <a:pt x="260" y="457"/>
                </a:lnTo>
                <a:lnTo>
                  <a:pt x="263" y="452"/>
                </a:lnTo>
                <a:lnTo>
                  <a:pt x="268" y="451"/>
                </a:lnTo>
                <a:lnTo>
                  <a:pt x="271" y="449"/>
                </a:lnTo>
                <a:lnTo>
                  <a:pt x="276" y="451"/>
                </a:lnTo>
                <a:lnTo>
                  <a:pt x="280" y="452"/>
                </a:lnTo>
                <a:lnTo>
                  <a:pt x="282" y="457"/>
                </a:lnTo>
                <a:lnTo>
                  <a:pt x="284" y="462"/>
                </a:lnTo>
                <a:lnTo>
                  <a:pt x="282" y="466"/>
                </a:lnTo>
                <a:lnTo>
                  <a:pt x="280" y="470"/>
                </a:lnTo>
                <a:lnTo>
                  <a:pt x="276" y="473"/>
                </a:lnTo>
                <a:lnTo>
                  <a:pt x="271" y="473"/>
                </a:lnTo>
                <a:close/>
                <a:moveTo>
                  <a:pt x="296" y="449"/>
                </a:moveTo>
                <a:lnTo>
                  <a:pt x="296" y="449"/>
                </a:lnTo>
                <a:lnTo>
                  <a:pt x="291" y="448"/>
                </a:lnTo>
                <a:lnTo>
                  <a:pt x="287" y="446"/>
                </a:lnTo>
                <a:lnTo>
                  <a:pt x="285" y="441"/>
                </a:lnTo>
                <a:lnTo>
                  <a:pt x="284" y="437"/>
                </a:lnTo>
                <a:lnTo>
                  <a:pt x="285" y="432"/>
                </a:lnTo>
                <a:lnTo>
                  <a:pt x="287" y="429"/>
                </a:lnTo>
                <a:lnTo>
                  <a:pt x="291" y="426"/>
                </a:lnTo>
                <a:lnTo>
                  <a:pt x="296" y="426"/>
                </a:lnTo>
                <a:lnTo>
                  <a:pt x="301" y="426"/>
                </a:lnTo>
                <a:lnTo>
                  <a:pt x="304" y="429"/>
                </a:lnTo>
                <a:lnTo>
                  <a:pt x="307" y="432"/>
                </a:lnTo>
                <a:lnTo>
                  <a:pt x="307" y="437"/>
                </a:lnTo>
                <a:lnTo>
                  <a:pt x="307" y="441"/>
                </a:lnTo>
                <a:lnTo>
                  <a:pt x="304" y="446"/>
                </a:lnTo>
                <a:lnTo>
                  <a:pt x="301" y="448"/>
                </a:lnTo>
                <a:lnTo>
                  <a:pt x="296" y="449"/>
                </a:lnTo>
                <a:close/>
                <a:moveTo>
                  <a:pt x="320" y="473"/>
                </a:moveTo>
                <a:lnTo>
                  <a:pt x="320" y="473"/>
                </a:lnTo>
                <a:lnTo>
                  <a:pt x="315" y="473"/>
                </a:lnTo>
                <a:lnTo>
                  <a:pt x="312" y="470"/>
                </a:lnTo>
                <a:lnTo>
                  <a:pt x="309" y="466"/>
                </a:lnTo>
                <a:lnTo>
                  <a:pt x="307" y="462"/>
                </a:lnTo>
                <a:lnTo>
                  <a:pt x="309" y="457"/>
                </a:lnTo>
                <a:lnTo>
                  <a:pt x="312" y="452"/>
                </a:lnTo>
                <a:lnTo>
                  <a:pt x="315" y="451"/>
                </a:lnTo>
                <a:lnTo>
                  <a:pt x="320" y="449"/>
                </a:lnTo>
                <a:lnTo>
                  <a:pt x="324" y="451"/>
                </a:lnTo>
                <a:lnTo>
                  <a:pt x="328" y="452"/>
                </a:lnTo>
                <a:lnTo>
                  <a:pt x="331" y="457"/>
                </a:lnTo>
                <a:lnTo>
                  <a:pt x="332" y="462"/>
                </a:lnTo>
                <a:lnTo>
                  <a:pt x="331" y="466"/>
                </a:lnTo>
                <a:lnTo>
                  <a:pt x="328" y="470"/>
                </a:lnTo>
                <a:lnTo>
                  <a:pt x="324" y="473"/>
                </a:lnTo>
                <a:lnTo>
                  <a:pt x="320" y="473"/>
                </a:lnTo>
                <a:close/>
                <a:moveTo>
                  <a:pt x="343" y="449"/>
                </a:moveTo>
                <a:lnTo>
                  <a:pt x="343" y="449"/>
                </a:lnTo>
                <a:lnTo>
                  <a:pt x="339" y="448"/>
                </a:lnTo>
                <a:lnTo>
                  <a:pt x="335" y="446"/>
                </a:lnTo>
                <a:lnTo>
                  <a:pt x="332" y="441"/>
                </a:lnTo>
                <a:lnTo>
                  <a:pt x="332" y="437"/>
                </a:lnTo>
                <a:lnTo>
                  <a:pt x="332" y="432"/>
                </a:lnTo>
                <a:lnTo>
                  <a:pt x="335" y="429"/>
                </a:lnTo>
                <a:lnTo>
                  <a:pt x="339" y="426"/>
                </a:lnTo>
                <a:lnTo>
                  <a:pt x="343" y="426"/>
                </a:lnTo>
                <a:lnTo>
                  <a:pt x="348" y="426"/>
                </a:lnTo>
                <a:lnTo>
                  <a:pt x="353" y="429"/>
                </a:lnTo>
                <a:lnTo>
                  <a:pt x="354" y="432"/>
                </a:lnTo>
                <a:lnTo>
                  <a:pt x="356" y="437"/>
                </a:lnTo>
                <a:lnTo>
                  <a:pt x="354" y="441"/>
                </a:lnTo>
                <a:lnTo>
                  <a:pt x="353" y="446"/>
                </a:lnTo>
                <a:lnTo>
                  <a:pt x="348" y="448"/>
                </a:lnTo>
                <a:lnTo>
                  <a:pt x="343" y="449"/>
                </a:lnTo>
                <a:close/>
                <a:moveTo>
                  <a:pt x="367" y="473"/>
                </a:moveTo>
                <a:lnTo>
                  <a:pt x="367" y="473"/>
                </a:lnTo>
                <a:lnTo>
                  <a:pt x="362" y="473"/>
                </a:lnTo>
                <a:lnTo>
                  <a:pt x="359" y="470"/>
                </a:lnTo>
                <a:lnTo>
                  <a:pt x="356" y="466"/>
                </a:lnTo>
                <a:lnTo>
                  <a:pt x="356" y="462"/>
                </a:lnTo>
                <a:lnTo>
                  <a:pt x="356" y="457"/>
                </a:lnTo>
                <a:lnTo>
                  <a:pt x="359" y="452"/>
                </a:lnTo>
                <a:lnTo>
                  <a:pt x="362" y="451"/>
                </a:lnTo>
                <a:lnTo>
                  <a:pt x="367" y="449"/>
                </a:lnTo>
                <a:lnTo>
                  <a:pt x="371" y="451"/>
                </a:lnTo>
                <a:lnTo>
                  <a:pt x="376" y="452"/>
                </a:lnTo>
                <a:lnTo>
                  <a:pt x="378" y="457"/>
                </a:lnTo>
                <a:lnTo>
                  <a:pt x="379" y="462"/>
                </a:lnTo>
                <a:lnTo>
                  <a:pt x="378" y="466"/>
                </a:lnTo>
                <a:lnTo>
                  <a:pt x="376" y="470"/>
                </a:lnTo>
                <a:lnTo>
                  <a:pt x="371" y="473"/>
                </a:lnTo>
                <a:lnTo>
                  <a:pt x="367" y="473"/>
                </a:lnTo>
                <a:close/>
                <a:moveTo>
                  <a:pt x="392" y="449"/>
                </a:moveTo>
                <a:lnTo>
                  <a:pt x="392" y="449"/>
                </a:lnTo>
                <a:lnTo>
                  <a:pt x="387" y="448"/>
                </a:lnTo>
                <a:lnTo>
                  <a:pt x="382" y="446"/>
                </a:lnTo>
                <a:lnTo>
                  <a:pt x="381" y="441"/>
                </a:lnTo>
                <a:lnTo>
                  <a:pt x="379" y="437"/>
                </a:lnTo>
                <a:lnTo>
                  <a:pt x="381" y="432"/>
                </a:lnTo>
                <a:lnTo>
                  <a:pt x="382" y="429"/>
                </a:lnTo>
                <a:lnTo>
                  <a:pt x="387" y="426"/>
                </a:lnTo>
                <a:lnTo>
                  <a:pt x="392" y="426"/>
                </a:lnTo>
                <a:lnTo>
                  <a:pt x="397" y="426"/>
                </a:lnTo>
                <a:lnTo>
                  <a:pt x="400" y="429"/>
                </a:lnTo>
                <a:lnTo>
                  <a:pt x="403" y="432"/>
                </a:lnTo>
                <a:lnTo>
                  <a:pt x="403" y="437"/>
                </a:lnTo>
                <a:lnTo>
                  <a:pt x="403" y="441"/>
                </a:lnTo>
                <a:lnTo>
                  <a:pt x="400" y="446"/>
                </a:lnTo>
                <a:lnTo>
                  <a:pt x="397" y="448"/>
                </a:lnTo>
                <a:lnTo>
                  <a:pt x="392" y="449"/>
                </a:lnTo>
                <a:close/>
                <a:moveTo>
                  <a:pt x="415" y="473"/>
                </a:moveTo>
                <a:lnTo>
                  <a:pt x="415" y="473"/>
                </a:lnTo>
                <a:lnTo>
                  <a:pt x="411" y="473"/>
                </a:lnTo>
                <a:lnTo>
                  <a:pt x="408" y="470"/>
                </a:lnTo>
                <a:lnTo>
                  <a:pt x="404" y="466"/>
                </a:lnTo>
                <a:lnTo>
                  <a:pt x="403" y="462"/>
                </a:lnTo>
                <a:lnTo>
                  <a:pt x="404" y="457"/>
                </a:lnTo>
                <a:lnTo>
                  <a:pt x="408" y="452"/>
                </a:lnTo>
                <a:lnTo>
                  <a:pt x="411" y="451"/>
                </a:lnTo>
                <a:lnTo>
                  <a:pt x="415" y="449"/>
                </a:lnTo>
                <a:lnTo>
                  <a:pt x="420" y="451"/>
                </a:lnTo>
                <a:lnTo>
                  <a:pt x="423" y="452"/>
                </a:lnTo>
                <a:lnTo>
                  <a:pt x="426" y="457"/>
                </a:lnTo>
                <a:lnTo>
                  <a:pt x="428" y="462"/>
                </a:lnTo>
                <a:lnTo>
                  <a:pt x="426" y="466"/>
                </a:lnTo>
                <a:lnTo>
                  <a:pt x="423" y="470"/>
                </a:lnTo>
                <a:lnTo>
                  <a:pt x="420" y="473"/>
                </a:lnTo>
                <a:lnTo>
                  <a:pt x="415" y="473"/>
                </a:lnTo>
                <a:close/>
                <a:moveTo>
                  <a:pt x="439" y="449"/>
                </a:moveTo>
                <a:lnTo>
                  <a:pt x="439" y="449"/>
                </a:lnTo>
                <a:lnTo>
                  <a:pt x="434" y="448"/>
                </a:lnTo>
                <a:lnTo>
                  <a:pt x="431" y="446"/>
                </a:lnTo>
                <a:lnTo>
                  <a:pt x="428" y="441"/>
                </a:lnTo>
                <a:lnTo>
                  <a:pt x="428" y="437"/>
                </a:lnTo>
                <a:lnTo>
                  <a:pt x="428" y="432"/>
                </a:lnTo>
                <a:lnTo>
                  <a:pt x="431" y="429"/>
                </a:lnTo>
                <a:lnTo>
                  <a:pt x="434" y="426"/>
                </a:lnTo>
                <a:lnTo>
                  <a:pt x="439" y="426"/>
                </a:lnTo>
                <a:lnTo>
                  <a:pt x="444" y="426"/>
                </a:lnTo>
                <a:lnTo>
                  <a:pt x="448" y="429"/>
                </a:lnTo>
                <a:lnTo>
                  <a:pt x="450" y="432"/>
                </a:lnTo>
                <a:lnTo>
                  <a:pt x="451" y="437"/>
                </a:lnTo>
                <a:lnTo>
                  <a:pt x="450" y="441"/>
                </a:lnTo>
                <a:lnTo>
                  <a:pt x="448" y="446"/>
                </a:lnTo>
                <a:lnTo>
                  <a:pt x="444" y="448"/>
                </a:lnTo>
                <a:lnTo>
                  <a:pt x="439" y="449"/>
                </a:lnTo>
                <a:close/>
                <a:moveTo>
                  <a:pt x="462" y="473"/>
                </a:moveTo>
                <a:lnTo>
                  <a:pt x="462" y="473"/>
                </a:lnTo>
                <a:lnTo>
                  <a:pt x="458" y="473"/>
                </a:lnTo>
                <a:lnTo>
                  <a:pt x="455" y="470"/>
                </a:lnTo>
                <a:lnTo>
                  <a:pt x="451" y="466"/>
                </a:lnTo>
                <a:lnTo>
                  <a:pt x="451" y="462"/>
                </a:lnTo>
                <a:lnTo>
                  <a:pt x="451" y="457"/>
                </a:lnTo>
                <a:lnTo>
                  <a:pt x="455" y="452"/>
                </a:lnTo>
                <a:lnTo>
                  <a:pt x="458" y="451"/>
                </a:lnTo>
                <a:lnTo>
                  <a:pt x="462" y="449"/>
                </a:lnTo>
                <a:lnTo>
                  <a:pt x="467" y="451"/>
                </a:lnTo>
                <a:lnTo>
                  <a:pt x="472" y="452"/>
                </a:lnTo>
                <a:lnTo>
                  <a:pt x="473" y="457"/>
                </a:lnTo>
                <a:lnTo>
                  <a:pt x="475" y="462"/>
                </a:lnTo>
                <a:lnTo>
                  <a:pt x="473" y="466"/>
                </a:lnTo>
                <a:lnTo>
                  <a:pt x="472" y="470"/>
                </a:lnTo>
                <a:lnTo>
                  <a:pt x="467" y="473"/>
                </a:lnTo>
                <a:lnTo>
                  <a:pt x="462" y="473"/>
                </a:lnTo>
                <a:close/>
                <a:moveTo>
                  <a:pt x="462" y="426"/>
                </a:moveTo>
                <a:lnTo>
                  <a:pt x="462" y="426"/>
                </a:lnTo>
                <a:lnTo>
                  <a:pt x="458" y="424"/>
                </a:lnTo>
                <a:lnTo>
                  <a:pt x="455" y="421"/>
                </a:lnTo>
                <a:lnTo>
                  <a:pt x="451" y="418"/>
                </a:lnTo>
                <a:lnTo>
                  <a:pt x="451" y="413"/>
                </a:lnTo>
                <a:lnTo>
                  <a:pt x="451" y="409"/>
                </a:lnTo>
                <a:lnTo>
                  <a:pt x="455" y="405"/>
                </a:lnTo>
                <a:lnTo>
                  <a:pt x="458" y="402"/>
                </a:lnTo>
                <a:lnTo>
                  <a:pt x="462" y="401"/>
                </a:lnTo>
                <a:lnTo>
                  <a:pt x="467" y="402"/>
                </a:lnTo>
                <a:lnTo>
                  <a:pt x="472" y="405"/>
                </a:lnTo>
                <a:lnTo>
                  <a:pt x="473" y="409"/>
                </a:lnTo>
                <a:lnTo>
                  <a:pt x="475" y="413"/>
                </a:lnTo>
                <a:lnTo>
                  <a:pt x="473" y="418"/>
                </a:lnTo>
                <a:lnTo>
                  <a:pt x="472" y="421"/>
                </a:lnTo>
                <a:lnTo>
                  <a:pt x="467" y="424"/>
                </a:lnTo>
                <a:lnTo>
                  <a:pt x="462" y="426"/>
                </a:lnTo>
                <a:close/>
                <a:moveTo>
                  <a:pt x="462" y="377"/>
                </a:moveTo>
                <a:lnTo>
                  <a:pt x="462" y="377"/>
                </a:lnTo>
                <a:lnTo>
                  <a:pt x="458" y="377"/>
                </a:lnTo>
                <a:lnTo>
                  <a:pt x="455" y="374"/>
                </a:lnTo>
                <a:lnTo>
                  <a:pt x="451" y="371"/>
                </a:lnTo>
                <a:lnTo>
                  <a:pt x="451" y="366"/>
                </a:lnTo>
                <a:lnTo>
                  <a:pt x="451" y="362"/>
                </a:lnTo>
                <a:lnTo>
                  <a:pt x="455" y="357"/>
                </a:lnTo>
                <a:lnTo>
                  <a:pt x="458" y="355"/>
                </a:lnTo>
                <a:lnTo>
                  <a:pt x="462" y="354"/>
                </a:lnTo>
                <a:lnTo>
                  <a:pt x="467" y="355"/>
                </a:lnTo>
                <a:lnTo>
                  <a:pt x="472" y="357"/>
                </a:lnTo>
                <a:lnTo>
                  <a:pt x="473" y="362"/>
                </a:lnTo>
                <a:lnTo>
                  <a:pt x="475" y="366"/>
                </a:lnTo>
                <a:lnTo>
                  <a:pt x="473" y="371"/>
                </a:lnTo>
                <a:lnTo>
                  <a:pt x="472" y="374"/>
                </a:lnTo>
                <a:lnTo>
                  <a:pt x="467" y="377"/>
                </a:lnTo>
                <a:lnTo>
                  <a:pt x="462" y="377"/>
                </a:lnTo>
                <a:close/>
                <a:moveTo>
                  <a:pt x="462" y="330"/>
                </a:moveTo>
                <a:lnTo>
                  <a:pt x="462" y="330"/>
                </a:lnTo>
                <a:lnTo>
                  <a:pt x="458" y="329"/>
                </a:lnTo>
                <a:lnTo>
                  <a:pt x="455" y="327"/>
                </a:lnTo>
                <a:lnTo>
                  <a:pt x="451" y="322"/>
                </a:lnTo>
                <a:lnTo>
                  <a:pt x="451" y="318"/>
                </a:lnTo>
                <a:lnTo>
                  <a:pt x="451" y="313"/>
                </a:lnTo>
                <a:lnTo>
                  <a:pt x="455" y="310"/>
                </a:lnTo>
                <a:lnTo>
                  <a:pt x="458" y="307"/>
                </a:lnTo>
                <a:lnTo>
                  <a:pt x="462" y="305"/>
                </a:lnTo>
                <a:lnTo>
                  <a:pt x="467" y="307"/>
                </a:lnTo>
                <a:lnTo>
                  <a:pt x="472" y="310"/>
                </a:lnTo>
                <a:lnTo>
                  <a:pt x="473" y="313"/>
                </a:lnTo>
                <a:lnTo>
                  <a:pt x="475" y="318"/>
                </a:lnTo>
                <a:lnTo>
                  <a:pt x="473" y="322"/>
                </a:lnTo>
                <a:lnTo>
                  <a:pt x="472" y="327"/>
                </a:lnTo>
                <a:lnTo>
                  <a:pt x="467" y="329"/>
                </a:lnTo>
                <a:lnTo>
                  <a:pt x="462" y="330"/>
                </a:lnTo>
                <a:close/>
                <a:moveTo>
                  <a:pt x="462" y="282"/>
                </a:moveTo>
                <a:lnTo>
                  <a:pt x="462" y="282"/>
                </a:lnTo>
                <a:lnTo>
                  <a:pt x="458" y="282"/>
                </a:lnTo>
                <a:lnTo>
                  <a:pt x="455" y="279"/>
                </a:lnTo>
                <a:lnTo>
                  <a:pt x="451" y="276"/>
                </a:lnTo>
                <a:lnTo>
                  <a:pt x="451" y="271"/>
                </a:lnTo>
                <a:lnTo>
                  <a:pt x="451" y="266"/>
                </a:lnTo>
                <a:lnTo>
                  <a:pt x="455" y="261"/>
                </a:lnTo>
                <a:lnTo>
                  <a:pt x="458" y="260"/>
                </a:lnTo>
                <a:lnTo>
                  <a:pt x="462" y="258"/>
                </a:lnTo>
                <a:lnTo>
                  <a:pt x="467" y="260"/>
                </a:lnTo>
                <a:lnTo>
                  <a:pt x="472" y="261"/>
                </a:lnTo>
                <a:lnTo>
                  <a:pt x="473" y="266"/>
                </a:lnTo>
                <a:lnTo>
                  <a:pt x="475" y="271"/>
                </a:lnTo>
                <a:lnTo>
                  <a:pt x="473" y="276"/>
                </a:lnTo>
                <a:lnTo>
                  <a:pt x="472" y="279"/>
                </a:lnTo>
                <a:lnTo>
                  <a:pt x="467" y="282"/>
                </a:lnTo>
                <a:lnTo>
                  <a:pt x="462" y="282"/>
                </a:lnTo>
                <a:close/>
                <a:moveTo>
                  <a:pt x="462" y="235"/>
                </a:moveTo>
                <a:lnTo>
                  <a:pt x="462" y="235"/>
                </a:lnTo>
                <a:lnTo>
                  <a:pt x="458" y="233"/>
                </a:lnTo>
                <a:lnTo>
                  <a:pt x="455" y="232"/>
                </a:lnTo>
                <a:lnTo>
                  <a:pt x="451" y="227"/>
                </a:lnTo>
                <a:lnTo>
                  <a:pt x="451" y="222"/>
                </a:lnTo>
                <a:lnTo>
                  <a:pt x="451" y="218"/>
                </a:lnTo>
                <a:lnTo>
                  <a:pt x="455" y="214"/>
                </a:lnTo>
                <a:lnTo>
                  <a:pt x="458" y="211"/>
                </a:lnTo>
                <a:lnTo>
                  <a:pt x="462" y="211"/>
                </a:lnTo>
                <a:lnTo>
                  <a:pt x="467" y="211"/>
                </a:lnTo>
                <a:lnTo>
                  <a:pt x="472" y="214"/>
                </a:lnTo>
                <a:lnTo>
                  <a:pt x="473" y="218"/>
                </a:lnTo>
                <a:lnTo>
                  <a:pt x="475" y="222"/>
                </a:lnTo>
                <a:lnTo>
                  <a:pt x="473" y="227"/>
                </a:lnTo>
                <a:lnTo>
                  <a:pt x="472" y="232"/>
                </a:lnTo>
                <a:lnTo>
                  <a:pt x="467" y="233"/>
                </a:lnTo>
                <a:lnTo>
                  <a:pt x="462" y="235"/>
                </a:lnTo>
                <a:close/>
                <a:moveTo>
                  <a:pt x="462" y="186"/>
                </a:moveTo>
                <a:lnTo>
                  <a:pt x="462" y="186"/>
                </a:lnTo>
                <a:lnTo>
                  <a:pt x="458" y="186"/>
                </a:lnTo>
                <a:lnTo>
                  <a:pt x="455" y="183"/>
                </a:lnTo>
                <a:lnTo>
                  <a:pt x="451" y="180"/>
                </a:lnTo>
                <a:lnTo>
                  <a:pt x="451" y="175"/>
                </a:lnTo>
                <a:lnTo>
                  <a:pt x="451" y="171"/>
                </a:lnTo>
                <a:lnTo>
                  <a:pt x="455" y="166"/>
                </a:lnTo>
                <a:lnTo>
                  <a:pt x="458" y="164"/>
                </a:lnTo>
                <a:lnTo>
                  <a:pt x="462" y="163"/>
                </a:lnTo>
                <a:lnTo>
                  <a:pt x="467" y="164"/>
                </a:lnTo>
                <a:lnTo>
                  <a:pt x="472" y="166"/>
                </a:lnTo>
                <a:lnTo>
                  <a:pt x="473" y="171"/>
                </a:lnTo>
                <a:lnTo>
                  <a:pt x="475" y="175"/>
                </a:lnTo>
                <a:lnTo>
                  <a:pt x="473" y="180"/>
                </a:lnTo>
                <a:lnTo>
                  <a:pt x="472" y="183"/>
                </a:lnTo>
                <a:lnTo>
                  <a:pt x="467" y="186"/>
                </a:lnTo>
                <a:lnTo>
                  <a:pt x="462" y="186"/>
                </a:lnTo>
                <a:close/>
                <a:moveTo>
                  <a:pt x="462" y="139"/>
                </a:moveTo>
                <a:lnTo>
                  <a:pt x="462" y="139"/>
                </a:lnTo>
                <a:lnTo>
                  <a:pt x="458" y="138"/>
                </a:lnTo>
                <a:lnTo>
                  <a:pt x="455" y="136"/>
                </a:lnTo>
                <a:lnTo>
                  <a:pt x="451" y="132"/>
                </a:lnTo>
                <a:lnTo>
                  <a:pt x="451" y="127"/>
                </a:lnTo>
                <a:lnTo>
                  <a:pt x="451" y="122"/>
                </a:lnTo>
                <a:lnTo>
                  <a:pt x="455" y="119"/>
                </a:lnTo>
                <a:lnTo>
                  <a:pt x="458" y="116"/>
                </a:lnTo>
                <a:lnTo>
                  <a:pt x="462" y="116"/>
                </a:lnTo>
                <a:lnTo>
                  <a:pt x="467" y="116"/>
                </a:lnTo>
                <a:lnTo>
                  <a:pt x="472" y="119"/>
                </a:lnTo>
                <a:lnTo>
                  <a:pt x="473" y="122"/>
                </a:lnTo>
                <a:lnTo>
                  <a:pt x="475" y="127"/>
                </a:lnTo>
                <a:lnTo>
                  <a:pt x="473" y="132"/>
                </a:lnTo>
                <a:lnTo>
                  <a:pt x="472" y="136"/>
                </a:lnTo>
                <a:lnTo>
                  <a:pt x="467" y="138"/>
                </a:lnTo>
                <a:lnTo>
                  <a:pt x="462" y="139"/>
                </a:lnTo>
                <a:close/>
                <a:moveTo>
                  <a:pt x="462" y="91"/>
                </a:moveTo>
                <a:lnTo>
                  <a:pt x="462" y="91"/>
                </a:lnTo>
                <a:lnTo>
                  <a:pt x="458" y="91"/>
                </a:lnTo>
                <a:lnTo>
                  <a:pt x="455" y="88"/>
                </a:lnTo>
                <a:lnTo>
                  <a:pt x="451" y="85"/>
                </a:lnTo>
                <a:lnTo>
                  <a:pt x="451" y="80"/>
                </a:lnTo>
                <a:lnTo>
                  <a:pt x="451" y="75"/>
                </a:lnTo>
                <a:lnTo>
                  <a:pt x="455" y="70"/>
                </a:lnTo>
                <a:lnTo>
                  <a:pt x="458" y="69"/>
                </a:lnTo>
                <a:lnTo>
                  <a:pt x="462" y="67"/>
                </a:lnTo>
                <a:lnTo>
                  <a:pt x="467" y="69"/>
                </a:lnTo>
                <a:lnTo>
                  <a:pt x="472" y="70"/>
                </a:lnTo>
                <a:lnTo>
                  <a:pt x="473" y="75"/>
                </a:lnTo>
                <a:lnTo>
                  <a:pt x="475" y="80"/>
                </a:lnTo>
                <a:lnTo>
                  <a:pt x="473" y="85"/>
                </a:lnTo>
                <a:lnTo>
                  <a:pt x="472" y="88"/>
                </a:lnTo>
                <a:lnTo>
                  <a:pt x="467" y="91"/>
                </a:lnTo>
                <a:lnTo>
                  <a:pt x="462" y="91"/>
                </a:lnTo>
                <a:close/>
                <a:moveTo>
                  <a:pt x="462" y="44"/>
                </a:moveTo>
                <a:lnTo>
                  <a:pt x="462" y="44"/>
                </a:lnTo>
                <a:lnTo>
                  <a:pt x="458" y="42"/>
                </a:lnTo>
                <a:lnTo>
                  <a:pt x="455" y="41"/>
                </a:lnTo>
                <a:lnTo>
                  <a:pt x="451" y="36"/>
                </a:lnTo>
                <a:lnTo>
                  <a:pt x="451" y="31"/>
                </a:lnTo>
                <a:lnTo>
                  <a:pt x="451" y="27"/>
                </a:lnTo>
                <a:lnTo>
                  <a:pt x="455" y="24"/>
                </a:lnTo>
                <a:lnTo>
                  <a:pt x="458" y="20"/>
                </a:lnTo>
                <a:lnTo>
                  <a:pt x="462" y="20"/>
                </a:lnTo>
                <a:lnTo>
                  <a:pt x="467" y="20"/>
                </a:lnTo>
                <a:lnTo>
                  <a:pt x="472" y="24"/>
                </a:lnTo>
                <a:lnTo>
                  <a:pt x="473" y="27"/>
                </a:lnTo>
                <a:lnTo>
                  <a:pt x="475" y="31"/>
                </a:lnTo>
                <a:lnTo>
                  <a:pt x="473" y="36"/>
                </a:lnTo>
                <a:lnTo>
                  <a:pt x="472" y="41"/>
                </a:lnTo>
                <a:lnTo>
                  <a:pt x="467" y="42"/>
                </a:lnTo>
                <a:lnTo>
                  <a:pt x="462" y="44"/>
                </a:lnTo>
                <a:close/>
              </a:path>
            </a:pathLst>
          </a:custGeom>
          <a:solidFill>
            <a:srgbClr val="025BBC"/>
          </a:solidFill>
          <a:ln w="9525">
            <a:solidFill>
              <a:srgbClr val="000000"/>
            </a:solidFill>
            <a:round/>
            <a:headEnd/>
            <a:tailEnd/>
          </a:ln>
        </p:spPr>
        <p:txBody>
          <a:bodyPr lIns="91436" tIns="45718" rIns="91436" bIns="45718"/>
          <a:lstStyle/>
          <a:p>
            <a:endParaRPr lang="en-US"/>
          </a:p>
        </p:txBody>
      </p:sp>
      <p:pic>
        <p:nvPicPr>
          <p:cNvPr id="16" name="Picture 2" descr="Image result for Mobile phone logo">
            <a:extLst>
              <a:ext uri="{FF2B5EF4-FFF2-40B4-BE49-F238E27FC236}">
                <a16:creationId xmlns:a16="http://schemas.microsoft.com/office/drawing/2014/main" id="{8EBD0468-1679-4720-8F63-CEEE9EBDB547}"/>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82948" y="959577"/>
            <a:ext cx="694217" cy="69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3379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8C38C60-21B8-4BB9-A5FD-7C066575F564}"/>
              </a:ext>
            </a:extLst>
          </p:cNvPr>
          <p:cNvSpPr>
            <a:spLocks noGrp="1"/>
          </p:cNvSpPr>
          <p:nvPr>
            <p:ph type="body" sz="quarter" idx="10"/>
          </p:nvPr>
        </p:nvSpPr>
        <p:spPr/>
        <p:txBody>
          <a:bodyPr/>
          <a:lstStyle/>
          <a:p>
            <a:r>
              <a:rPr lang="en-US" dirty="0"/>
              <a:t>Open Empty Application</a:t>
            </a:r>
          </a:p>
        </p:txBody>
      </p:sp>
      <p:sp>
        <p:nvSpPr>
          <p:cNvPr id="8" name="Content Placeholder 1">
            <a:extLst>
              <a:ext uri="{FF2B5EF4-FFF2-40B4-BE49-F238E27FC236}">
                <a16:creationId xmlns:a16="http://schemas.microsoft.com/office/drawing/2014/main" id="{5282EA73-1DC1-4EB3-B74D-585851FDD1DF}"/>
              </a:ext>
            </a:extLst>
          </p:cNvPr>
          <p:cNvSpPr txBox="1">
            <a:spLocks/>
          </p:cNvSpPr>
          <p:nvPr/>
        </p:nvSpPr>
        <p:spPr bwMode="auto">
          <a:xfrm>
            <a:off x="158695" y="1535185"/>
            <a:ext cx="7220760" cy="3917659"/>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lvl="0">
              <a:buClr>
                <a:srgbClr val="4675BA"/>
              </a:buClr>
              <a:defRPr/>
            </a:pPr>
            <a:r>
              <a:rPr lang="en-US" sz="2400" dirty="0"/>
              <a:t>New applications rely on templates with modus.mk and select source files.</a:t>
            </a:r>
          </a:p>
          <a:p>
            <a:pPr marL="457200" indent="-457200">
              <a:buClr>
                <a:srgbClr val="4675BA"/>
              </a:buClr>
              <a:buFont typeface="+mj-lt"/>
              <a:buAutoNum type="arabicPeriod"/>
              <a:defRPr/>
            </a:pPr>
            <a:r>
              <a:rPr kumimoji="0" lang="en-US" sz="2000" b="0" i="0" u="none" strike="noStrike" kern="800" cap="none" spc="0" normalizeH="0" baseline="0" noProof="0" dirty="0">
                <a:ln>
                  <a:noFill/>
                </a:ln>
                <a:solidFill>
                  <a:srgbClr val="000000"/>
                </a:solidFill>
                <a:effectLst/>
                <a:uLnTx/>
                <a:uFillTx/>
                <a:latin typeface="Arial"/>
              </a:rPr>
              <a:t>Launch </a:t>
            </a:r>
            <a:r>
              <a:rPr kumimoji="0" lang="en-US" sz="2000" b="1" i="0" u="none" strike="noStrike" kern="800" cap="none" spc="0" normalizeH="0" baseline="0" noProof="0" dirty="0">
                <a:ln>
                  <a:noFill/>
                </a:ln>
                <a:solidFill>
                  <a:srgbClr val="000000"/>
                </a:solidFill>
                <a:effectLst/>
                <a:uLnTx/>
                <a:uFillTx/>
                <a:latin typeface="Arial"/>
              </a:rPr>
              <a:t>New Application </a:t>
            </a:r>
            <a:r>
              <a:rPr kumimoji="0" lang="en-US" sz="2000" b="0" i="0" u="none" strike="noStrike" kern="800" cap="none" spc="0" normalizeH="0" baseline="0" noProof="0" dirty="0">
                <a:ln>
                  <a:noFill/>
                </a:ln>
                <a:solidFill>
                  <a:srgbClr val="000000"/>
                </a:solidFill>
                <a:effectLst/>
                <a:uLnTx/>
                <a:uFillTx/>
                <a:latin typeface="Arial"/>
              </a:rPr>
              <a:t>wizard </a:t>
            </a:r>
          </a:p>
          <a:p>
            <a:pPr marL="457200" indent="-457200">
              <a:buClr>
                <a:srgbClr val="4675BA"/>
              </a:buClr>
              <a:buFont typeface="+mj-lt"/>
              <a:buAutoNum type="arabicPeriod"/>
              <a:defRPr/>
            </a:pPr>
            <a:r>
              <a:rPr kumimoji="0" lang="en-US" sz="2000" b="0" i="0" u="none" strike="noStrike" kern="800" cap="none" spc="0" normalizeH="0" baseline="0" noProof="0" dirty="0">
                <a:ln>
                  <a:noFill/>
                </a:ln>
                <a:solidFill>
                  <a:srgbClr val="000000"/>
                </a:solidFill>
                <a:effectLst/>
                <a:uLnTx/>
                <a:uFillTx/>
                <a:latin typeface="Arial"/>
              </a:rPr>
              <a:t>Select the Target Hardware </a:t>
            </a:r>
            <a:r>
              <a:rPr kumimoji="0" lang="en-US" sz="2000" b="1" i="0" u="none" strike="noStrike" kern="800" cap="none" spc="0" normalizeH="0" baseline="0" noProof="0" dirty="0">
                <a:ln>
                  <a:noFill/>
                </a:ln>
                <a:solidFill>
                  <a:srgbClr val="000000"/>
                </a:solidFill>
                <a:effectLst/>
                <a:uLnTx/>
                <a:uFillTx/>
                <a:latin typeface="Arial"/>
              </a:rPr>
              <a:t>CYW920819EVB-02</a:t>
            </a:r>
            <a:endParaRPr lang="en-US" sz="2000" b="1" noProof="0" dirty="0">
              <a:solidFill>
                <a:srgbClr val="000000"/>
              </a:solidFill>
              <a:latin typeface="Arial"/>
            </a:endParaRPr>
          </a:p>
          <a:p>
            <a:pPr marL="457200" indent="-457200">
              <a:buClr>
                <a:srgbClr val="4675BA"/>
              </a:buClr>
              <a:buFont typeface="+mj-lt"/>
              <a:buAutoNum type="arabicPeriod"/>
              <a:defRPr/>
            </a:pPr>
            <a:r>
              <a:rPr kumimoji="0" lang="en-US" sz="2400" b="0" i="0" u="none" strike="noStrike" kern="800" cap="none" spc="0" normalizeH="0" baseline="0" noProof="0" dirty="0">
                <a:ln>
                  <a:noFill/>
                </a:ln>
                <a:solidFill>
                  <a:srgbClr val="000000"/>
                </a:solidFill>
                <a:effectLst/>
                <a:uLnTx/>
                <a:uFillTx/>
                <a:latin typeface="Arial"/>
                <a:ea typeface="+mn-ea"/>
                <a:cs typeface="+mn-cs"/>
              </a:rPr>
              <a:t>Select template application </a:t>
            </a:r>
            <a:r>
              <a:rPr kumimoji="0" lang="en-US" sz="2400" b="1" i="0" u="none" strike="noStrike" kern="800" cap="none" spc="0" normalizeH="0" baseline="0" noProof="0" dirty="0" err="1">
                <a:ln>
                  <a:noFill/>
                </a:ln>
                <a:solidFill>
                  <a:srgbClr val="000000"/>
                </a:solidFill>
                <a:effectLst/>
                <a:uLnTx/>
                <a:uFillTx/>
                <a:latin typeface="Arial"/>
                <a:ea typeface="+mn-ea"/>
                <a:cs typeface="+mn-cs"/>
              </a:rPr>
              <a:t>EmptyWicedBluetooth</a:t>
            </a:r>
            <a:endParaRPr kumimoji="0" lang="en-US" sz="2400" b="1" i="0" u="none" strike="noStrike" kern="800" cap="none" spc="0" normalizeH="0" baseline="0" noProof="0" dirty="0">
              <a:ln>
                <a:noFill/>
              </a:ln>
              <a:solidFill>
                <a:srgbClr val="000000"/>
              </a:solidFill>
              <a:effectLst/>
              <a:uLnTx/>
              <a:uFillTx/>
              <a:latin typeface="Arial"/>
              <a:ea typeface="+mn-ea"/>
              <a:cs typeface="+mn-cs"/>
            </a:endParaRPr>
          </a:p>
          <a:p>
            <a:pPr marL="320675" lvl="1" indent="0">
              <a:buClr>
                <a:srgbClr val="4675BA"/>
              </a:buClr>
              <a:buNone/>
              <a:defRPr/>
            </a:pPr>
            <a:r>
              <a:rPr kumimoji="0" lang="en-US" sz="2000" i="0" u="none" strike="noStrike" kern="800" cap="none" spc="0" normalizeH="0" baseline="0" noProof="0" dirty="0">
                <a:ln>
                  <a:noFill/>
                </a:ln>
                <a:solidFill>
                  <a:srgbClr val="000000"/>
                </a:solidFill>
                <a:effectLst/>
                <a:uLnTx/>
                <a:uFillTx/>
                <a:latin typeface="Arial"/>
                <a:ea typeface="+mn-ea"/>
                <a:cs typeface="+mn-cs"/>
              </a:rPr>
              <a:t>Be Patient – it may take some time to setup.</a:t>
            </a:r>
          </a:p>
          <a:p>
            <a:pPr marL="320675" lvl="1" indent="0">
              <a:buClr>
                <a:srgbClr val="4675BA"/>
              </a:buClr>
              <a:buNone/>
              <a:defRPr/>
            </a:pPr>
            <a:r>
              <a:rPr kumimoji="0" lang="en-US" sz="2000" i="0" u="none" strike="noStrike" kern="800" cap="none" spc="0" normalizeH="0" baseline="0" noProof="0" dirty="0">
                <a:ln>
                  <a:noFill/>
                </a:ln>
                <a:solidFill>
                  <a:srgbClr val="000000"/>
                </a:solidFill>
                <a:effectLst/>
                <a:uLnTx/>
                <a:uFillTx/>
                <a:latin typeface="Arial"/>
                <a:ea typeface="+mn-ea"/>
                <a:cs typeface="+mn-cs"/>
              </a:rPr>
              <a:t> </a:t>
            </a:r>
          </a:p>
          <a:p>
            <a:pPr marL="782637" marR="0" lvl="1" indent="-457200" algn="l" defTabSz="914400" rtl="0" eaLnBrk="0" fontAlgn="base" latinLnBrk="0" hangingPunct="0">
              <a:lnSpc>
                <a:spcPct val="100000"/>
              </a:lnSpc>
              <a:spcBef>
                <a:spcPts val="800"/>
              </a:spcBef>
              <a:spcAft>
                <a:spcPct val="0"/>
              </a:spcAft>
              <a:buClr>
                <a:srgbClr val="4675BA"/>
              </a:buClr>
              <a:buSzPct val="100000"/>
              <a:buFont typeface="+mj-lt"/>
              <a:buAutoNum type="arabicPeriod"/>
              <a:tabLst/>
              <a:defRPr/>
            </a:pPr>
            <a:endParaRPr kumimoji="0" lang="en-US" sz="2000" b="0" i="0" u="none" strike="noStrike" kern="800" cap="none" spc="0" normalizeH="0" baseline="0" noProof="0" dirty="0">
              <a:ln>
                <a:noFill/>
              </a:ln>
              <a:solidFill>
                <a:srgbClr val="000000"/>
              </a:solidFill>
              <a:effectLst/>
              <a:uLnTx/>
              <a:uFillTx/>
              <a:latin typeface="Arial"/>
            </a:endParaRPr>
          </a:p>
          <a:p>
            <a:pPr marL="1012825" marR="0" lvl="2" indent="-457200" algn="l" defTabSz="914400" rtl="0" eaLnBrk="0" fontAlgn="base" latinLnBrk="0" hangingPunct="0">
              <a:lnSpc>
                <a:spcPct val="100000"/>
              </a:lnSpc>
              <a:spcBef>
                <a:spcPts val="800"/>
              </a:spcBef>
              <a:spcAft>
                <a:spcPct val="0"/>
              </a:spcAft>
              <a:buClr>
                <a:srgbClr val="4675BA"/>
              </a:buClr>
              <a:buSzPct val="105000"/>
              <a:buFont typeface="+mj-lt"/>
              <a:buAutoNum type="arabicPeriod"/>
              <a:tabLst/>
              <a:defRPr/>
            </a:pPr>
            <a:endParaRPr kumimoji="0" lang="en-US" sz="2000" b="0" i="0" u="none" strike="noStrike" kern="800" cap="none" spc="0" normalizeH="0" baseline="0" noProof="0" dirty="0">
              <a:ln>
                <a:noFill/>
              </a:ln>
              <a:solidFill>
                <a:srgbClr val="000000"/>
              </a:solidFill>
              <a:effectLst/>
              <a:uLnTx/>
              <a:uFillTx/>
              <a:latin typeface="Arial"/>
            </a:endParaRPr>
          </a:p>
        </p:txBody>
      </p:sp>
      <p:pic>
        <p:nvPicPr>
          <p:cNvPr id="9" name="Picture 8">
            <a:extLst>
              <a:ext uri="{FF2B5EF4-FFF2-40B4-BE49-F238E27FC236}">
                <a16:creationId xmlns:a16="http://schemas.microsoft.com/office/drawing/2014/main" id="{68C3C56A-6320-4D2D-AABC-1C6CDA4DF4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60859" y="763398"/>
            <a:ext cx="5177849" cy="5348757"/>
          </a:xfrm>
          <a:prstGeom prst="rect">
            <a:avLst/>
          </a:prstGeom>
        </p:spPr>
      </p:pic>
      <p:sp>
        <p:nvSpPr>
          <p:cNvPr id="6" name="Rectangle 5">
            <a:extLst>
              <a:ext uri="{FF2B5EF4-FFF2-40B4-BE49-F238E27FC236}">
                <a16:creationId xmlns:a16="http://schemas.microsoft.com/office/drawing/2014/main" id="{00843F72-5512-4947-9BA7-0248FB81472F}"/>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128808371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92871" y="1273208"/>
            <a:ext cx="11079992" cy="5321712"/>
          </a:xfrm>
        </p:spPr>
        <p:txBody>
          <a:bodyPr>
            <a:normAutofit/>
          </a:bodyPr>
          <a:lstStyle/>
          <a:p>
            <a:r>
              <a:rPr lang="en-US" dirty="0" err="1"/>
              <a:t>ModusToolbox</a:t>
            </a:r>
            <a:r>
              <a:rPr lang="en-US" dirty="0"/>
              <a:t> – a Creative WICED version of Eclipse</a:t>
            </a:r>
          </a:p>
          <a:p>
            <a:r>
              <a:rPr lang="en-US" dirty="0"/>
              <a:t>BLE Mesh – Device, Node, Element, Publish &amp; Configure Securely</a:t>
            </a:r>
          </a:p>
          <a:p>
            <a:pPr lvl="1"/>
            <a:r>
              <a:rPr lang="en-US" dirty="0"/>
              <a:t>scalable, short-range IoT technology that provides flexible and robust performance</a:t>
            </a:r>
          </a:p>
          <a:p>
            <a:r>
              <a:rPr lang="en-US" dirty="0"/>
              <a:t>Cypress Modules – Features inside make designs easier; Kits and Examples minimize effort to prototype and demonstrate</a:t>
            </a:r>
          </a:p>
          <a:p>
            <a:r>
              <a:rPr lang="en-US" dirty="0"/>
              <a:t>Cypress Tools – </a:t>
            </a:r>
            <a:r>
              <a:rPr lang="en-US" dirty="0" err="1"/>
              <a:t>ModusToolbox</a:t>
            </a:r>
            <a:r>
              <a:rPr lang="en-US" dirty="0"/>
              <a:t>, Mesh Control Apps and Debug</a:t>
            </a:r>
          </a:p>
          <a:p>
            <a:r>
              <a:rPr lang="en-US" dirty="0"/>
              <a:t>Mesh Details – Protocol, Models, Stack and Security</a:t>
            </a:r>
          </a:p>
          <a:p>
            <a:r>
              <a:rPr lang="en-US" dirty="0"/>
              <a:t>ADI enables precision sensing economically</a:t>
            </a:r>
          </a:p>
          <a:p>
            <a:pPr marL="228424" lvl="1">
              <a:spcBef>
                <a:spcPts val="1000"/>
              </a:spcBef>
            </a:pPr>
            <a:r>
              <a:rPr lang="en-US" sz="2800" dirty="0"/>
              <a:t>Arrow provides end-to-end Networking solutions</a:t>
            </a:r>
          </a:p>
        </p:txBody>
      </p:sp>
      <p:sp>
        <p:nvSpPr>
          <p:cNvPr id="3" name="Title 2"/>
          <p:cNvSpPr>
            <a:spLocks noGrp="1"/>
          </p:cNvSpPr>
          <p:nvPr>
            <p:ph type="title"/>
          </p:nvPr>
        </p:nvSpPr>
        <p:spPr>
          <a:xfrm>
            <a:off x="392871" y="263080"/>
            <a:ext cx="11430000" cy="514451"/>
          </a:xfrm>
        </p:spPr>
        <p:txBody>
          <a:bodyPr>
            <a:normAutofit fontScale="90000"/>
          </a:bodyPr>
          <a:lstStyle/>
          <a:p>
            <a:r>
              <a:rPr lang="en-US" kern="700" dirty="0"/>
              <a:t>Workshop Summary</a:t>
            </a:r>
          </a:p>
        </p:txBody>
      </p:sp>
      <p:sp>
        <p:nvSpPr>
          <p:cNvPr id="9" name="Rectangle 8"/>
          <p:cNvSpPr/>
          <p:nvPr/>
        </p:nvSpPr>
        <p:spPr bwMode="auto">
          <a:xfrm>
            <a:off x="1632256" y="702311"/>
            <a:ext cx="529693" cy="166218"/>
          </a:xfrm>
          <a:prstGeom prst="rect">
            <a:avLst/>
          </a:prstGeom>
          <a:solidFill>
            <a:schemeClr val="bg1"/>
          </a:solidFill>
          <a:ln w="9525" cap="flat" cmpd="sng" algn="ctr">
            <a:noFill/>
            <a:prstDash val="solid"/>
            <a:round/>
            <a:headEnd type="none" w="med" len="med"/>
            <a:tailEnd type="none" w="med" len="med"/>
          </a:ln>
          <a:effectLst/>
        </p:spPr>
        <p:txBody>
          <a:bodyPr vert="horz" wrap="square" lIns="91416" tIns="73133" rIns="91416" bIns="109699" numCol="1" rtlCol="0" anchor="t" anchorCtr="0" compatLnSpc="1">
            <a:prstTxWarp prst="textNoShape">
              <a:avLst/>
            </a:prstTxWarp>
          </a:bodyPr>
          <a:lstStyle/>
          <a:p>
            <a:pPr algn="ctr" defTabSz="914126">
              <a:lnSpc>
                <a:spcPct val="95000"/>
              </a:lnSpc>
              <a:spcBef>
                <a:spcPts val="500"/>
              </a:spcBef>
              <a:buClr>
                <a:schemeClr val="tx1"/>
              </a:buClr>
            </a:pPr>
            <a:endParaRPr lang="en-US" sz="1600" dirty="0">
              <a:latin typeface="Arial" charset="0"/>
            </a:endParaRPr>
          </a:p>
        </p:txBody>
      </p:sp>
    </p:spTree>
    <p:extLst>
      <p:ext uri="{BB962C8B-B14F-4D97-AF65-F5344CB8AC3E}">
        <p14:creationId xmlns:p14="http://schemas.microsoft.com/office/powerpoint/2010/main" val="660205794"/>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D68935-E7FD-4794-99AA-E60A8291DBD2}"/>
              </a:ext>
            </a:extLst>
          </p:cNvPr>
          <p:cNvSpPr>
            <a:spLocks noGrp="1"/>
          </p:cNvSpPr>
          <p:nvPr>
            <p:ph type="body" sz="quarter" idx="10"/>
          </p:nvPr>
        </p:nvSpPr>
        <p:spPr/>
        <p:txBody>
          <a:bodyPr/>
          <a:lstStyle/>
          <a:p>
            <a:r>
              <a:rPr lang="en-US" dirty="0"/>
              <a:t>Comments &amp; Suggestions for this &amp; future events</a:t>
            </a:r>
          </a:p>
        </p:txBody>
      </p:sp>
      <p:sp>
        <p:nvSpPr>
          <p:cNvPr id="4" name="Content Placeholder 3">
            <a:extLst>
              <a:ext uri="{FF2B5EF4-FFF2-40B4-BE49-F238E27FC236}">
                <a16:creationId xmlns:a16="http://schemas.microsoft.com/office/drawing/2014/main" id="{5E8408B1-1CC2-480A-A14A-0E32586E9E66}"/>
              </a:ext>
            </a:extLst>
          </p:cNvPr>
          <p:cNvSpPr>
            <a:spLocks noGrp="1"/>
          </p:cNvSpPr>
          <p:nvPr>
            <p:ph sz="quarter" idx="33"/>
          </p:nvPr>
        </p:nvSpPr>
        <p:spPr/>
        <p:txBody>
          <a:bodyPr/>
          <a:lstStyle/>
          <a:p>
            <a:r>
              <a:rPr lang="en-US" dirty="0"/>
              <a:t>What were your expectations coming in? </a:t>
            </a:r>
          </a:p>
          <a:p>
            <a:pPr lvl="1"/>
            <a:r>
              <a:rPr lang="en-US" dirty="0"/>
              <a:t>Did we meet them?</a:t>
            </a:r>
          </a:p>
          <a:p>
            <a:r>
              <a:rPr lang="en-US" dirty="0"/>
              <a:t>Were we able to increase your confidence in taking on a BLE Mesh project?</a:t>
            </a:r>
          </a:p>
          <a:p>
            <a:r>
              <a:rPr lang="en-US" dirty="0"/>
              <a:t>What sources of information from Arrow, Cypress and ADI are of most value to you?</a:t>
            </a:r>
          </a:p>
          <a:p>
            <a:r>
              <a:rPr lang="en-US" dirty="0"/>
              <a:t>What is Arrow doing now that helps you be successful?</a:t>
            </a:r>
          </a:p>
          <a:p>
            <a:r>
              <a:rPr lang="en-US" dirty="0"/>
              <a:t>Arrow is available with technologies and potential solutions for every aspect of electronics project development – let us know how we can help.</a:t>
            </a:r>
          </a:p>
        </p:txBody>
      </p:sp>
    </p:spTree>
    <p:extLst>
      <p:ext uri="{BB962C8B-B14F-4D97-AF65-F5344CB8AC3E}">
        <p14:creationId xmlns:p14="http://schemas.microsoft.com/office/powerpoint/2010/main" val="11173916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1504047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F853637-1721-495C-959D-5DF698078729}"/>
              </a:ext>
            </a:extLst>
          </p:cNvPr>
          <p:cNvSpPr>
            <a:spLocks noGrp="1"/>
          </p:cNvSpPr>
          <p:nvPr>
            <p:ph type="body" sz="quarter" idx="10"/>
          </p:nvPr>
        </p:nvSpPr>
        <p:spPr/>
        <p:txBody>
          <a:bodyPr/>
          <a:lstStyle/>
          <a:p>
            <a:r>
              <a:rPr lang="en-US" dirty="0"/>
              <a:t>Project Explorer View</a:t>
            </a:r>
          </a:p>
        </p:txBody>
      </p:sp>
      <p:sp>
        <p:nvSpPr>
          <p:cNvPr id="7" name="Content Placeholder 1">
            <a:extLst>
              <a:ext uri="{FF2B5EF4-FFF2-40B4-BE49-F238E27FC236}">
                <a16:creationId xmlns:a16="http://schemas.microsoft.com/office/drawing/2014/main" id="{5676C52C-676A-4FD4-9B05-38CB9540909E}"/>
              </a:ext>
            </a:extLst>
          </p:cNvPr>
          <p:cNvSpPr txBox="1">
            <a:spLocks/>
          </p:cNvSpPr>
          <p:nvPr/>
        </p:nvSpPr>
        <p:spPr bwMode="auto">
          <a:xfrm>
            <a:off x="150306" y="1365610"/>
            <a:ext cx="8344884" cy="5176837"/>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1" u="none" strike="noStrike" kern="800" cap="none" spc="0" normalizeH="0" baseline="0" noProof="0" dirty="0">
                <a:ln>
                  <a:noFill/>
                </a:ln>
                <a:solidFill>
                  <a:srgbClr val="000000"/>
                </a:solidFill>
                <a:effectLst/>
                <a:uLnTx/>
                <a:uFillTx/>
                <a:latin typeface="Arial"/>
                <a:ea typeface="+mn-ea"/>
                <a:cs typeface="+mn-cs"/>
              </a:rPr>
              <a:t>Includes</a:t>
            </a:r>
            <a:r>
              <a:rPr kumimoji="0" lang="en-US" sz="2200" b="0" i="0" u="none" strike="noStrike" kern="800" cap="none" spc="0" normalizeH="0" baseline="0" noProof="0" dirty="0">
                <a:ln>
                  <a:noFill/>
                </a:ln>
                <a:solidFill>
                  <a:srgbClr val="000000"/>
                </a:solidFill>
                <a:effectLst/>
                <a:uLnTx/>
                <a:uFillTx/>
                <a:latin typeface="Arial"/>
                <a:ea typeface="+mn-ea"/>
                <a:cs typeface="+mn-cs"/>
              </a:rPr>
              <a:t> folder – Contains header files related to the BT stack, HAL, hardware platform </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1" u="none" strike="noStrike" kern="800" cap="none" spc="0" normalizeH="0" baseline="0" noProof="0" dirty="0">
                <a:ln>
                  <a:noFill/>
                </a:ln>
                <a:solidFill>
                  <a:srgbClr val="000000"/>
                </a:solidFill>
                <a:effectLst/>
                <a:uLnTx/>
                <a:uFillTx/>
                <a:latin typeface="Arial"/>
                <a:ea typeface="+mn-ea"/>
                <a:cs typeface="+mn-cs"/>
              </a:rPr>
              <a:t>bt_20819A1-1.0</a:t>
            </a:r>
            <a:r>
              <a:rPr kumimoji="0" lang="en-US" sz="2200" b="0" i="0" u="none" strike="noStrike" kern="800" cap="none" spc="0" normalizeH="0" baseline="0" noProof="0" dirty="0">
                <a:ln>
                  <a:noFill/>
                </a:ln>
                <a:solidFill>
                  <a:srgbClr val="000000"/>
                </a:solidFill>
                <a:effectLst/>
                <a:uLnTx/>
                <a:uFillTx/>
                <a:latin typeface="Arial"/>
                <a:ea typeface="+mn-ea"/>
                <a:cs typeface="+mn-cs"/>
              </a:rPr>
              <a:t> folder – Contains additional source files. </a:t>
            </a:r>
            <a:r>
              <a:rPr kumimoji="0" lang="en-US" sz="2200" b="0" i="1" u="none" strike="noStrike" kern="800" cap="none" spc="0" normalizeH="0" baseline="0" noProof="0" dirty="0" err="1">
                <a:ln>
                  <a:noFill/>
                </a:ln>
                <a:solidFill>
                  <a:srgbClr val="000000"/>
                </a:solidFill>
                <a:effectLst/>
                <a:uLnTx/>
                <a:uFillTx/>
                <a:latin typeface="Arial"/>
                <a:ea typeface="+mn-ea"/>
                <a:cs typeface="+mn-cs"/>
              </a:rPr>
              <a:t>spar_setup.c</a:t>
            </a:r>
            <a:r>
              <a:rPr kumimoji="0" lang="en-US" sz="2200" b="0" i="1" u="none" strike="noStrike" kern="800" cap="none" spc="0" normalizeH="0" baseline="0" noProof="0" dirty="0">
                <a:ln>
                  <a:noFill/>
                </a:ln>
                <a:solidFill>
                  <a:srgbClr val="000000"/>
                </a:solidFill>
                <a:effectLst/>
                <a:uLnTx/>
                <a:uFillTx/>
                <a:latin typeface="Arial"/>
                <a:ea typeface="+mn-ea"/>
                <a:cs typeface="+mn-cs"/>
              </a:rPr>
              <a:t> </a:t>
            </a:r>
            <a:r>
              <a:rPr kumimoji="0" lang="en-US" sz="2200" b="0" i="0" u="none" strike="noStrike" kern="800" cap="none" spc="0" normalizeH="0" baseline="0" noProof="0" dirty="0">
                <a:ln>
                  <a:noFill/>
                </a:ln>
                <a:solidFill>
                  <a:srgbClr val="000000"/>
                </a:solidFill>
                <a:effectLst/>
                <a:uLnTx/>
                <a:uFillTx/>
                <a:latin typeface="Arial"/>
                <a:ea typeface="+mn-ea"/>
                <a:cs typeface="+mn-cs"/>
              </a:rPr>
              <a:t>inside the folder contains the startup code.</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1" u="none" strike="noStrike" kern="800" cap="none" spc="0" normalizeH="0" baseline="0" noProof="0" dirty="0" err="1">
                <a:ln>
                  <a:noFill/>
                </a:ln>
                <a:solidFill>
                  <a:srgbClr val="000000"/>
                </a:solidFill>
                <a:effectLst/>
                <a:uLnTx/>
                <a:uFillTx/>
                <a:latin typeface="Arial"/>
                <a:ea typeface="+mn-ea"/>
                <a:cs typeface="+mn-cs"/>
              </a:rPr>
              <a:t>GeneratedSource</a:t>
            </a:r>
            <a:r>
              <a:rPr kumimoji="0" lang="en-US" sz="2200" b="0" i="0" u="none" strike="noStrike" kern="800" cap="none" spc="0" normalizeH="0" baseline="0" noProof="0" dirty="0">
                <a:ln>
                  <a:noFill/>
                </a:ln>
                <a:solidFill>
                  <a:srgbClr val="000000"/>
                </a:solidFill>
                <a:effectLst/>
                <a:uLnTx/>
                <a:uFillTx/>
                <a:latin typeface="Arial"/>
                <a:ea typeface="+mn-ea"/>
                <a:cs typeface="+mn-cs"/>
              </a:rPr>
              <a:t> folder – Files related to design configuration – Hardware resource configuration (Pins, Peripherals, clocks) generated by Device Configurator, and the BLE GATT Database files generated by Bluetooth Configurator</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1" u="none" strike="noStrike" kern="800" cap="none" spc="0" normalizeH="0" baseline="0" noProof="0" dirty="0" err="1">
                <a:ln>
                  <a:noFill/>
                </a:ln>
                <a:solidFill>
                  <a:srgbClr val="000000"/>
                </a:solidFill>
                <a:effectLst/>
                <a:uLnTx/>
                <a:uFillTx/>
                <a:latin typeface="Arial"/>
                <a:ea typeface="+mn-ea"/>
                <a:cs typeface="+mn-cs"/>
              </a:rPr>
              <a:t>design.modus</a:t>
            </a:r>
            <a:r>
              <a:rPr kumimoji="0" lang="en-US" sz="2200" b="0" i="1" u="none" strike="noStrike" kern="800" cap="none" spc="0" normalizeH="0" baseline="0" noProof="0" dirty="0">
                <a:ln>
                  <a:noFill/>
                </a:ln>
                <a:solidFill>
                  <a:srgbClr val="000000"/>
                </a:solidFill>
                <a:effectLst/>
                <a:uLnTx/>
                <a:uFillTx/>
                <a:latin typeface="Arial"/>
                <a:ea typeface="+mn-ea"/>
                <a:cs typeface="+mn-cs"/>
              </a:rPr>
              <a:t> </a:t>
            </a:r>
            <a:r>
              <a:rPr kumimoji="0" lang="en-US" sz="2200" b="0" i="0" u="none" strike="noStrike" kern="800" cap="none" spc="0" normalizeH="0" baseline="0" noProof="0" dirty="0">
                <a:ln>
                  <a:noFill/>
                </a:ln>
                <a:solidFill>
                  <a:srgbClr val="000000"/>
                </a:solidFill>
                <a:effectLst/>
                <a:uLnTx/>
                <a:uFillTx/>
                <a:latin typeface="Arial"/>
                <a:ea typeface="+mn-ea"/>
                <a:cs typeface="+mn-cs"/>
              </a:rPr>
              <a:t>file - Graphical configurator design file that contains hardware resource configuration settings. This file is used by the graphical configurators, which generate/modify the configuration firmware in the </a:t>
            </a:r>
            <a:r>
              <a:rPr kumimoji="0" lang="en-US" sz="2200" b="0" i="1" u="none" strike="noStrike" kern="800" cap="none" spc="0" normalizeH="0" baseline="0" noProof="0" dirty="0" err="1">
                <a:ln>
                  <a:noFill/>
                </a:ln>
                <a:solidFill>
                  <a:srgbClr val="000000"/>
                </a:solidFill>
                <a:effectLst/>
                <a:uLnTx/>
                <a:uFillTx/>
                <a:latin typeface="Arial"/>
                <a:ea typeface="+mn-ea"/>
                <a:cs typeface="+mn-cs"/>
              </a:rPr>
              <a:t>GeneratedSource</a:t>
            </a:r>
            <a:r>
              <a:rPr kumimoji="0" lang="en-US" sz="2200" b="0" i="1" u="none" strike="noStrike" kern="800" cap="none" spc="0" normalizeH="0" baseline="0" noProof="0" dirty="0">
                <a:ln>
                  <a:noFill/>
                </a:ln>
                <a:solidFill>
                  <a:srgbClr val="000000"/>
                </a:solidFill>
                <a:effectLst/>
                <a:uLnTx/>
                <a:uFillTx/>
                <a:latin typeface="Arial"/>
                <a:ea typeface="+mn-ea"/>
                <a:cs typeface="+mn-cs"/>
              </a:rPr>
              <a:t> </a:t>
            </a:r>
            <a:r>
              <a:rPr kumimoji="0" lang="en-US" sz="2200" b="0" i="0" u="none" strike="noStrike" kern="800" cap="none" spc="0" normalizeH="0" baseline="0" noProof="0" dirty="0">
                <a:ln>
                  <a:noFill/>
                </a:ln>
                <a:solidFill>
                  <a:srgbClr val="000000"/>
                </a:solidFill>
                <a:effectLst/>
                <a:uLnTx/>
                <a:uFillTx/>
                <a:latin typeface="Arial"/>
                <a:ea typeface="+mn-ea"/>
                <a:cs typeface="+mn-cs"/>
              </a:rPr>
              <a:t>folder.</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endParaRPr kumimoji="0" lang="en-US" sz="2200" b="0" i="0" u="none" strike="noStrike" kern="8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7BA68BA9-DC0A-4D2E-86A9-E03E5626BEA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056319" y="783540"/>
            <a:ext cx="2635356" cy="5559960"/>
          </a:xfrm>
          <a:prstGeom prst="rect">
            <a:avLst/>
          </a:prstGeom>
        </p:spPr>
      </p:pic>
    </p:spTree>
    <p:extLst>
      <p:ext uri="{BB962C8B-B14F-4D97-AF65-F5344CB8AC3E}">
        <p14:creationId xmlns:p14="http://schemas.microsoft.com/office/powerpoint/2010/main" val="3961055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F63353C-42C5-4E61-8430-82C3AB654DA0}"/>
              </a:ext>
            </a:extLst>
          </p:cNvPr>
          <p:cNvSpPr>
            <a:spLocks noGrp="1"/>
          </p:cNvSpPr>
          <p:nvPr>
            <p:ph type="body" sz="quarter" idx="10"/>
          </p:nvPr>
        </p:nvSpPr>
        <p:spPr/>
        <p:txBody>
          <a:bodyPr/>
          <a:lstStyle/>
          <a:p>
            <a:r>
              <a:rPr lang="en-US" dirty="0"/>
              <a:t>Project Explorer View</a:t>
            </a:r>
          </a:p>
        </p:txBody>
      </p:sp>
      <p:sp>
        <p:nvSpPr>
          <p:cNvPr id="7" name="Content Placeholder 1">
            <a:extLst>
              <a:ext uri="{FF2B5EF4-FFF2-40B4-BE49-F238E27FC236}">
                <a16:creationId xmlns:a16="http://schemas.microsoft.com/office/drawing/2014/main" id="{B02E6397-C679-46F3-8A4D-BD8D2679290F}"/>
              </a:ext>
            </a:extLst>
          </p:cNvPr>
          <p:cNvSpPr txBox="1">
            <a:spLocks/>
          </p:cNvSpPr>
          <p:nvPr/>
        </p:nvSpPr>
        <p:spPr bwMode="auto">
          <a:xfrm>
            <a:off x="79967" y="1194047"/>
            <a:ext cx="9208950" cy="5623784"/>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1" u="none" strike="noStrike" kern="800" cap="none" spc="0" normalizeH="0" baseline="0" noProof="0" dirty="0" err="1">
                <a:ln>
                  <a:noFill/>
                </a:ln>
                <a:solidFill>
                  <a:srgbClr val="000000"/>
                </a:solidFill>
                <a:effectLst/>
                <a:uLnTx/>
                <a:uFillTx/>
                <a:latin typeface="Arial"/>
                <a:ea typeface="+mn-ea"/>
                <a:cs typeface="+mn-cs"/>
              </a:rPr>
              <a:t>empty_wiced_bt.c</a:t>
            </a:r>
            <a:r>
              <a:rPr kumimoji="0" lang="en-US" sz="2200" b="0" i="1" u="none" strike="noStrike" kern="800" cap="none" spc="0" normalizeH="0" baseline="0" noProof="0" dirty="0">
                <a:ln>
                  <a:noFill/>
                </a:ln>
                <a:solidFill>
                  <a:srgbClr val="000000"/>
                </a:solidFill>
                <a:effectLst/>
                <a:uLnTx/>
                <a:uFillTx/>
                <a:latin typeface="Arial"/>
                <a:ea typeface="+mn-ea"/>
                <a:cs typeface="+mn-cs"/>
              </a:rPr>
              <a:t> </a:t>
            </a:r>
            <a:r>
              <a:rPr kumimoji="0" lang="en-US" sz="2200" b="0" i="0" u="none" strike="noStrike" kern="800" cap="none" spc="0" normalizeH="0" baseline="0" noProof="0" dirty="0">
                <a:ln>
                  <a:noFill/>
                </a:ln>
                <a:solidFill>
                  <a:srgbClr val="000000"/>
                </a:solidFill>
                <a:effectLst/>
                <a:uLnTx/>
                <a:uFillTx/>
                <a:latin typeface="Arial"/>
                <a:ea typeface="+mn-ea"/>
                <a:cs typeface="+mn-cs"/>
              </a:rPr>
              <a:t>file – Contains the </a:t>
            </a:r>
            <a:r>
              <a:rPr kumimoji="0" lang="en-US" sz="2200" b="0" i="1" u="none" strike="noStrike" kern="800" cap="none" spc="0" normalizeH="0" baseline="0" noProof="0" dirty="0" err="1">
                <a:ln>
                  <a:noFill/>
                </a:ln>
                <a:solidFill>
                  <a:srgbClr val="000000"/>
                </a:solidFill>
                <a:effectLst/>
                <a:uLnTx/>
                <a:uFillTx/>
                <a:latin typeface="Arial"/>
                <a:ea typeface="+mn-ea"/>
                <a:cs typeface="+mn-cs"/>
              </a:rPr>
              <a:t>application_start</a:t>
            </a:r>
            <a:r>
              <a:rPr kumimoji="0" lang="en-US" sz="2200" b="0" i="1" u="none" strike="noStrike" kern="800" cap="none" spc="0" normalizeH="0" baseline="0" noProof="0" dirty="0">
                <a:ln>
                  <a:noFill/>
                </a:ln>
                <a:solidFill>
                  <a:srgbClr val="000000"/>
                </a:solidFill>
                <a:effectLst/>
                <a:uLnTx/>
                <a:uFillTx/>
                <a:latin typeface="Arial"/>
                <a:ea typeface="+mn-ea"/>
                <a:cs typeface="+mn-cs"/>
              </a:rPr>
              <a:t>() </a:t>
            </a:r>
            <a:r>
              <a:rPr kumimoji="0" lang="en-US" sz="2200" b="0" i="0" u="none" strike="noStrike" kern="800" cap="none" spc="0" normalizeH="0" baseline="0" noProof="0" dirty="0">
                <a:ln>
                  <a:noFill/>
                </a:ln>
                <a:solidFill>
                  <a:srgbClr val="000000"/>
                </a:solidFill>
                <a:effectLst/>
                <a:uLnTx/>
                <a:uFillTx/>
                <a:latin typeface="Arial"/>
                <a:ea typeface="+mn-ea"/>
                <a:cs typeface="+mn-cs"/>
              </a:rPr>
              <a:t>function, which is the entry point for the user application code execution after device startup</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1" u="none" strike="noStrike" kern="800" cap="none" spc="0" normalizeH="0" baseline="0" noProof="0" dirty="0" err="1">
                <a:ln>
                  <a:noFill/>
                </a:ln>
                <a:solidFill>
                  <a:srgbClr val="000000"/>
                </a:solidFill>
                <a:effectLst/>
                <a:uLnTx/>
                <a:uFillTx/>
                <a:latin typeface="Arial"/>
                <a:ea typeface="+mn-ea"/>
                <a:cs typeface="+mn-cs"/>
              </a:rPr>
              <a:t>app_bt_cfg.c</a:t>
            </a:r>
            <a:r>
              <a:rPr kumimoji="0" lang="en-US" sz="2200" b="0" i="1" u="none" strike="noStrike" kern="800" cap="none" spc="0" normalizeH="0" baseline="0" noProof="0" dirty="0">
                <a:ln>
                  <a:noFill/>
                </a:ln>
                <a:solidFill>
                  <a:srgbClr val="000000"/>
                </a:solidFill>
                <a:effectLst/>
                <a:uLnTx/>
                <a:uFillTx/>
                <a:latin typeface="Arial"/>
                <a:ea typeface="+mn-ea"/>
                <a:cs typeface="+mn-cs"/>
              </a:rPr>
              <a:t> </a:t>
            </a:r>
            <a:r>
              <a:rPr kumimoji="0" lang="en-US" sz="2200" b="0" i="0" u="none" strike="noStrike" kern="800" cap="none" spc="0" normalizeH="0" baseline="0" noProof="0" dirty="0">
                <a:ln>
                  <a:noFill/>
                </a:ln>
                <a:solidFill>
                  <a:srgbClr val="000000"/>
                </a:solidFill>
                <a:effectLst/>
                <a:uLnTx/>
                <a:uFillTx/>
                <a:latin typeface="Arial"/>
                <a:ea typeface="+mn-ea"/>
                <a:cs typeface="+mn-cs"/>
              </a:rPr>
              <a:t>and </a:t>
            </a:r>
            <a:r>
              <a:rPr kumimoji="0" lang="en-US" sz="2200" b="0" i="1" u="none" strike="noStrike" kern="800" cap="none" spc="0" normalizeH="0" baseline="0" noProof="0" dirty="0" err="1">
                <a:ln>
                  <a:noFill/>
                </a:ln>
                <a:solidFill>
                  <a:srgbClr val="000000"/>
                </a:solidFill>
                <a:effectLst/>
                <a:uLnTx/>
                <a:uFillTx/>
                <a:latin typeface="Arial"/>
                <a:ea typeface="+mn-ea"/>
                <a:cs typeface="+mn-cs"/>
              </a:rPr>
              <a:t>app_bt_cfg.h</a:t>
            </a:r>
            <a:r>
              <a:rPr kumimoji="0" lang="en-US" sz="2200" b="0" i="1" u="none" strike="noStrike" kern="800" cap="none" spc="0" normalizeH="0" baseline="0" noProof="0" dirty="0">
                <a:ln>
                  <a:noFill/>
                </a:ln>
                <a:solidFill>
                  <a:srgbClr val="000000"/>
                </a:solidFill>
                <a:effectLst/>
                <a:uLnTx/>
                <a:uFillTx/>
                <a:latin typeface="Arial"/>
                <a:ea typeface="+mn-ea"/>
                <a:cs typeface="+mn-cs"/>
              </a:rPr>
              <a:t> </a:t>
            </a:r>
            <a:r>
              <a:rPr kumimoji="0" lang="en-US" sz="2200" b="0" i="0" u="none" strike="noStrike" kern="800" cap="none" spc="0" normalizeH="0" baseline="0" noProof="0" dirty="0">
                <a:ln>
                  <a:noFill/>
                </a:ln>
                <a:solidFill>
                  <a:srgbClr val="000000"/>
                </a:solidFill>
                <a:effectLst/>
                <a:uLnTx/>
                <a:uFillTx/>
                <a:latin typeface="Arial"/>
                <a:ea typeface="+mn-ea"/>
                <a:cs typeface="+mn-cs"/>
              </a:rPr>
              <a:t>files contain the runtime Bluetooth stack configuration parameters like device name, and advertisement/connection settings.</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1" u="none" strike="noStrike" kern="800" cap="none" spc="0" normalizeH="0" baseline="0" noProof="0" dirty="0" err="1">
                <a:ln>
                  <a:noFill/>
                </a:ln>
                <a:solidFill>
                  <a:srgbClr val="000000"/>
                </a:solidFill>
                <a:effectLst/>
                <a:uLnTx/>
                <a:uFillTx/>
                <a:latin typeface="Arial"/>
                <a:ea typeface="+mn-ea"/>
                <a:cs typeface="+mn-cs"/>
              </a:rPr>
              <a:t>wiced_platform.c</a:t>
            </a:r>
            <a:r>
              <a:rPr kumimoji="0" lang="en-US" sz="2200" b="0" i="1" u="none" strike="noStrike" kern="800" cap="none" spc="0" normalizeH="0" baseline="0" noProof="0" dirty="0">
                <a:ln>
                  <a:noFill/>
                </a:ln>
                <a:solidFill>
                  <a:srgbClr val="000000"/>
                </a:solidFill>
                <a:effectLst/>
                <a:uLnTx/>
                <a:uFillTx/>
                <a:latin typeface="Arial"/>
                <a:ea typeface="+mn-ea"/>
                <a:cs typeface="+mn-cs"/>
              </a:rPr>
              <a:t>, </a:t>
            </a:r>
            <a:r>
              <a:rPr kumimoji="0" lang="en-US" sz="2200" b="0" i="1" u="none" strike="noStrike" kern="800" cap="none" spc="0" normalizeH="0" baseline="0" noProof="0" dirty="0" err="1">
                <a:ln>
                  <a:noFill/>
                </a:ln>
                <a:solidFill>
                  <a:srgbClr val="000000"/>
                </a:solidFill>
                <a:effectLst/>
                <a:uLnTx/>
                <a:uFillTx/>
                <a:latin typeface="Arial"/>
                <a:ea typeface="+mn-ea"/>
                <a:cs typeface="+mn-cs"/>
              </a:rPr>
              <a:t>wiced_platform.h</a:t>
            </a:r>
            <a:r>
              <a:rPr kumimoji="0" lang="en-US" sz="2200" b="0" i="1" u="none" strike="noStrike" kern="800" cap="none" spc="0" normalizeH="0" baseline="0" noProof="0" dirty="0">
                <a:ln>
                  <a:noFill/>
                </a:ln>
                <a:solidFill>
                  <a:srgbClr val="000000"/>
                </a:solidFill>
                <a:effectLst/>
                <a:uLnTx/>
                <a:uFillTx/>
                <a:latin typeface="Arial"/>
                <a:ea typeface="+mn-ea"/>
                <a:cs typeface="+mn-cs"/>
              </a:rPr>
              <a:t> </a:t>
            </a:r>
            <a:r>
              <a:rPr kumimoji="0" lang="en-US" sz="2200" b="0" i="0" u="none" strike="noStrike" kern="800" cap="none" spc="0" normalizeH="0" baseline="0" noProof="0" dirty="0">
                <a:ln>
                  <a:noFill/>
                </a:ln>
                <a:solidFill>
                  <a:srgbClr val="000000"/>
                </a:solidFill>
                <a:effectLst/>
                <a:uLnTx/>
                <a:uFillTx/>
                <a:latin typeface="Arial"/>
                <a:ea typeface="+mn-ea"/>
                <a:cs typeface="+mn-cs"/>
              </a:rPr>
              <a:t>files contain the functions and macro definitions related to the initialization of the kit, including the LEDs, buttons, and sensors used on the kit.</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1" u="none" strike="noStrike" kern="800" cap="none" spc="0" normalizeH="0" baseline="0" noProof="0" dirty="0">
                <a:ln>
                  <a:noFill/>
                </a:ln>
                <a:solidFill>
                  <a:srgbClr val="000000"/>
                </a:solidFill>
                <a:effectLst/>
                <a:uLnTx/>
                <a:uFillTx/>
                <a:latin typeface="Arial"/>
                <a:ea typeface="+mn-ea"/>
                <a:cs typeface="+mn-cs"/>
              </a:rPr>
              <a:t>modus.mk </a:t>
            </a:r>
            <a:r>
              <a:rPr kumimoji="0" lang="en-US" sz="2200" b="0" i="0" u="none" strike="noStrike" kern="800" cap="none" spc="0" normalizeH="0" baseline="0" noProof="0" dirty="0">
                <a:ln>
                  <a:noFill/>
                </a:ln>
                <a:solidFill>
                  <a:srgbClr val="000000"/>
                </a:solidFill>
                <a:effectLst/>
                <a:uLnTx/>
                <a:uFillTx/>
                <a:latin typeface="Arial"/>
                <a:ea typeface="+mn-ea"/>
                <a:cs typeface="+mn-cs"/>
              </a:rPr>
              <a:t>file is the top-level </a:t>
            </a:r>
            <a:r>
              <a:rPr kumimoji="0" lang="en-US" sz="2200" b="0" i="0" u="none" strike="noStrike" kern="800" cap="none" spc="0" normalizeH="0" baseline="0" noProof="0" dirty="0" err="1">
                <a:ln>
                  <a:noFill/>
                </a:ln>
                <a:solidFill>
                  <a:srgbClr val="000000"/>
                </a:solidFill>
                <a:effectLst/>
                <a:uLnTx/>
                <a:uFillTx/>
                <a:latin typeface="Arial"/>
                <a:ea typeface="+mn-ea"/>
                <a:cs typeface="+mn-cs"/>
              </a:rPr>
              <a:t>Makefile</a:t>
            </a:r>
            <a:r>
              <a:rPr kumimoji="0" lang="en-US" sz="2200" b="0" i="0" u="none" strike="noStrike" kern="800" cap="none" spc="0" normalizeH="0" baseline="0" noProof="0" dirty="0">
                <a:ln>
                  <a:noFill/>
                </a:ln>
                <a:solidFill>
                  <a:srgbClr val="000000"/>
                </a:solidFill>
                <a:effectLst/>
                <a:uLnTx/>
                <a:uFillTx/>
                <a:latin typeface="Arial"/>
                <a:ea typeface="+mn-ea"/>
                <a:cs typeface="+mn-cs"/>
              </a:rPr>
              <a:t> that describes the design, and is created and used by the IDE. It contains the design make variables that are passed to the build system. This file is modified by the IDE during certain operations like changing Application Settings or Middleware Selection.</a:t>
            </a:r>
          </a:p>
        </p:txBody>
      </p:sp>
      <p:pic>
        <p:nvPicPr>
          <p:cNvPr id="2" name="Picture 1">
            <a:extLst>
              <a:ext uri="{FF2B5EF4-FFF2-40B4-BE49-F238E27FC236}">
                <a16:creationId xmlns:a16="http://schemas.microsoft.com/office/drawing/2014/main" id="{F3665236-E002-4F59-9EC6-0133726F131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056319" y="783540"/>
            <a:ext cx="2635356" cy="5559960"/>
          </a:xfrm>
          <a:prstGeom prst="rect">
            <a:avLst/>
          </a:prstGeom>
        </p:spPr>
      </p:pic>
    </p:spTree>
    <p:extLst>
      <p:ext uri="{BB962C8B-B14F-4D97-AF65-F5344CB8AC3E}">
        <p14:creationId xmlns:p14="http://schemas.microsoft.com/office/powerpoint/2010/main" val="147627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8C3902F-BAB2-4BA0-BFB7-65C2F4E4E054}"/>
              </a:ext>
            </a:extLst>
          </p:cNvPr>
          <p:cNvSpPr>
            <a:spLocks noGrp="1"/>
          </p:cNvSpPr>
          <p:nvPr>
            <p:ph type="body" sz="quarter" idx="10"/>
          </p:nvPr>
        </p:nvSpPr>
        <p:spPr/>
        <p:txBody>
          <a:bodyPr/>
          <a:lstStyle/>
          <a:p>
            <a:r>
              <a:rPr lang="en-US" sz="3000" dirty="0"/>
              <a:t>Revision 07 – Changes needed and completed</a:t>
            </a:r>
          </a:p>
        </p:txBody>
      </p:sp>
      <p:sp>
        <p:nvSpPr>
          <p:cNvPr id="6" name="Content Placeholder 1">
            <a:extLst>
              <a:ext uri="{FF2B5EF4-FFF2-40B4-BE49-F238E27FC236}">
                <a16:creationId xmlns:a16="http://schemas.microsoft.com/office/drawing/2014/main" id="{2EDF44CC-83F3-4A7E-A9A5-2D1B2DBEDC02}"/>
              </a:ext>
            </a:extLst>
          </p:cNvPr>
          <p:cNvSpPr>
            <a:spLocks noGrp="1"/>
          </p:cNvSpPr>
          <p:nvPr>
            <p:ph sz="quarter" idx="33"/>
          </p:nvPr>
        </p:nvSpPr>
        <p:spPr>
          <a:xfrm>
            <a:off x="278116" y="1480393"/>
            <a:ext cx="11358323" cy="4498376"/>
          </a:xfrm>
        </p:spPr>
        <p:txBody>
          <a:bodyPr>
            <a:normAutofit fontScale="70000" lnSpcReduction="20000"/>
          </a:bodyPr>
          <a:lstStyle/>
          <a:p>
            <a:r>
              <a:rPr lang="en-US" dirty="0"/>
              <a:t>Changes Made:</a:t>
            </a:r>
          </a:p>
          <a:p>
            <a:pPr lvl="1"/>
            <a:r>
              <a:rPr lang="en-US" dirty="0"/>
              <a:t> </a:t>
            </a:r>
          </a:p>
          <a:p>
            <a:r>
              <a:rPr lang="en-US" dirty="0"/>
              <a:t>Open Actions:</a:t>
            </a:r>
          </a:p>
          <a:p>
            <a:pPr lvl="1"/>
            <a:r>
              <a:rPr lang="en-US" dirty="0"/>
              <a:t>Complete table in “Peripheral – Common Choices” around slide 50</a:t>
            </a:r>
          </a:p>
          <a:p>
            <a:pPr lvl="1"/>
            <a:r>
              <a:rPr lang="en-US" dirty="0"/>
              <a:t>Pull detailed Pre-Requisite procedures out of main deck for </a:t>
            </a:r>
            <a:r>
              <a:rPr lang="en-US" dirty="0" err="1"/>
              <a:t>ModusToolbox</a:t>
            </a:r>
            <a:r>
              <a:rPr lang="en-US" dirty="0"/>
              <a:t>, SDKs and </a:t>
            </a:r>
            <a:r>
              <a:rPr lang="en-US" dirty="0" err="1"/>
              <a:t>BLE_Mesh</a:t>
            </a:r>
            <a:r>
              <a:rPr lang="en-US" dirty="0"/>
              <a:t> Apps.</a:t>
            </a:r>
          </a:p>
          <a:p>
            <a:pPr lvl="1"/>
            <a:r>
              <a:rPr lang="en-US" dirty="0"/>
              <a:t>Insert a slide that lists all Pre-Requisites and points to page and document that describes how to obtain them</a:t>
            </a:r>
          </a:p>
          <a:p>
            <a:pPr lvl="1"/>
            <a:r>
              <a:rPr lang="en-US" dirty="0"/>
              <a:t>Remove Blinky LED and Interrupt examples. Leave only Binky Print as first example before Mesh examples.</a:t>
            </a:r>
          </a:p>
          <a:p>
            <a:pPr lvl="1"/>
            <a:r>
              <a:rPr lang="en-US" dirty="0"/>
              <a:t>Consider putting Blinky LED into Pre-Requisites as a project customers can attempt and bring with them to the workshop. This will give them time to understand the structure of </a:t>
            </a:r>
            <a:r>
              <a:rPr lang="en-US" dirty="0" err="1"/>
              <a:t>ModusToolbox</a:t>
            </a:r>
            <a:r>
              <a:rPr lang="en-US" dirty="0"/>
              <a:t> and its resources.</a:t>
            </a:r>
          </a:p>
          <a:p>
            <a:pPr lvl="1"/>
            <a:r>
              <a:rPr lang="en-US" dirty="0"/>
              <a:t>Move first Mesh Exercise before CCM and Client Control to let customers experience valid data with these tools.</a:t>
            </a:r>
          </a:p>
          <a:p>
            <a:pPr lvl="1"/>
            <a:r>
              <a:rPr lang="en-US" dirty="0"/>
              <a:t>Add a Mesh exercise or demo with multiple forced hops. Possibly have two separate devices out of range that can pass information outside of the Mesh. One turns on some combo of RGB. The other reads levels of RGB light. Both are out of range of any BLE transmitter in class so messages have to have the correct number of hops to get to them.</a:t>
            </a:r>
          </a:p>
          <a:p>
            <a:pPr lvl="1"/>
            <a:r>
              <a:rPr lang="en-US" dirty="0"/>
              <a:t>If a long mesh that requires hops is setup, can it be remotely provisioned and de-provisioned all through the nodes? Does de-provisioning need to be performed in specific sequence, so last Node comes off mesh first?</a:t>
            </a:r>
          </a:p>
          <a:p>
            <a:pPr lvl="1"/>
            <a:r>
              <a:rPr lang="en-US" dirty="0"/>
              <a:t>Add step by step procedures or troubleshooting tips for Apple Mac (and possibly Linux). Key here are which versions of iOS are supported or have been verified. Something here about /dev/</a:t>
            </a:r>
            <a:r>
              <a:rPr lang="en-US" dirty="0" err="1"/>
              <a:t>tty.usbmodem</a:t>
            </a:r>
            <a:r>
              <a:rPr lang="en-US" dirty="0"/>
              <a:t>… and /dev/</a:t>
            </a:r>
            <a:r>
              <a:rPr lang="en-US" dirty="0" err="1"/>
              <a:t>tty.usbserial</a:t>
            </a:r>
            <a:r>
              <a:rPr lang="en-US" dirty="0"/>
              <a:t>… to find drivers. Type in “ls /dev/</a:t>
            </a:r>
            <a:r>
              <a:rPr lang="en-US" dirty="0" err="1"/>
              <a:t>tty.u</a:t>
            </a:r>
            <a:r>
              <a:rPr lang="en-US" dirty="0"/>
              <a:t>*”.</a:t>
            </a:r>
          </a:p>
          <a:p>
            <a:pPr lvl="1"/>
            <a:r>
              <a:rPr lang="en-US" dirty="0"/>
              <a:t>Add ADI training on resources and tools ADI recommends when designing in their sensors.</a:t>
            </a:r>
          </a:p>
        </p:txBody>
      </p:sp>
    </p:spTree>
    <p:extLst>
      <p:ext uri="{BB962C8B-B14F-4D97-AF65-F5344CB8AC3E}">
        <p14:creationId xmlns:p14="http://schemas.microsoft.com/office/powerpoint/2010/main" val="4181681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228">
            <a:extLst>
              <a:ext uri="{FF2B5EF4-FFF2-40B4-BE49-F238E27FC236}">
                <a16:creationId xmlns:a16="http://schemas.microsoft.com/office/drawing/2014/main" id="{D75692C8-CDEE-4D96-B655-27BF8E52F648}"/>
              </a:ext>
            </a:extLst>
          </p:cNvPr>
          <p:cNvSpPr>
            <a:spLocks noGrp="1" noChangeArrowheads="1"/>
          </p:cNvSpPr>
          <p:nvPr>
            <p:ph type="body" sz="quarter" idx="10"/>
          </p:nvPr>
        </p:nvSpPr>
        <p:spPr>
          <a:xfrm>
            <a:off x="291395" y="605732"/>
            <a:ext cx="11358323" cy="559704"/>
          </a:xfrm>
        </p:spPr>
        <p:txBody>
          <a:bodyPr/>
          <a:lstStyle/>
          <a:p>
            <a:r>
              <a:rPr lang="en-US" altLang="zh-CN" sz="3000" dirty="0"/>
              <a:t>Exercise Ch1 </a:t>
            </a:r>
            <a:r>
              <a:rPr lang="en-US" altLang="zh-CN" sz="3000" dirty="0">
                <a:sym typeface="Wingdings" panose="05000000000000000000" pitchFamily="2" charset="2"/>
              </a:rPr>
              <a:t> </a:t>
            </a:r>
            <a:r>
              <a:rPr lang="en-US" altLang="zh-CN" sz="3000" dirty="0"/>
              <a:t>Open Modus Toolbox</a:t>
            </a:r>
          </a:p>
        </p:txBody>
      </p:sp>
      <p:sp>
        <p:nvSpPr>
          <p:cNvPr id="6" name="Content Placeholder 2">
            <a:extLst>
              <a:ext uri="{FF2B5EF4-FFF2-40B4-BE49-F238E27FC236}">
                <a16:creationId xmlns:a16="http://schemas.microsoft.com/office/drawing/2014/main" id="{07A2450B-B82C-4181-8810-9EB508D9F159}"/>
              </a:ext>
            </a:extLst>
          </p:cNvPr>
          <p:cNvSpPr txBox="1">
            <a:spLocks/>
          </p:cNvSpPr>
          <p:nvPr/>
        </p:nvSpPr>
        <p:spPr>
          <a:xfrm>
            <a:off x="170779" y="2313604"/>
            <a:ext cx="5708860" cy="1420325"/>
          </a:xfrm>
          <a:prstGeom prst="rect">
            <a:avLst/>
          </a:prstGeom>
          <a:noFill/>
        </p:spPr>
        <p:txBody>
          <a:bodyPr wrap="square">
            <a:spAutoFit/>
          </a:bodyPr>
          <a:lstStyle/>
          <a:p>
            <a:pPr defTabSz="913852">
              <a:lnSpc>
                <a:spcPct val="150000"/>
              </a:lnSpc>
              <a:buClr>
                <a:schemeClr val="accent1"/>
              </a:buClr>
              <a:buSzPct val="100000"/>
            </a:pPr>
            <a:r>
              <a:rPr lang="en-US" altLang="ja-JP" sz="2000" kern="800" dirty="0"/>
              <a:t>1. Open </a:t>
            </a:r>
            <a:r>
              <a:rPr lang="en-US" altLang="ja-JP" sz="2000" kern="800" dirty="0" err="1"/>
              <a:t>ModusToolbox</a:t>
            </a:r>
            <a:endParaRPr lang="en-US" altLang="ja-JP" sz="2000" kern="800" dirty="0"/>
          </a:p>
          <a:p>
            <a:pPr lvl="0">
              <a:lnSpc>
                <a:spcPct val="150000"/>
              </a:lnSpc>
            </a:pPr>
            <a:r>
              <a:rPr lang="en-US" altLang="ja-JP" sz="2000" kern="800" dirty="0"/>
              <a:t>2. </a:t>
            </a:r>
            <a:r>
              <a:rPr lang="en-US" sz="2000" kern="800" dirty="0"/>
              <a:t>Select a directory as workspace</a:t>
            </a:r>
          </a:p>
          <a:p>
            <a:pPr lvl="0">
              <a:lnSpc>
                <a:spcPct val="150000"/>
              </a:lnSpc>
            </a:pPr>
            <a:r>
              <a:rPr lang="en-US" sz="2000" kern="800" dirty="0"/>
              <a:t>3. Click Launch</a:t>
            </a:r>
          </a:p>
        </p:txBody>
      </p:sp>
      <p:sp>
        <p:nvSpPr>
          <p:cNvPr id="10" name="Content Placeholder 2">
            <a:extLst>
              <a:ext uri="{FF2B5EF4-FFF2-40B4-BE49-F238E27FC236}">
                <a16:creationId xmlns:a16="http://schemas.microsoft.com/office/drawing/2014/main" id="{BA66B52F-BF94-45B6-A483-9834FBF88541}"/>
              </a:ext>
            </a:extLst>
          </p:cNvPr>
          <p:cNvSpPr txBox="1">
            <a:spLocks/>
          </p:cNvSpPr>
          <p:nvPr/>
        </p:nvSpPr>
        <p:spPr>
          <a:xfrm>
            <a:off x="170780" y="1268400"/>
            <a:ext cx="10695142" cy="646331"/>
          </a:xfrm>
          <a:prstGeom prst="rect">
            <a:avLst/>
          </a:prstGeom>
          <a:solidFill>
            <a:schemeClr val="bg1"/>
          </a:solidFill>
        </p:spPr>
        <p:txBody>
          <a:bodyPr wrap="square">
            <a:spAutoFit/>
          </a:bodyPr>
          <a:lstStyle/>
          <a:p>
            <a:pPr defTabSz="913852">
              <a:buClr>
                <a:schemeClr val="accent1"/>
              </a:buClr>
              <a:buSzPct val="100000"/>
              <a:buFont typeface="Wingdings" pitchFamily="2" charset="2"/>
              <a:buChar char="§"/>
            </a:pPr>
            <a:r>
              <a:rPr lang="en-US" altLang="ja-JP" b="1" kern="800" dirty="0">
                <a:solidFill>
                  <a:srgbClr val="005596"/>
                </a:solidFill>
              </a:rPr>
              <a:t>Purpose: Create an application to blink LED_1 on the kit at 2 Hz. </a:t>
            </a:r>
          </a:p>
          <a:p>
            <a:pPr defTabSz="913852">
              <a:buClr>
                <a:schemeClr val="accent1"/>
              </a:buClr>
              <a:buSzPct val="100000"/>
              <a:buFont typeface="Wingdings" pitchFamily="2" charset="2"/>
              <a:buChar char="§"/>
            </a:pPr>
            <a:r>
              <a:rPr lang="en-US" altLang="ja-JP" b="1" kern="800" dirty="0">
                <a:solidFill>
                  <a:srgbClr val="005596"/>
                </a:solidFill>
              </a:rPr>
              <a:t>Reference: Section 3.4.1 GPIO in Peripherals</a:t>
            </a:r>
          </a:p>
        </p:txBody>
      </p:sp>
      <p:pic>
        <p:nvPicPr>
          <p:cNvPr id="2" name="Picture 1">
            <a:extLst>
              <a:ext uri="{FF2B5EF4-FFF2-40B4-BE49-F238E27FC236}">
                <a16:creationId xmlns:a16="http://schemas.microsoft.com/office/drawing/2014/main" id="{9178F9CB-2192-48F8-BF73-8773045463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69474" y="4238961"/>
            <a:ext cx="6150607" cy="2312095"/>
          </a:xfrm>
          <a:prstGeom prst="rect">
            <a:avLst/>
          </a:prstGeom>
        </p:spPr>
      </p:pic>
      <p:pic>
        <p:nvPicPr>
          <p:cNvPr id="4" name="Picture 3">
            <a:extLst>
              <a:ext uri="{FF2B5EF4-FFF2-40B4-BE49-F238E27FC236}">
                <a16:creationId xmlns:a16="http://schemas.microsoft.com/office/drawing/2014/main" id="{828CD854-F498-4764-B72F-E385982382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04700" y="306943"/>
            <a:ext cx="2899610" cy="1913743"/>
          </a:xfrm>
          <a:prstGeom prst="rect">
            <a:avLst/>
          </a:prstGeom>
        </p:spPr>
      </p:pic>
      <p:pic>
        <p:nvPicPr>
          <p:cNvPr id="7" name="Picture 6">
            <a:extLst>
              <a:ext uri="{FF2B5EF4-FFF2-40B4-BE49-F238E27FC236}">
                <a16:creationId xmlns:a16="http://schemas.microsoft.com/office/drawing/2014/main" id="{B5420F74-4C82-4366-9A5E-E9A8CE35A0D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79639" y="2447822"/>
            <a:ext cx="5770079" cy="2679307"/>
          </a:xfrm>
          <a:prstGeom prst="rect">
            <a:avLst/>
          </a:prstGeom>
        </p:spPr>
      </p:pic>
      <p:sp>
        <p:nvSpPr>
          <p:cNvPr id="11" name="Content Placeholder 2">
            <a:extLst>
              <a:ext uri="{FF2B5EF4-FFF2-40B4-BE49-F238E27FC236}">
                <a16:creationId xmlns:a16="http://schemas.microsoft.com/office/drawing/2014/main" id="{6F0177C5-1EC3-4E4E-B951-D0997A8DD680}"/>
              </a:ext>
            </a:extLst>
          </p:cNvPr>
          <p:cNvSpPr txBox="1">
            <a:spLocks/>
          </p:cNvSpPr>
          <p:nvPr/>
        </p:nvSpPr>
        <p:spPr>
          <a:xfrm>
            <a:off x="170779" y="4112058"/>
            <a:ext cx="3498696" cy="1323439"/>
          </a:xfrm>
          <a:prstGeom prst="rect">
            <a:avLst/>
          </a:prstGeom>
          <a:noFill/>
        </p:spPr>
        <p:txBody>
          <a:bodyPr wrap="square">
            <a:spAutoFit/>
          </a:bodyPr>
          <a:lstStyle/>
          <a:p>
            <a:pPr defTabSz="913852">
              <a:buClr>
                <a:schemeClr val="accent1"/>
              </a:buClr>
              <a:buSzPct val="100000"/>
            </a:pPr>
            <a:r>
              <a:rPr lang="en-US" sz="2000" kern="800" dirty="0"/>
              <a:t>4. Click “X” in the “Welcome” tab for </a:t>
            </a:r>
            <a:r>
              <a:rPr lang="en-US" sz="2000" kern="800" dirty="0" err="1"/>
              <a:t>ModusToolbox</a:t>
            </a:r>
            <a:r>
              <a:rPr lang="en-US" sz="2000" kern="800" dirty="0"/>
              <a:t> introductory screen if it pops up</a:t>
            </a:r>
          </a:p>
        </p:txBody>
      </p:sp>
      <p:sp>
        <p:nvSpPr>
          <p:cNvPr id="8" name="Oval 7">
            <a:extLst>
              <a:ext uri="{FF2B5EF4-FFF2-40B4-BE49-F238E27FC236}">
                <a16:creationId xmlns:a16="http://schemas.microsoft.com/office/drawing/2014/main" id="{C1E80032-5990-40A6-BFF3-23CE349A85FD}"/>
              </a:ext>
            </a:extLst>
          </p:cNvPr>
          <p:cNvSpPr/>
          <p:nvPr/>
        </p:nvSpPr>
        <p:spPr>
          <a:xfrm>
            <a:off x="6474996" y="3340313"/>
            <a:ext cx="2076954" cy="3436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02DBFB0-56E1-46BD-AE6D-F54496F3CA41}"/>
              </a:ext>
            </a:extLst>
          </p:cNvPr>
          <p:cNvSpPr/>
          <p:nvPr/>
        </p:nvSpPr>
        <p:spPr>
          <a:xfrm>
            <a:off x="9524009" y="4725522"/>
            <a:ext cx="1270660" cy="3436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5ED16E6-B776-4A08-9D54-637C7EA9F542}"/>
              </a:ext>
            </a:extLst>
          </p:cNvPr>
          <p:cNvSpPr/>
          <p:nvPr/>
        </p:nvSpPr>
        <p:spPr>
          <a:xfrm>
            <a:off x="4384936" y="4618267"/>
            <a:ext cx="323081" cy="2382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5AD3837-9EE4-430C-B5D9-12C168B2E4E0}"/>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144341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228">
            <a:extLst>
              <a:ext uri="{FF2B5EF4-FFF2-40B4-BE49-F238E27FC236}">
                <a16:creationId xmlns:a16="http://schemas.microsoft.com/office/drawing/2014/main" id="{D75692C8-CDEE-4D96-B655-27BF8E52F648}"/>
              </a:ext>
            </a:extLst>
          </p:cNvPr>
          <p:cNvSpPr>
            <a:spLocks noGrp="1" noChangeArrowheads="1"/>
          </p:cNvSpPr>
          <p:nvPr>
            <p:ph type="body" sz="quarter" idx="10"/>
          </p:nvPr>
        </p:nvSpPr>
        <p:spPr>
          <a:xfrm>
            <a:off x="291395" y="605732"/>
            <a:ext cx="11358323" cy="559704"/>
          </a:xfrm>
        </p:spPr>
        <p:txBody>
          <a:bodyPr/>
          <a:lstStyle/>
          <a:p>
            <a:r>
              <a:rPr lang="en-US" altLang="zh-CN" sz="3000" dirty="0"/>
              <a:t>Exercise Ch1 </a:t>
            </a:r>
            <a:r>
              <a:rPr lang="en-US" altLang="zh-CN" sz="3000" dirty="0">
                <a:sym typeface="Wingdings" panose="05000000000000000000" pitchFamily="2" charset="2"/>
              </a:rPr>
              <a:t> Blink an LED</a:t>
            </a:r>
            <a:endParaRPr lang="en-US" altLang="zh-CN" sz="3000" dirty="0"/>
          </a:p>
        </p:txBody>
      </p:sp>
      <p:pic>
        <p:nvPicPr>
          <p:cNvPr id="5" name="Picture 4">
            <a:extLst>
              <a:ext uri="{FF2B5EF4-FFF2-40B4-BE49-F238E27FC236}">
                <a16:creationId xmlns:a16="http://schemas.microsoft.com/office/drawing/2014/main" id="{FDA59910-08BA-4981-9375-7547D3A94431}"/>
              </a:ext>
            </a:extLst>
          </p:cNvPr>
          <p:cNvPicPr>
            <a:picLocks noChangeAspect="1"/>
          </p:cNvPicPr>
          <p:nvPr/>
        </p:nvPicPr>
        <p:blipFill>
          <a:blip r:embed="rId2"/>
          <a:stretch>
            <a:fillRect/>
          </a:stretch>
        </p:blipFill>
        <p:spPr>
          <a:xfrm>
            <a:off x="5332021" y="2459104"/>
            <a:ext cx="6582322" cy="3793164"/>
          </a:xfrm>
          <a:prstGeom prst="rect">
            <a:avLst/>
          </a:prstGeom>
        </p:spPr>
      </p:pic>
      <p:sp>
        <p:nvSpPr>
          <p:cNvPr id="6" name="Content Placeholder 2">
            <a:extLst>
              <a:ext uri="{FF2B5EF4-FFF2-40B4-BE49-F238E27FC236}">
                <a16:creationId xmlns:a16="http://schemas.microsoft.com/office/drawing/2014/main" id="{07A2450B-B82C-4181-8810-9EB508D9F159}"/>
              </a:ext>
            </a:extLst>
          </p:cNvPr>
          <p:cNvSpPr txBox="1">
            <a:spLocks/>
          </p:cNvSpPr>
          <p:nvPr/>
        </p:nvSpPr>
        <p:spPr>
          <a:xfrm>
            <a:off x="170779" y="2136708"/>
            <a:ext cx="5161242" cy="4475071"/>
          </a:xfrm>
          <a:prstGeom prst="rect">
            <a:avLst/>
          </a:prstGeom>
          <a:noFill/>
        </p:spPr>
        <p:txBody>
          <a:bodyPr wrap="square">
            <a:spAutoFit/>
          </a:bodyPr>
          <a:lstStyle/>
          <a:p>
            <a:pPr defTabSz="913852">
              <a:lnSpc>
                <a:spcPct val="150000"/>
              </a:lnSpc>
              <a:buClr>
                <a:schemeClr val="accent1"/>
              </a:buClr>
              <a:buSzPct val="100000"/>
            </a:pPr>
            <a:r>
              <a:rPr lang="en-US" altLang="ja-JP" sz="1600" kern="800" dirty="0"/>
              <a:t>1. In the Quick Panel click </a:t>
            </a:r>
            <a:r>
              <a:rPr lang="en-US" altLang="ja-JP" sz="1600" b="1" kern="800" dirty="0"/>
              <a:t>New Application</a:t>
            </a:r>
            <a:endParaRPr lang="en-US" altLang="ja-JP" sz="1600" kern="800" dirty="0"/>
          </a:p>
          <a:p>
            <a:pPr defTabSz="913852">
              <a:lnSpc>
                <a:spcPct val="150000"/>
              </a:lnSpc>
              <a:buClr>
                <a:schemeClr val="accent1"/>
              </a:buClr>
              <a:buSzPct val="100000"/>
            </a:pPr>
            <a:r>
              <a:rPr lang="en-US" altLang="ja-JP" sz="1600" kern="800" dirty="0"/>
              <a:t>2. Select the target kit </a:t>
            </a:r>
          </a:p>
          <a:p>
            <a:pPr defTabSz="913852">
              <a:buClr>
                <a:schemeClr val="accent1"/>
              </a:buClr>
              <a:buSzPct val="100000"/>
            </a:pPr>
            <a:r>
              <a:rPr lang="en-US" altLang="ja-JP" sz="1600" kern="800" dirty="0"/>
              <a:t>	CYW920819EVB-02 </a:t>
            </a:r>
          </a:p>
          <a:p>
            <a:pPr defTabSz="913852">
              <a:buClr>
                <a:schemeClr val="accent1"/>
              </a:buClr>
              <a:buSzPct val="100000"/>
            </a:pPr>
            <a:r>
              <a:rPr lang="en-US" altLang="ja-JP" sz="1600" kern="800" dirty="0"/>
              <a:t>	-or- </a:t>
            </a:r>
          </a:p>
          <a:p>
            <a:pPr defTabSz="913852">
              <a:buClr>
                <a:schemeClr val="accent1"/>
              </a:buClr>
              <a:buSzPct val="100000"/>
            </a:pPr>
            <a:r>
              <a:rPr lang="en-US" altLang="ja-JP" sz="1600" kern="800" dirty="0"/>
              <a:t>	CYBT-213043-MESH</a:t>
            </a:r>
          </a:p>
          <a:p>
            <a:pPr defTabSz="913852">
              <a:lnSpc>
                <a:spcPct val="150000"/>
              </a:lnSpc>
              <a:buClr>
                <a:schemeClr val="accent1"/>
              </a:buClr>
              <a:buSzPct val="100000"/>
            </a:pPr>
            <a:r>
              <a:rPr lang="en-US" altLang="ja-JP" sz="1600" kern="800" dirty="0"/>
              <a:t>3. Press </a:t>
            </a:r>
            <a:r>
              <a:rPr lang="en-US" altLang="ja-JP" sz="1600" b="1" kern="800" dirty="0"/>
              <a:t>Next &gt;</a:t>
            </a:r>
            <a:endParaRPr lang="en-US" altLang="ja-JP" sz="1600" kern="800" dirty="0"/>
          </a:p>
          <a:p>
            <a:pPr defTabSz="913852">
              <a:lnSpc>
                <a:spcPct val="150000"/>
              </a:lnSpc>
              <a:buClr>
                <a:schemeClr val="accent1"/>
              </a:buClr>
              <a:buSzPct val="100000"/>
            </a:pPr>
            <a:r>
              <a:rPr lang="en-US" altLang="ja-JP" sz="1600" kern="800" dirty="0"/>
              <a:t>4. Press the </a:t>
            </a:r>
            <a:r>
              <a:rPr lang="en-US" altLang="ja-JP" sz="1600" b="1" kern="800" dirty="0"/>
              <a:t>Import…</a:t>
            </a:r>
          </a:p>
          <a:p>
            <a:pPr defTabSz="913852">
              <a:lnSpc>
                <a:spcPct val="150000"/>
              </a:lnSpc>
              <a:buClr>
                <a:schemeClr val="accent1"/>
              </a:buClr>
              <a:buSzPct val="100000"/>
            </a:pPr>
            <a:r>
              <a:rPr lang="en-US" altLang="ja-JP" sz="1600" kern="800" dirty="0"/>
              <a:t>5. Navigate to course materials in “Template/ch01"</a:t>
            </a:r>
          </a:p>
          <a:p>
            <a:pPr defTabSz="913852">
              <a:lnSpc>
                <a:spcPct val="150000"/>
              </a:lnSpc>
              <a:buClr>
                <a:schemeClr val="accent1"/>
              </a:buClr>
              <a:buSzPct val="100000"/>
            </a:pPr>
            <a:r>
              <a:rPr lang="en-US" altLang="ja-JP" sz="1600" kern="800" dirty="0"/>
              <a:t>6. Double-click on </a:t>
            </a:r>
            <a:r>
              <a:rPr lang="en-US" altLang="ja-JP" sz="1600" b="1" kern="800" dirty="0"/>
              <a:t>modus.mk</a:t>
            </a:r>
          </a:p>
          <a:p>
            <a:pPr defTabSz="913852">
              <a:lnSpc>
                <a:spcPct val="150000"/>
              </a:lnSpc>
              <a:buClr>
                <a:schemeClr val="accent1"/>
              </a:buClr>
              <a:buSzPct val="100000"/>
            </a:pPr>
            <a:r>
              <a:rPr lang="en-US" altLang="ja-JP" sz="1600" kern="800" dirty="0"/>
              <a:t>         Be patient while the project imports.</a:t>
            </a:r>
          </a:p>
          <a:p>
            <a:pPr defTabSz="913852">
              <a:lnSpc>
                <a:spcPct val="150000"/>
              </a:lnSpc>
              <a:buClr>
                <a:schemeClr val="accent1"/>
              </a:buClr>
              <a:buSzPct val="100000"/>
            </a:pPr>
            <a:r>
              <a:rPr lang="en-US" altLang="ja-JP" sz="1600" kern="800" dirty="0"/>
              <a:t>7. When complete the example will show in the Application Name box and list of Applications</a:t>
            </a:r>
          </a:p>
          <a:p>
            <a:pPr marL="266620" indent="-266620" defTabSz="913852">
              <a:lnSpc>
                <a:spcPct val="90000"/>
              </a:lnSpc>
              <a:spcBef>
                <a:spcPts val="1200"/>
              </a:spcBef>
              <a:buClr>
                <a:schemeClr val="accent1"/>
              </a:buClr>
              <a:buSzPct val="100000"/>
              <a:buFont typeface="Wingdings" pitchFamily="2" charset="2"/>
              <a:buChar char="§"/>
            </a:pPr>
            <a:endParaRPr lang="en-US" altLang="ja-JP" sz="1200" kern="800" dirty="0"/>
          </a:p>
        </p:txBody>
      </p:sp>
      <p:sp>
        <p:nvSpPr>
          <p:cNvPr id="10" name="Content Placeholder 2">
            <a:extLst>
              <a:ext uri="{FF2B5EF4-FFF2-40B4-BE49-F238E27FC236}">
                <a16:creationId xmlns:a16="http://schemas.microsoft.com/office/drawing/2014/main" id="{BA66B52F-BF94-45B6-A483-9834FBF88541}"/>
              </a:ext>
            </a:extLst>
          </p:cNvPr>
          <p:cNvSpPr txBox="1">
            <a:spLocks/>
          </p:cNvSpPr>
          <p:nvPr/>
        </p:nvSpPr>
        <p:spPr>
          <a:xfrm>
            <a:off x="170780" y="1268400"/>
            <a:ext cx="10695142" cy="646331"/>
          </a:xfrm>
          <a:prstGeom prst="rect">
            <a:avLst/>
          </a:prstGeom>
          <a:solidFill>
            <a:schemeClr val="bg1"/>
          </a:solidFill>
        </p:spPr>
        <p:txBody>
          <a:bodyPr wrap="square">
            <a:spAutoFit/>
          </a:bodyPr>
          <a:lstStyle/>
          <a:p>
            <a:pPr defTabSz="913852">
              <a:buClr>
                <a:schemeClr val="accent1"/>
              </a:buClr>
              <a:buSzPct val="100000"/>
              <a:buFont typeface="Wingdings" pitchFamily="2" charset="2"/>
              <a:buChar char="§"/>
            </a:pPr>
            <a:r>
              <a:rPr lang="en-US" altLang="ja-JP" b="1" kern="800" dirty="0">
                <a:solidFill>
                  <a:srgbClr val="005596"/>
                </a:solidFill>
              </a:rPr>
              <a:t>Purpose: Create an application to blink LED_1 on the kit at 2 Hz. </a:t>
            </a:r>
          </a:p>
          <a:p>
            <a:pPr defTabSz="913852">
              <a:buClr>
                <a:schemeClr val="accent1"/>
              </a:buClr>
              <a:buSzPct val="100000"/>
              <a:buFont typeface="Wingdings" pitchFamily="2" charset="2"/>
              <a:buChar char="§"/>
            </a:pPr>
            <a:r>
              <a:rPr lang="en-US" altLang="ja-JP" b="1" kern="800" dirty="0">
                <a:solidFill>
                  <a:srgbClr val="005596"/>
                </a:solidFill>
              </a:rPr>
              <a:t>Reference: Section 3.4.1 GPIO in Peripherals</a:t>
            </a:r>
          </a:p>
        </p:txBody>
      </p:sp>
      <p:sp>
        <p:nvSpPr>
          <p:cNvPr id="7" name="Rectangle 6">
            <a:extLst>
              <a:ext uri="{FF2B5EF4-FFF2-40B4-BE49-F238E27FC236}">
                <a16:creationId xmlns:a16="http://schemas.microsoft.com/office/drawing/2014/main" id="{F4D3E8C1-C1BC-46A7-B328-71F5F93DF5A2}"/>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063182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8880025-D9E2-458A-9318-B5CC225454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5816" y="3522466"/>
            <a:ext cx="3918828" cy="3242772"/>
          </a:xfrm>
          <a:prstGeom prst="rect">
            <a:avLst/>
          </a:prstGeom>
        </p:spPr>
      </p:pic>
      <p:pic>
        <p:nvPicPr>
          <p:cNvPr id="13" name="Picture 12">
            <a:extLst>
              <a:ext uri="{FF2B5EF4-FFF2-40B4-BE49-F238E27FC236}">
                <a16:creationId xmlns:a16="http://schemas.microsoft.com/office/drawing/2014/main" id="{41316DD0-CD6F-425F-A24A-10F9871481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66472" y="1476732"/>
            <a:ext cx="4136746" cy="1839209"/>
          </a:xfrm>
          <a:prstGeom prst="rect">
            <a:avLst/>
          </a:prstGeom>
        </p:spPr>
      </p:pic>
      <p:sp>
        <p:nvSpPr>
          <p:cNvPr id="110" name="Rectangle 228">
            <a:extLst>
              <a:ext uri="{FF2B5EF4-FFF2-40B4-BE49-F238E27FC236}">
                <a16:creationId xmlns:a16="http://schemas.microsoft.com/office/drawing/2014/main" id="{D75692C8-CDEE-4D96-B655-27BF8E52F648}"/>
              </a:ext>
            </a:extLst>
          </p:cNvPr>
          <p:cNvSpPr>
            <a:spLocks noGrp="1" noChangeArrowheads="1"/>
          </p:cNvSpPr>
          <p:nvPr>
            <p:ph type="body" sz="quarter" idx="10"/>
          </p:nvPr>
        </p:nvSpPr>
        <p:spPr>
          <a:xfrm>
            <a:off x="291395" y="605732"/>
            <a:ext cx="11358323" cy="559704"/>
          </a:xfrm>
        </p:spPr>
        <p:txBody>
          <a:bodyPr/>
          <a:lstStyle/>
          <a:p>
            <a:r>
              <a:rPr lang="en-US" altLang="zh-CN" sz="3000" dirty="0"/>
              <a:t>Exercise Ch1 </a:t>
            </a:r>
            <a:r>
              <a:rPr lang="en-US" altLang="zh-CN" sz="3000" dirty="0">
                <a:sym typeface="Wingdings" panose="05000000000000000000" pitchFamily="2" charset="2"/>
              </a:rPr>
              <a:t> Blink an LED (cont’d)</a:t>
            </a:r>
            <a:endParaRPr lang="en-US" altLang="zh-CN" sz="3000" dirty="0"/>
          </a:p>
        </p:txBody>
      </p:sp>
      <p:sp>
        <p:nvSpPr>
          <p:cNvPr id="6" name="Content Placeholder 2">
            <a:extLst>
              <a:ext uri="{FF2B5EF4-FFF2-40B4-BE49-F238E27FC236}">
                <a16:creationId xmlns:a16="http://schemas.microsoft.com/office/drawing/2014/main" id="{07A2450B-B82C-4181-8810-9EB508D9F159}"/>
              </a:ext>
            </a:extLst>
          </p:cNvPr>
          <p:cNvSpPr txBox="1">
            <a:spLocks/>
          </p:cNvSpPr>
          <p:nvPr/>
        </p:nvSpPr>
        <p:spPr>
          <a:xfrm>
            <a:off x="170779" y="1674503"/>
            <a:ext cx="5799777" cy="3902607"/>
          </a:xfrm>
          <a:prstGeom prst="rect">
            <a:avLst/>
          </a:prstGeom>
          <a:noFill/>
        </p:spPr>
        <p:txBody>
          <a:bodyPr wrap="square">
            <a:spAutoFit/>
          </a:bodyPr>
          <a:lstStyle/>
          <a:p>
            <a:pPr defTabSz="913852">
              <a:lnSpc>
                <a:spcPct val="150000"/>
              </a:lnSpc>
              <a:buClr>
                <a:schemeClr val="accent1"/>
              </a:buClr>
              <a:buSzPct val="100000"/>
            </a:pPr>
            <a:r>
              <a:rPr lang="en-US" altLang="ja-JP" kern="800" dirty="0"/>
              <a:t>8. Change the Application name to designate your kit.</a:t>
            </a:r>
          </a:p>
          <a:p>
            <a:pPr defTabSz="913852">
              <a:buClr>
                <a:schemeClr val="accent1"/>
              </a:buClr>
              <a:buSzPct val="100000"/>
            </a:pPr>
            <a:endParaRPr lang="en-US" altLang="ja-JP" kern="800" dirty="0"/>
          </a:p>
          <a:p>
            <a:pPr defTabSz="913852">
              <a:buClr>
                <a:schemeClr val="accent1"/>
              </a:buClr>
              <a:buSzPct val="100000"/>
            </a:pPr>
            <a:r>
              <a:rPr lang="en-US" altLang="ja-JP" kern="800" dirty="0"/>
              <a:t>Note: Being able to differentiate which projects are for which kits will be critical when programming Mesh devices on different platforms.</a:t>
            </a:r>
          </a:p>
          <a:p>
            <a:pPr defTabSz="913852">
              <a:buClr>
                <a:schemeClr val="accent1"/>
              </a:buClr>
              <a:buSzPct val="100000"/>
            </a:pPr>
            <a:endParaRPr lang="en-US" altLang="ja-JP" kern="800" dirty="0"/>
          </a:p>
          <a:p>
            <a:pPr defTabSz="913852">
              <a:buClr>
                <a:schemeClr val="accent1"/>
              </a:buClr>
              <a:buSzPct val="100000"/>
            </a:pPr>
            <a:endParaRPr lang="en-US" altLang="ja-JP" kern="800" dirty="0"/>
          </a:p>
          <a:p>
            <a:pPr defTabSz="913852">
              <a:buClr>
                <a:schemeClr val="accent1"/>
              </a:buClr>
              <a:buSzPct val="100000"/>
            </a:pPr>
            <a:r>
              <a:rPr lang="en-US" altLang="ja-JP" kern="800" dirty="0"/>
              <a:t>9. Click "Next ". Verify the Device, Board, and Example</a:t>
            </a:r>
          </a:p>
          <a:p>
            <a:pPr defTabSz="913852">
              <a:buClr>
                <a:schemeClr val="accent1"/>
              </a:buClr>
              <a:buSzPct val="100000"/>
            </a:pPr>
            <a:endParaRPr lang="en-US" altLang="ja-JP" kern="800" dirty="0"/>
          </a:p>
          <a:p>
            <a:pPr defTabSz="913852">
              <a:buClr>
                <a:schemeClr val="accent1"/>
              </a:buClr>
              <a:buSzPct val="100000"/>
            </a:pPr>
            <a:endParaRPr lang="en-US" altLang="ja-JP" kern="800" dirty="0"/>
          </a:p>
          <a:p>
            <a:pPr defTabSz="913852">
              <a:buClr>
                <a:schemeClr val="accent1"/>
              </a:buClr>
              <a:buSzPct val="100000"/>
            </a:pPr>
            <a:r>
              <a:rPr lang="en-US" altLang="ja-JP" kern="800" dirty="0"/>
              <a:t>10. Click "Finish“ then wait….</a:t>
            </a:r>
          </a:p>
          <a:p>
            <a:pPr defTabSz="913852">
              <a:buClr>
                <a:schemeClr val="accent1"/>
              </a:buClr>
              <a:buSzPct val="100000"/>
            </a:pPr>
            <a:endParaRPr lang="en-US" altLang="ja-JP" kern="800" dirty="0"/>
          </a:p>
          <a:p>
            <a:pPr marL="266620" indent="-266620" defTabSz="913852">
              <a:lnSpc>
                <a:spcPct val="90000"/>
              </a:lnSpc>
              <a:spcBef>
                <a:spcPts val="1200"/>
              </a:spcBef>
              <a:buClr>
                <a:schemeClr val="accent1"/>
              </a:buClr>
              <a:buSzPct val="100000"/>
              <a:buFont typeface="Wingdings" pitchFamily="2" charset="2"/>
              <a:buChar char="§"/>
            </a:pPr>
            <a:endParaRPr lang="en-US" altLang="ja-JP" sz="1400" kern="800" dirty="0"/>
          </a:p>
        </p:txBody>
      </p:sp>
      <p:sp>
        <p:nvSpPr>
          <p:cNvPr id="11" name="Oval 10">
            <a:extLst>
              <a:ext uri="{FF2B5EF4-FFF2-40B4-BE49-F238E27FC236}">
                <a16:creationId xmlns:a16="http://schemas.microsoft.com/office/drawing/2014/main" id="{5163BE29-93DE-4840-866F-24539A54921B}"/>
              </a:ext>
            </a:extLst>
          </p:cNvPr>
          <p:cNvSpPr/>
          <p:nvPr/>
        </p:nvSpPr>
        <p:spPr>
          <a:xfrm>
            <a:off x="7065819" y="2636323"/>
            <a:ext cx="1616760" cy="3350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9DFB06-1C76-4342-A5E2-E40219B9F77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9001" y="4993302"/>
            <a:ext cx="3403332" cy="1167615"/>
          </a:xfrm>
          <a:prstGeom prst="rect">
            <a:avLst/>
          </a:prstGeom>
        </p:spPr>
      </p:pic>
      <p:sp>
        <p:nvSpPr>
          <p:cNvPr id="14" name="Oval 13">
            <a:extLst>
              <a:ext uri="{FF2B5EF4-FFF2-40B4-BE49-F238E27FC236}">
                <a16:creationId xmlns:a16="http://schemas.microsoft.com/office/drawing/2014/main" id="{2DACE4E4-0780-489C-8334-B74BFE5ECC1A}"/>
              </a:ext>
            </a:extLst>
          </p:cNvPr>
          <p:cNvSpPr/>
          <p:nvPr/>
        </p:nvSpPr>
        <p:spPr>
          <a:xfrm>
            <a:off x="8674898" y="6388924"/>
            <a:ext cx="1027242" cy="2256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2779A8-AD9E-4CF4-BCDF-2FCCCC05B072}"/>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1677690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228">
            <a:extLst>
              <a:ext uri="{FF2B5EF4-FFF2-40B4-BE49-F238E27FC236}">
                <a16:creationId xmlns:a16="http://schemas.microsoft.com/office/drawing/2014/main" id="{D75692C8-CDEE-4D96-B655-27BF8E52F648}"/>
              </a:ext>
            </a:extLst>
          </p:cNvPr>
          <p:cNvSpPr>
            <a:spLocks noGrp="1" noChangeArrowheads="1"/>
          </p:cNvSpPr>
          <p:nvPr>
            <p:ph type="body" sz="quarter" idx="10"/>
          </p:nvPr>
        </p:nvSpPr>
        <p:spPr>
          <a:xfrm>
            <a:off x="291395" y="605732"/>
            <a:ext cx="11358323" cy="559704"/>
          </a:xfrm>
        </p:spPr>
        <p:txBody>
          <a:bodyPr/>
          <a:lstStyle/>
          <a:p>
            <a:r>
              <a:rPr lang="en-US" altLang="zh-CN" sz="3000" dirty="0"/>
              <a:t>Exercise Ch1 </a:t>
            </a:r>
            <a:r>
              <a:rPr lang="en-US" altLang="zh-CN" sz="3000" dirty="0">
                <a:sym typeface="Wingdings" panose="05000000000000000000" pitchFamily="2" charset="2"/>
              </a:rPr>
              <a:t> Blink an LED (cont’d)</a:t>
            </a:r>
            <a:endParaRPr lang="en-US" altLang="zh-CN" sz="3000" dirty="0"/>
          </a:p>
        </p:txBody>
      </p:sp>
      <p:sp>
        <p:nvSpPr>
          <p:cNvPr id="7" name="Content Placeholder 2">
            <a:extLst>
              <a:ext uri="{FF2B5EF4-FFF2-40B4-BE49-F238E27FC236}">
                <a16:creationId xmlns:a16="http://schemas.microsoft.com/office/drawing/2014/main" id="{7E1D9DDD-D33B-4F65-A94C-40DEB6340301}"/>
              </a:ext>
            </a:extLst>
          </p:cNvPr>
          <p:cNvSpPr txBox="1">
            <a:spLocks/>
          </p:cNvSpPr>
          <p:nvPr/>
        </p:nvSpPr>
        <p:spPr>
          <a:xfrm>
            <a:off x="191634" y="1613118"/>
            <a:ext cx="6425165" cy="3170099"/>
          </a:xfrm>
          <a:prstGeom prst="rect">
            <a:avLst/>
          </a:prstGeom>
          <a:solidFill>
            <a:schemeClr val="bg1"/>
          </a:solidFill>
        </p:spPr>
        <p:txBody>
          <a:bodyPr wrap="square">
            <a:spAutoFit/>
          </a:bodyPr>
          <a:lstStyle/>
          <a:p>
            <a:pPr defTabSz="913852">
              <a:buClr>
                <a:schemeClr val="accent1"/>
              </a:buClr>
              <a:buSzPct val="100000"/>
            </a:pPr>
            <a:r>
              <a:rPr lang="en-US" altLang="ja-JP" sz="2000" kern="800" dirty="0"/>
              <a:t>11. Verify the Project Explorer window in Eclipse looks similar the example here</a:t>
            </a:r>
          </a:p>
          <a:p>
            <a:pPr defTabSz="913852">
              <a:buClr>
                <a:schemeClr val="accent1"/>
              </a:buClr>
              <a:buSzPct val="100000"/>
            </a:pPr>
            <a:endParaRPr lang="en-US" altLang="ja-JP" sz="2000" kern="800" dirty="0"/>
          </a:p>
          <a:p>
            <a:pPr defTabSz="913852">
              <a:buClr>
                <a:schemeClr val="accent1"/>
              </a:buClr>
              <a:buSzPct val="100000"/>
            </a:pPr>
            <a:r>
              <a:rPr lang="en-US" altLang="ja-JP" sz="2000" kern="800" dirty="0"/>
              <a:t>Notes:</a:t>
            </a:r>
          </a:p>
          <a:p>
            <a:pPr marL="285750" indent="-285750" defTabSz="913852">
              <a:buClr>
                <a:schemeClr val="accent1"/>
              </a:buClr>
              <a:buSzPct val="100000"/>
              <a:buFontTx/>
              <a:buChar char="-"/>
            </a:pPr>
            <a:r>
              <a:rPr lang="en-US" altLang="ja-JP" sz="2000" kern="800" dirty="0"/>
              <a:t>Sub-directory “bt_sdk-1.1”, will reflect the latest SDK loaded</a:t>
            </a:r>
          </a:p>
          <a:p>
            <a:pPr marL="285750" indent="-285750" defTabSz="913852">
              <a:buClr>
                <a:schemeClr val="accent1"/>
              </a:buClr>
              <a:buSzPct val="100000"/>
              <a:buFontTx/>
              <a:buChar char="-"/>
            </a:pPr>
            <a:r>
              <a:rPr lang="en-US" altLang="ja-JP" sz="2000" kern="800" dirty="0"/>
              <a:t>File “208XX_readme.txt”, reflects the selected platform</a:t>
            </a:r>
          </a:p>
          <a:p>
            <a:pPr lvl="2" defTabSz="913852">
              <a:buClr>
                <a:schemeClr val="accent1"/>
              </a:buClr>
              <a:buSzPct val="100000"/>
            </a:pPr>
            <a:endParaRPr lang="en-US" altLang="ja-JP" sz="2000" kern="800" dirty="0"/>
          </a:p>
          <a:p>
            <a:pPr defTabSz="913852">
              <a:buClr>
                <a:schemeClr val="accent1"/>
              </a:buClr>
              <a:buSzPct val="100000"/>
            </a:pPr>
            <a:endParaRPr lang="en-US" altLang="ja-JP" sz="2000" kern="800" dirty="0"/>
          </a:p>
        </p:txBody>
      </p:sp>
      <p:pic>
        <p:nvPicPr>
          <p:cNvPr id="9" name="Picture 8">
            <a:extLst>
              <a:ext uri="{FF2B5EF4-FFF2-40B4-BE49-F238E27FC236}">
                <a16:creationId xmlns:a16="http://schemas.microsoft.com/office/drawing/2014/main" id="{B67682E4-77CD-4B6D-8F4E-696E48F2A5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95801" y="1353787"/>
            <a:ext cx="4251367" cy="5018974"/>
          </a:xfrm>
          <a:prstGeom prst="rect">
            <a:avLst/>
          </a:prstGeom>
        </p:spPr>
      </p:pic>
      <p:sp>
        <p:nvSpPr>
          <p:cNvPr id="5" name="Rectangle 4">
            <a:extLst>
              <a:ext uri="{FF2B5EF4-FFF2-40B4-BE49-F238E27FC236}">
                <a16:creationId xmlns:a16="http://schemas.microsoft.com/office/drawing/2014/main" id="{B199F512-C5E5-4D6F-80B4-3F1572E28A7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293352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228">
            <a:extLst>
              <a:ext uri="{FF2B5EF4-FFF2-40B4-BE49-F238E27FC236}">
                <a16:creationId xmlns:a16="http://schemas.microsoft.com/office/drawing/2014/main" id="{D75692C8-CDEE-4D96-B655-27BF8E52F648}"/>
              </a:ext>
            </a:extLst>
          </p:cNvPr>
          <p:cNvSpPr>
            <a:spLocks noGrp="1" noChangeArrowheads="1"/>
          </p:cNvSpPr>
          <p:nvPr>
            <p:ph type="body" sz="quarter" idx="10"/>
          </p:nvPr>
        </p:nvSpPr>
        <p:spPr>
          <a:xfrm>
            <a:off x="291395" y="605732"/>
            <a:ext cx="11358323" cy="559704"/>
          </a:xfrm>
        </p:spPr>
        <p:txBody>
          <a:bodyPr/>
          <a:lstStyle/>
          <a:p>
            <a:r>
              <a:rPr lang="en-US" altLang="zh-CN" sz="3000" dirty="0"/>
              <a:t>Exercise Ch1 </a:t>
            </a:r>
            <a:r>
              <a:rPr lang="en-US" altLang="zh-CN" sz="3000" dirty="0">
                <a:sym typeface="Wingdings" panose="05000000000000000000" pitchFamily="2" charset="2"/>
              </a:rPr>
              <a:t> Blink an LED (cont’d)</a:t>
            </a:r>
            <a:endParaRPr lang="en-US" altLang="zh-CN" sz="3000" dirty="0"/>
          </a:p>
        </p:txBody>
      </p:sp>
      <p:sp>
        <p:nvSpPr>
          <p:cNvPr id="6" name="Content Placeholder 2">
            <a:extLst>
              <a:ext uri="{FF2B5EF4-FFF2-40B4-BE49-F238E27FC236}">
                <a16:creationId xmlns:a16="http://schemas.microsoft.com/office/drawing/2014/main" id="{F7D8CE08-03F9-4F5E-A425-32021073F152}"/>
              </a:ext>
            </a:extLst>
          </p:cNvPr>
          <p:cNvSpPr txBox="1">
            <a:spLocks/>
          </p:cNvSpPr>
          <p:nvPr/>
        </p:nvSpPr>
        <p:spPr>
          <a:xfrm>
            <a:off x="170781" y="1268400"/>
            <a:ext cx="11097526" cy="707886"/>
          </a:xfrm>
          <a:prstGeom prst="rect">
            <a:avLst/>
          </a:prstGeom>
          <a:solidFill>
            <a:schemeClr val="bg1"/>
          </a:solidFill>
        </p:spPr>
        <p:txBody>
          <a:bodyPr wrap="square">
            <a:spAutoFit/>
          </a:bodyPr>
          <a:lstStyle/>
          <a:p>
            <a:pPr defTabSz="913852">
              <a:buClr>
                <a:schemeClr val="accent1"/>
              </a:buClr>
              <a:buSzPct val="100000"/>
            </a:pPr>
            <a:r>
              <a:rPr lang="en-US" altLang="ja-JP" sz="2000" kern="800" dirty="0"/>
              <a:t>12. Examine </a:t>
            </a:r>
            <a:r>
              <a:rPr lang="en-US" altLang="ja-JP" sz="2000" kern="800" dirty="0" err="1"/>
              <a:t>app.c</a:t>
            </a:r>
            <a:r>
              <a:rPr lang="en-US" altLang="ja-JP" sz="2000" kern="800" dirty="0"/>
              <a:t> to make sure you understand what it does.</a:t>
            </a:r>
          </a:p>
          <a:p>
            <a:pPr defTabSz="913852">
              <a:buClr>
                <a:schemeClr val="accent1"/>
              </a:buClr>
              <a:buSzPct val="100000"/>
            </a:pPr>
            <a:r>
              <a:rPr lang="en-US" altLang="ja-JP" sz="2000" kern="800" dirty="0"/>
              <a:t>Note: The Outline window provides a summary of the code.</a:t>
            </a:r>
          </a:p>
        </p:txBody>
      </p:sp>
      <p:sp>
        <p:nvSpPr>
          <p:cNvPr id="7" name="Content Placeholder 2">
            <a:extLst>
              <a:ext uri="{FF2B5EF4-FFF2-40B4-BE49-F238E27FC236}">
                <a16:creationId xmlns:a16="http://schemas.microsoft.com/office/drawing/2014/main" id="{6B03ADBA-3E53-4ABD-BCC5-B2D2CB09314B}"/>
              </a:ext>
            </a:extLst>
          </p:cNvPr>
          <p:cNvSpPr txBox="1">
            <a:spLocks/>
          </p:cNvSpPr>
          <p:nvPr/>
        </p:nvSpPr>
        <p:spPr>
          <a:xfrm>
            <a:off x="170781" y="2329447"/>
            <a:ext cx="4401218" cy="3539430"/>
          </a:xfrm>
          <a:prstGeom prst="rect">
            <a:avLst/>
          </a:prstGeom>
          <a:noFill/>
        </p:spPr>
        <p:txBody>
          <a:bodyPr wrap="square">
            <a:spAutoFit/>
          </a:bodyPr>
          <a:lstStyle/>
          <a:p>
            <a:pPr marL="285750" indent="-285750" defTabSz="913852">
              <a:buClr>
                <a:schemeClr val="accent1"/>
              </a:buClr>
              <a:buSzPct val="100000"/>
              <a:buFont typeface="Arial" panose="020B0604020202020204" pitchFamily="34" charset="0"/>
              <a:buChar char="•"/>
            </a:pPr>
            <a:r>
              <a:rPr lang="en-US" altLang="ja-JP" sz="1600" kern="800" dirty="0"/>
              <a:t>All WICED BLE applications are multi-threaded (the BLE stack requires it). </a:t>
            </a:r>
          </a:p>
          <a:p>
            <a:pPr marL="285750" indent="-285750" defTabSz="913852">
              <a:buClr>
                <a:schemeClr val="accent1"/>
              </a:buClr>
              <a:buSzPct val="100000"/>
              <a:buFont typeface="Arial" panose="020B0604020202020204" pitchFamily="34" charset="0"/>
              <a:buChar char="•"/>
            </a:pPr>
            <a:r>
              <a:rPr lang="en-US" altLang="ja-JP" sz="1600" kern="800" dirty="0"/>
              <a:t>An RTOS launched from the device startup code can be used to create custom threads. </a:t>
            </a:r>
          </a:p>
          <a:p>
            <a:pPr marL="285750" indent="-285750" defTabSz="913852">
              <a:buClr>
                <a:schemeClr val="accent1"/>
              </a:buClr>
              <a:buSzPct val="100000"/>
              <a:buFont typeface="Arial" panose="020B0604020202020204" pitchFamily="34" charset="0"/>
              <a:buChar char="•"/>
            </a:pPr>
            <a:r>
              <a:rPr lang="en-US" altLang="ja-JP" sz="1600" kern="800" dirty="0"/>
              <a:t>Each thread has a function that runs almost as though it is the only software in the system – the RTOS allocates time for all threads to execute when they need to. This makes it easier to write your programs without a lot of extra code in your main loop. </a:t>
            </a:r>
          </a:p>
          <a:p>
            <a:pPr marL="285750" indent="-285750" defTabSz="913852">
              <a:buClr>
                <a:schemeClr val="accent1"/>
              </a:buClr>
              <a:buSzPct val="100000"/>
              <a:buFont typeface="Arial" panose="020B0604020202020204" pitchFamily="34" charset="0"/>
              <a:buChar char="•"/>
            </a:pPr>
            <a:r>
              <a:rPr lang="en-US" altLang="ja-JP" sz="1600" kern="800" dirty="0"/>
              <a:t>Details of how to use the RTOS effectively are NOT a focus of this workshop. Additional information on RTOS is available in Cypress’ full workshop.</a:t>
            </a:r>
          </a:p>
        </p:txBody>
      </p:sp>
      <p:pic>
        <p:nvPicPr>
          <p:cNvPr id="4" name="Picture 3">
            <a:extLst>
              <a:ext uri="{FF2B5EF4-FFF2-40B4-BE49-F238E27FC236}">
                <a16:creationId xmlns:a16="http://schemas.microsoft.com/office/drawing/2014/main" id="{16B63D3A-E3FD-4334-A9E1-96EA054AAA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02"/>
          <a:stretch/>
        </p:blipFill>
        <p:spPr>
          <a:xfrm>
            <a:off x="4666791" y="1963161"/>
            <a:ext cx="6913756" cy="4319502"/>
          </a:xfrm>
          <a:prstGeom prst="rect">
            <a:avLst/>
          </a:prstGeom>
        </p:spPr>
      </p:pic>
      <p:sp>
        <p:nvSpPr>
          <p:cNvPr id="8" name="Rectangle 7">
            <a:extLst>
              <a:ext uri="{FF2B5EF4-FFF2-40B4-BE49-F238E27FC236}">
                <a16:creationId xmlns:a16="http://schemas.microsoft.com/office/drawing/2014/main" id="{E492275E-2674-4B53-80E7-3FD70F1626E2}"/>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941341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BA66B52F-BF94-45B6-A483-9834FBF88541}"/>
              </a:ext>
            </a:extLst>
          </p:cNvPr>
          <p:cNvSpPr txBox="1">
            <a:spLocks/>
          </p:cNvSpPr>
          <p:nvPr/>
        </p:nvSpPr>
        <p:spPr>
          <a:xfrm>
            <a:off x="170780" y="1268400"/>
            <a:ext cx="11300564" cy="4247317"/>
          </a:xfrm>
          <a:prstGeom prst="rect">
            <a:avLst/>
          </a:prstGeom>
          <a:solidFill>
            <a:schemeClr val="bg1"/>
          </a:solidFill>
        </p:spPr>
        <p:txBody>
          <a:bodyPr wrap="square">
            <a:spAutoFit/>
          </a:bodyPr>
          <a:lstStyle/>
          <a:p>
            <a:pPr defTabSz="913852">
              <a:buClr>
                <a:schemeClr val="accent1"/>
              </a:buClr>
              <a:buSzPct val="100000"/>
            </a:pPr>
            <a:r>
              <a:rPr lang="en-US" altLang="ja-JP" kern="800" dirty="0"/>
              <a:t>13. Add code in the </a:t>
            </a:r>
            <a:r>
              <a:rPr lang="en-US" altLang="ja-JP" kern="800" dirty="0" err="1"/>
              <a:t>app_task</a:t>
            </a:r>
            <a:r>
              <a:rPr lang="en-US" altLang="ja-JP" kern="800" dirty="0"/>
              <a:t> thread function to do the following:</a:t>
            </a:r>
          </a:p>
          <a:p>
            <a:pPr defTabSz="913852">
              <a:buClr>
                <a:schemeClr val="accent1"/>
              </a:buClr>
              <a:buSzPct val="100000"/>
            </a:pPr>
            <a:r>
              <a:rPr lang="en-US" altLang="ja-JP" kern="800" dirty="0"/>
              <a:t>	a. Read the state of WICED_GPIO_PIN_LED_1</a:t>
            </a:r>
          </a:p>
          <a:p>
            <a:pPr defTabSz="913852">
              <a:buClr>
                <a:schemeClr val="accent1"/>
              </a:buClr>
              <a:buSzPct val="100000"/>
            </a:pPr>
            <a:r>
              <a:rPr lang="en-US" altLang="ja-JP" kern="800" dirty="0"/>
              <a:t>		i. Note: GPIO interaction will be explained in Chapter 3</a:t>
            </a:r>
          </a:p>
          <a:p>
            <a:pPr defTabSz="913852">
              <a:buClr>
                <a:schemeClr val="accent1"/>
              </a:buClr>
              <a:buSzPct val="100000"/>
            </a:pPr>
            <a:r>
              <a:rPr lang="en-US" altLang="ja-JP" kern="800" dirty="0"/>
              <a:t>			-or-</a:t>
            </a:r>
          </a:p>
          <a:p>
            <a:pPr defTabSz="913852">
              <a:buClr>
                <a:schemeClr val="accent1"/>
              </a:buClr>
              <a:buSzPct val="100000"/>
            </a:pPr>
            <a:r>
              <a:rPr lang="en-US" altLang="ja-JP" kern="800" dirty="0"/>
              <a:t>		   </a:t>
            </a:r>
            <a:r>
              <a:rPr lang="en-US" altLang="ja-JP" kern="800" dirty="0">
                <a:highlight>
                  <a:srgbClr val="FFFF00"/>
                </a:highlight>
              </a:rPr>
              <a:t>Open WICED API Reference in the Documentations tab in bottom left window</a:t>
            </a:r>
          </a:p>
          <a:p>
            <a:pPr defTabSz="913852">
              <a:buClr>
                <a:schemeClr val="accent1"/>
              </a:buClr>
              <a:buSzPct val="100000"/>
            </a:pPr>
            <a:r>
              <a:rPr lang="en-US" altLang="ja-JP" kern="800" dirty="0"/>
              <a:t>		   </a:t>
            </a:r>
            <a:r>
              <a:rPr lang="en-US" altLang="ja-JP" kern="800" dirty="0">
                <a:highlight>
                  <a:srgbClr val="FFFF00"/>
                </a:highlight>
              </a:rPr>
              <a:t>Navigate to Components / Hardware Drivers / GPIO to find optional commands</a:t>
            </a:r>
          </a:p>
          <a:p>
            <a:pPr defTabSz="913852">
              <a:buClr>
                <a:schemeClr val="accent1"/>
              </a:buClr>
              <a:buSzPct val="100000"/>
            </a:pPr>
            <a:endParaRPr lang="en-US" altLang="ja-JP" kern="800" dirty="0">
              <a:highlight>
                <a:srgbClr val="FFFF00"/>
              </a:highlight>
            </a:endParaRPr>
          </a:p>
          <a:p>
            <a:pPr defTabSz="913852">
              <a:buClr>
                <a:schemeClr val="accent1"/>
              </a:buClr>
              <a:buSzPct val="100000"/>
            </a:pPr>
            <a:r>
              <a:rPr lang="en-US" altLang="ja-JP" kern="800" dirty="0"/>
              <a:t>		ii. </a:t>
            </a:r>
            <a:r>
              <a:rPr lang="en-US" altLang="ja-JP" kern="800" dirty="0">
                <a:highlight>
                  <a:srgbClr val="FFFF00"/>
                </a:highlight>
              </a:rPr>
              <a:t>Hint: To find the appropriate pin, search for the platform file. Look in “Includes” directory.</a:t>
            </a:r>
          </a:p>
          <a:p>
            <a:pPr defTabSz="913852">
              <a:buClr>
                <a:schemeClr val="accent1"/>
              </a:buClr>
              <a:buSzPct val="100000"/>
            </a:pPr>
            <a:r>
              <a:rPr lang="en-US" altLang="ja-JP" kern="800" dirty="0"/>
              <a:t>		    </a:t>
            </a:r>
            <a:r>
              <a:rPr lang="en-US" altLang="ja-JP" kern="800" dirty="0" err="1">
                <a:highlight>
                  <a:srgbClr val="FFFF00"/>
                </a:highlight>
              </a:rPr>
              <a:t>wiced_platform.h</a:t>
            </a:r>
            <a:r>
              <a:rPr lang="en-US" altLang="ja-JP" kern="800" dirty="0">
                <a:highlight>
                  <a:srgbClr val="FFFF00"/>
                </a:highlight>
              </a:rPr>
              <a:t> under CYW920819EVB_02 describes pin mappings for the demo kit</a:t>
            </a:r>
          </a:p>
          <a:p>
            <a:pPr defTabSz="913852">
              <a:buClr>
                <a:schemeClr val="accent1"/>
              </a:buClr>
              <a:buSzPct val="100000"/>
            </a:pPr>
            <a:r>
              <a:rPr lang="en-US" altLang="ja-JP" kern="800" dirty="0"/>
              <a:t>			- and –</a:t>
            </a:r>
          </a:p>
          <a:p>
            <a:pPr lvl="4" defTabSz="913852">
              <a:buClr>
                <a:schemeClr val="accent1"/>
              </a:buClr>
              <a:buSzPct val="100000"/>
            </a:pPr>
            <a:r>
              <a:rPr lang="en-US" altLang="ja-JP" kern="800" dirty="0"/>
              <a:t>    </a:t>
            </a:r>
            <a:r>
              <a:rPr lang="en-US" altLang="ja-JP" kern="800" dirty="0">
                <a:highlight>
                  <a:srgbClr val="FFFF00"/>
                </a:highlight>
              </a:rPr>
              <a:t>Find the kit schematics by searching for CYW920819EVB-02_SCHEMATIC on your PC. </a:t>
            </a:r>
          </a:p>
          <a:p>
            <a:pPr lvl="4" defTabSz="913852">
              <a:buClr>
                <a:schemeClr val="accent1"/>
              </a:buClr>
              <a:buSzPct val="100000"/>
            </a:pPr>
            <a:r>
              <a:rPr lang="en-US" altLang="ja-JP" kern="800" dirty="0"/>
              <a:t>    </a:t>
            </a:r>
            <a:r>
              <a:rPr lang="en-US" altLang="ja-JP" kern="800" dirty="0">
                <a:highlight>
                  <a:srgbClr val="FFFF00"/>
                </a:highlight>
              </a:rPr>
              <a:t>Note: Schematics may be within the CYBT_213043 files</a:t>
            </a:r>
            <a:r>
              <a:rPr lang="en-US" altLang="ja-JP" kern="800" dirty="0"/>
              <a:t>.</a:t>
            </a:r>
          </a:p>
          <a:p>
            <a:pPr lvl="4" defTabSz="913852">
              <a:buClr>
                <a:schemeClr val="accent1"/>
              </a:buClr>
              <a:buSzPct val="100000"/>
            </a:pPr>
            <a:endParaRPr lang="en-US" altLang="ja-JP" kern="800" dirty="0"/>
          </a:p>
          <a:p>
            <a:pPr defTabSz="913852">
              <a:buClr>
                <a:schemeClr val="accent1"/>
              </a:buClr>
              <a:buSzPct val="100000"/>
            </a:pPr>
            <a:r>
              <a:rPr lang="en-US" altLang="ja-JP" kern="800" dirty="0"/>
              <a:t>	b. Drive the state of WICED_GPIO_PIN_LED_1 to the opposite value.</a:t>
            </a:r>
          </a:p>
          <a:p>
            <a:pPr defTabSz="913852">
              <a:buClr>
                <a:schemeClr val="accent1"/>
              </a:buClr>
              <a:buSzPct val="100000"/>
            </a:pPr>
            <a:endParaRPr lang="en-US" altLang="ja-JP" kern="800" dirty="0"/>
          </a:p>
        </p:txBody>
      </p:sp>
      <p:sp>
        <p:nvSpPr>
          <p:cNvPr id="110" name="Rectangle 228">
            <a:extLst>
              <a:ext uri="{FF2B5EF4-FFF2-40B4-BE49-F238E27FC236}">
                <a16:creationId xmlns:a16="http://schemas.microsoft.com/office/drawing/2014/main" id="{D75692C8-CDEE-4D96-B655-27BF8E52F648}"/>
              </a:ext>
            </a:extLst>
          </p:cNvPr>
          <p:cNvSpPr>
            <a:spLocks noGrp="1" noChangeArrowheads="1"/>
          </p:cNvSpPr>
          <p:nvPr>
            <p:ph type="body" sz="quarter" idx="10"/>
          </p:nvPr>
        </p:nvSpPr>
        <p:spPr>
          <a:xfrm>
            <a:off x="291395" y="605732"/>
            <a:ext cx="11358323" cy="559704"/>
          </a:xfrm>
        </p:spPr>
        <p:txBody>
          <a:bodyPr/>
          <a:lstStyle/>
          <a:p>
            <a:r>
              <a:rPr lang="en-US" altLang="zh-CN" sz="3000" dirty="0"/>
              <a:t>Exercise Ch1 </a:t>
            </a:r>
            <a:r>
              <a:rPr lang="en-US" altLang="zh-CN" sz="3000" dirty="0">
                <a:sym typeface="Wingdings" panose="05000000000000000000" pitchFamily="2" charset="2"/>
              </a:rPr>
              <a:t> Blink an LED (cont’d)</a:t>
            </a:r>
            <a:endParaRPr lang="en-US" altLang="zh-CN" sz="3000" dirty="0"/>
          </a:p>
        </p:txBody>
      </p:sp>
      <p:sp>
        <p:nvSpPr>
          <p:cNvPr id="4" name="Rectangle 3">
            <a:extLst>
              <a:ext uri="{FF2B5EF4-FFF2-40B4-BE49-F238E27FC236}">
                <a16:creationId xmlns:a16="http://schemas.microsoft.com/office/drawing/2014/main" id="{C4C50234-068B-43A6-9174-933786A33A0B}"/>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1176571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1A06CF-AE1F-4B15-920A-133AD39FB4E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02173" y="5148561"/>
            <a:ext cx="6526325" cy="1251284"/>
          </a:xfrm>
          <a:prstGeom prst="rect">
            <a:avLst/>
          </a:prstGeom>
        </p:spPr>
      </p:pic>
      <p:pic>
        <p:nvPicPr>
          <p:cNvPr id="9" name="Picture 8">
            <a:extLst>
              <a:ext uri="{FF2B5EF4-FFF2-40B4-BE49-F238E27FC236}">
                <a16:creationId xmlns:a16="http://schemas.microsoft.com/office/drawing/2014/main" id="{E2DFF683-D7B5-4AB2-86BE-D4CFE04331E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97159" y="2376351"/>
            <a:ext cx="5856054" cy="1851103"/>
          </a:xfrm>
          <a:prstGeom prst="rect">
            <a:avLst/>
          </a:prstGeom>
        </p:spPr>
      </p:pic>
      <p:pic>
        <p:nvPicPr>
          <p:cNvPr id="8" name="Picture 7">
            <a:extLst>
              <a:ext uri="{FF2B5EF4-FFF2-40B4-BE49-F238E27FC236}">
                <a16:creationId xmlns:a16="http://schemas.microsoft.com/office/drawing/2014/main" id="{6F911EAD-D264-4BE0-8F82-833B55200EB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66815" y="1091455"/>
            <a:ext cx="3582904" cy="5287249"/>
          </a:xfrm>
          <a:prstGeom prst="rect">
            <a:avLst/>
          </a:prstGeom>
        </p:spPr>
      </p:pic>
      <p:sp>
        <p:nvSpPr>
          <p:cNvPr id="10" name="Content Placeholder 2">
            <a:extLst>
              <a:ext uri="{FF2B5EF4-FFF2-40B4-BE49-F238E27FC236}">
                <a16:creationId xmlns:a16="http://schemas.microsoft.com/office/drawing/2014/main" id="{BA66B52F-BF94-45B6-A483-9834FBF88541}"/>
              </a:ext>
            </a:extLst>
          </p:cNvPr>
          <p:cNvSpPr txBox="1">
            <a:spLocks/>
          </p:cNvSpPr>
          <p:nvPr/>
        </p:nvSpPr>
        <p:spPr>
          <a:xfrm>
            <a:off x="291395" y="1455244"/>
            <a:ext cx="6788160" cy="3693319"/>
          </a:xfrm>
          <a:prstGeom prst="rect">
            <a:avLst/>
          </a:prstGeom>
          <a:noFill/>
        </p:spPr>
        <p:txBody>
          <a:bodyPr wrap="square">
            <a:spAutoFit/>
          </a:bodyPr>
          <a:lstStyle/>
          <a:p>
            <a:pPr defTabSz="913852">
              <a:buClr>
                <a:schemeClr val="accent1"/>
              </a:buClr>
              <a:buSzPct val="100000"/>
            </a:pPr>
            <a:r>
              <a:rPr lang="en-US" altLang="ja-JP" kern="800" dirty="0"/>
              <a:t>14. In the Quick Panel, look in the "Launches" section and press the "ch01_blinkled_20819 Build + Program" link.</a:t>
            </a:r>
          </a:p>
          <a:p>
            <a:pPr defTabSz="913852">
              <a:buClr>
                <a:schemeClr val="accent1"/>
              </a:buClr>
              <a:buSzPct val="100000"/>
            </a:pPr>
            <a:r>
              <a:rPr lang="en-US" altLang="ja-JP" kern="800" dirty="0"/>
              <a:t>Note: Progress is tracked in Console &amp; lower right corner.</a:t>
            </a:r>
          </a:p>
          <a:p>
            <a:pPr defTabSz="913852">
              <a:buClr>
                <a:schemeClr val="accent1"/>
              </a:buClr>
              <a:buSzPct val="100000"/>
            </a:pPr>
            <a:endParaRPr lang="en-US" altLang="ja-JP" kern="800" dirty="0"/>
          </a:p>
          <a:p>
            <a:pPr defTabSz="913852">
              <a:buClr>
                <a:schemeClr val="accent1"/>
              </a:buClr>
              <a:buSzPct val="100000"/>
            </a:pPr>
            <a:endParaRPr lang="en-US" altLang="ja-JP" kern="800" dirty="0"/>
          </a:p>
          <a:p>
            <a:pPr defTabSz="913852">
              <a:buClr>
                <a:schemeClr val="accent1"/>
              </a:buClr>
              <a:buSzPct val="100000"/>
            </a:pPr>
            <a:endParaRPr lang="en-US" altLang="ja-JP" kern="800" dirty="0"/>
          </a:p>
          <a:p>
            <a:pPr defTabSz="913852">
              <a:buClr>
                <a:schemeClr val="accent1"/>
              </a:buClr>
              <a:buSzPct val="100000"/>
            </a:pPr>
            <a:endParaRPr lang="en-US" altLang="ja-JP" kern="800" dirty="0"/>
          </a:p>
          <a:p>
            <a:pPr defTabSz="913852">
              <a:buClr>
                <a:schemeClr val="accent1"/>
              </a:buClr>
              <a:buSzPct val="100000"/>
            </a:pPr>
            <a:endParaRPr lang="en-US" altLang="ja-JP" kern="800" dirty="0"/>
          </a:p>
          <a:p>
            <a:pPr defTabSz="913852">
              <a:buClr>
                <a:schemeClr val="accent1"/>
              </a:buClr>
              <a:buSzPct val="100000"/>
            </a:pPr>
            <a:endParaRPr lang="en-US" altLang="ja-JP" kern="800" dirty="0"/>
          </a:p>
          <a:p>
            <a:pPr defTabSz="913852">
              <a:buClr>
                <a:schemeClr val="accent1"/>
              </a:buClr>
              <a:buSzPct val="100000"/>
            </a:pPr>
            <a:endParaRPr lang="en-US" altLang="ja-JP" kern="800" dirty="0"/>
          </a:p>
          <a:p>
            <a:pPr defTabSz="913852">
              <a:buClr>
                <a:schemeClr val="accent1"/>
              </a:buClr>
              <a:buSzPct val="100000"/>
            </a:pPr>
            <a:r>
              <a:rPr lang="en-US" altLang="ja-JP" kern="800" dirty="0"/>
              <a:t>15. Once the build and program operations are done, you should see "Download succeeded" in the Console window and LED1 (yellow user LED) should be on and blinking.</a:t>
            </a:r>
          </a:p>
        </p:txBody>
      </p:sp>
      <p:sp>
        <p:nvSpPr>
          <p:cNvPr id="110" name="Rectangle 228">
            <a:extLst>
              <a:ext uri="{FF2B5EF4-FFF2-40B4-BE49-F238E27FC236}">
                <a16:creationId xmlns:a16="http://schemas.microsoft.com/office/drawing/2014/main" id="{D75692C8-CDEE-4D96-B655-27BF8E52F648}"/>
              </a:ext>
            </a:extLst>
          </p:cNvPr>
          <p:cNvSpPr>
            <a:spLocks noGrp="1" noChangeArrowheads="1"/>
          </p:cNvSpPr>
          <p:nvPr>
            <p:ph type="body" sz="quarter" idx="10"/>
          </p:nvPr>
        </p:nvSpPr>
        <p:spPr>
          <a:xfrm>
            <a:off x="291395" y="605732"/>
            <a:ext cx="11358323" cy="559704"/>
          </a:xfrm>
        </p:spPr>
        <p:txBody>
          <a:bodyPr/>
          <a:lstStyle/>
          <a:p>
            <a:r>
              <a:rPr lang="en-US" altLang="zh-CN" sz="3000" dirty="0"/>
              <a:t>Exercise Ch1 </a:t>
            </a:r>
            <a:r>
              <a:rPr lang="en-US" altLang="zh-CN" sz="3000" dirty="0">
                <a:sym typeface="Wingdings" panose="05000000000000000000" pitchFamily="2" charset="2"/>
              </a:rPr>
              <a:t> Blink an LED (cont’d)</a:t>
            </a:r>
            <a:endParaRPr lang="en-US" altLang="zh-CN" sz="3000" dirty="0"/>
          </a:p>
        </p:txBody>
      </p:sp>
      <p:sp>
        <p:nvSpPr>
          <p:cNvPr id="5" name="Oval 4">
            <a:extLst>
              <a:ext uri="{FF2B5EF4-FFF2-40B4-BE49-F238E27FC236}">
                <a16:creationId xmlns:a16="http://schemas.microsoft.com/office/drawing/2014/main" id="{9A4088F4-B9CF-4E46-9689-21F8202A3639}"/>
              </a:ext>
            </a:extLst>
          </p:cNvPr>
          <p:cNvSpPr/>
          <p:nvPr/>
        </p:nvSpPr>
        <p:spPr>
          <a:xfrm>
            <a:off x="7999908" y="5769962"/>
            <a:ext cx="3095557" cy="3074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3B2F1E4-5591-40E1-BA69-8D87A36EDB6A}"/>
              </a:ext>
            </a:extLst>
          </p:cNvPr>
          <p:cNvSpPr/>
          <p:nvPr/>
        </p:nvSpPr>
        <p:spPr>
          <a:xfrm>
            <a:off x="1283259" y="5710315"/>
            <a:ext cx="1286493" cy="178130"/>
          </a:xfrm>
          <a:prstGeom prst="ellipse">
            <a:avLst/>
          </a:prstGeom>
          <a:noFill/>
          <a:ln w="38100">
            <a:solidFill>
              <a:srgbClr val="33CC33">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FF9F16-C76D-4BD1-99E5-4CB14F97B857}"/>
              </a:ext>
            </a:extLst>
          </p:cNvPr>
          <p:cNvSpPr/>
          <p:nvPr/>
        </p:nvSpPr>
        <p:spPr>
          <a:xfrm>
            <a:off x="4367606" y="3984618"/>
            <a:ext cx="2950266" cy="242836"/>
          </a:xfrm>
          <a:prstGeom prst="ellipse">
            <a:avLst/>
          </a:prstGeom>
          <a:noFill/>
          <a:ln w="38100">
            <a:solidFill>
              <a:srgbClr val="33CC33">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7080CA-F20E-4531-BFE0-32E1BDD02BCA}"/>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1884983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BA66B52F-BF94-45B6-A483-9834FBF88541}"/>
              </a:ext>
            </a:extLst>
          </p:cNvPr>
          <p:cNvSpPr txBox="1">
            <a:spLocks/>
          </p:cNvSpPr>
          <p:nvPr/>
        </p:nvSpPr>
        <p:spPr>
          <a:xfrm>
            <a:off x="291394" y="1268400"/>
            <a:ext cx="9897635" cy="646331"/>
          </a:xfrm>
          <a:prstGeom prst="rect">
            <a:avLst/>
          </a:prstGeom>
          <a:solidFill>
            <a:schemeClr val="bg1"/>
          </a:solidFill>
        </p:spPr>
        <p:txBody>
          <a:bodyPr wrap="square">
            <a:spAutoFit/>
          </a:bodyPr>
          <a:lstStyle/>
          <a:p>
            <a:pPr defTabSz="913852">
              <a:buClr>
                <a:schemeClr val="accent1"/>
              </a:buClr>
              <a:buSzPct val="100000"/>
            </a:pPr>
            <a:r>
              <a:rPr lang="en-US" altLang="ja-JP" kern="800" dirty="0"/>
              <a:t>Note: After Build and Program, additional directories are created for the underlying component “20819” and “Debug”</a:t>
            </a:r>
          </a:p>
        </p:txBody>
      </p:sp>
      <p:sp>
        <p:nvSpPr>
          <p:cNvPr id="110" name="Rectangle 228">
            <a:extLst>
              <a:ext uri="{FF2B5EF4-FFF2-40B4-BE49-F238E27FC236}">
                <a16:creationId xmlns:a16="http://schemas.microsoft.com/office/drawing/2014/main" id="{D75692C8-CDEE-4D96-B655-27BF8E52F648}"/>
              </a:ext>
            </a:extLst>
          </p:cNvPr>
          <p:cNvSpPr>
            <a:spLocks noGrp="1" noChangeArrowheads="1"/>
          </p:cNvSpPr>
          <p:nvPr>
            <p:ph type="body" sz="quarter" idx="10"/>
          </p:nvPr>
        </p:nvSpPr>
        <p:spPr>
          <a:xfrm>
            <a:off x="291395" y="605732"/>
            <a:ext cx="11358323" cy="559704"/>
          </a:xfrm>
        </p:spPr>
        <p:txBody>
          <a:bodyPr/>
          <a:lstStyle/>
          <a:p>
            <a:r>
              <a:rPr lang="en-US" altLang="zh-CN" sz="3000" dirty="0"/>
              <a:t>Exercise Ch1 </a:t>
            </a:r>
            <a:r>
              <a:rPr lang="en-US" altLang="zh-CN" sz="3000" dirty="0">
                <a:sym typeface="Wingdings" panose="05000000000000000000" pitchFamily="2" charset="2"/>
              </a:rPr>
              <a:t> Blink an LED (cont’d)</a:t>
            </a:r>
            <a:endParaRPr lang="en-US" altLang="zh-CN" sz="3000" dirty="0"/>
          </a:p>
        </p:txBody>
      </p:sp>
      <p:pic>
        <p:nvPicPr>
          <p:cNvPr id="4" name="Picture 3">
            <a:extLst>
              <a:ext uri="{FF2B5EF4-FFF2-40B4-BE49-F238E27FC236}">
                <a16:creationId xmlns:a16="http://schemas.microsoft.com/office/drawing/2014/main" id="{B8CD8C0C-BA51-4751-8C9A-546293B6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46772" y="1842542"/>
            <a:ext cx="3146959" cy="4587092"/>
          </a:xfrm>
          <a:prstGeom prst="rect">
            <a:avLst/>
          </a:prstGeom>
        </p:spPr>
      </p:pic>
      <p:pic>
        <p:nvPicPr>
          <p:cNvPr id="5" name="Picture 4">
            <a:extLst>
              <a:ext uri="{FF2B5EF4-FFF2-40B4-BE49-F238E27FC236}">
                <a16:creationId xmlns:a16="http://schemas.microsoft.com/office/drawing/2014/main" id="{CCCDF51F-2E09-4936-89D4-86DDE86C845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08998" y="1770352"/>
            <a:ext cx="3023667" cy="4587093"/>
          </a:xfrm>
          <a:prstGeom prst="rect">
            <a:avLst/>
          </a:prstGeom>
        </p:spPr>
      </p:pic>
      <p:sp>
        <p:nvSpPr>
          <p:cNvPr id="6" name="Rectangle 5">
            <a:extLst>
              <a:ext uri="{FF2B5EF4-FFF2-40B4-BE49-F238E27FC236}">
                <a16:creationId xmlns:a16="http://schemas.microsoft.com/office/drawing/2014/main" id="{7116884A-025A-471F-B546-D61784089CB2}"/>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959202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4960ED-950A-4BAC-A3B6-625AA109D36D}"/>
              </a:ext>
            </a:extLst>
          </p:cNvPr>
          <p:cNvSpPr>
            <a:spLocks noGrp="1"/>
          </p:cNvSpPr>
          <p:nvPr>
            <p:ph type="body" sz="quarter" idx="10"/>
          </p:nvPr>
        </p:nvSpPr>
        <p:spPr/>
        <p:txBody>
          <a:bodyPr/>
          <a:lstStyle/>
          <a:p>
            <a:r>
              <a:rPr lang="en-US" altLang="zh-CN" sz="3000" dirty="0"/>
              <a:t>Exercise Ch1 </a:t>
            </a:r>
            <a:r>
              <a:rPr lang="en-US" altLang="zh-CN" sz="3000" dirty="0">
                <a:sym typeface="Wingdings" panose="05000000000000000000" pitchFamily="2" charset="2"/>
              </a:rPr>
              <a:t> Blink an LED (cont’d)</a:t>
            </a:r>
            <a:endParaRPr lang="en-US" altLang="zh-CN" sz="3000" dirty="0"/>
          </a:p>
        </p:txBody>
      </p:sp>
      <p:sp>
        <p:nvSpPr>
          <p:cNvPr id="3" name="Content Placeholder 2">
            <a:extLst>
              <a:ext uri="{FF2B5EF4-FFF2-40B4-BE49-F238E27FC236}">
                <a16:creationId xmlns:a16="http://schemas.microsoft.com/office/drawing/2014/main" id="{3EA3C27A-13D9-4886-87AC-28DA5327C346}"/>
              </a:ext>
            </a:extLst>
          </p:cNvPr>
          <p:cNvSpPr>
            <a:spLocks noGrp="1"/>
          </p:cNvSpPr>
          <p:nvPr>
            <p:ph sz="quarter" idx="33"/>
          </p:nvPr>
        </p:nvSpPr>
        <p:spPr/>
        <p:txBody>
          <a:bodyPr>
            <a:normAutofit fontScale="70000" lnSpcReduction="20000"/>
          </a:bodyPr>
          <a:lstStyle/>
          <a:p>
            <a:r>
              <a:rPr lang="en-US" dirty="0"/>
              <a:t>Example of Code to Blink an LED</a:t>
            </a:r>
          </a:p>
          <a:p>
            <a:endParaRPr lang="en-US" dirty="0"/>
          </a:p>
          <a:p>
            <a:pPr marL="0" indent="0">
              <a:lnSpc>
                <a:spcPct val="120000"/>
              </a:lnSpc>
              <a:buNone/>
            </a:pPr>
            <a:r>
              <a:rPr lang="en-US" dirty="0"/>
              <a:t> 	if( GPIO_PIN_OUTPUT_HIGH == </a:t>
            </a:r>
            <a:r>
              <a:rPr lang="en-US" dirty="0" err="1"/>
              <a:t>wiced_hal_gpio_get_pin_output</a:t>
            </a:r>
            <a:r>
              <a:rPr lang="en-US" dirty="0"/>
              <a:t>( WICED_GPIO_PIN_LED_1 ) )</a:t>
            </a:r>
          </a:p>
          <a:p>
            <a:pPr marL="0" indent="0">
              <a:lnSpc>
                <a:spcPct val="120000"/>
              </a:lnSpc>
              <a:buNone/>
            </a:pPr>
            <a:r>
              <a:rPr lang="en-US" dirty="0"/>
              <a:t>    	{</a:t>
            </a:r>
          </a:p>
          <a:p>
            <a:pPr marL="0" indent="0">
              <a:lnSpc>
                <a:spcPct val="120000"/>
              </a:lnSpc>
              <a:buNone/>
            </a:pPr>
            <a:r>
              <a:rPr lang="en-US" dirty="0"/>
              <a:t>    		</a:t>
            </a:r>
            <a:r>
              <a:rPr lang="en-US" dirty="0" err="1"/>
              <a:t>wiced_hal_gpio_set_pin_output</a:t>
            </a:r>
            <a:r>
              <a:rPr lang="en-US" dirty="0"/>
              <a:t>( WICED_GPIO_PIN_LED_1, GPIO_PIN_OUTPUT_LOW );</a:t>
            </a:r>
          </a:p>
          <a:p>
            <a:pPr marL="0" indent="0">
              <a:lnSpc>
                <a:spcPct val="120000"/>
              </a:lnSpc>
              <a:buNone/>
            </a:pPr>
            <a:r>
              <a:rPr lang="en-US" dirty="0"/>
              <a:t>    	}</a:t>
            </a:r>
          </a:p>
          <a:p>
            <a:pPr marL="0" indent="0">
              <a:lnSpc>
                <a:spcPct val="120000"/>
              </a:lnSpc>
              <a:buNone/>
            </a:pPr>
            <a:r>
              <a:rPr lang="en-US" dirty="0"/>
              <a:t>    	else</a:t>
            </a:r>
          </a:p>
          <a:p>
            <a:pPr marL="0" indent="0">
              <a:lnSpc>
                <a:spcPct val="120000"/>
              </a:lnSpc>
              <a:buNone/>
            </a:pPr>
            <a:r>
              <a:rPr lang="en-US" dirty="0"/>
              <a:t>    	{</a:t>
            </a:r>
          </a:p>
          <a:p>
            <a:pPr marL="0" indent="0">
              <a:lnSpc>
                <a:spcPct val="120000"/>
              </a:lnSpc>
              <a:buNone/>
            </a:pPr>
            <a:r>
              <a:rPr lang="en-US" dirty="0"/>
              <a:t>    		</a:t>
            </a:r>
            <a:r>
              <a:rPr lang="en-US" dirty="0" err="1"/>
              <a:t>wiced_hal_gpio_set_pin_output</a:t>
            </a:r>
            <a:r>
              <a:rPr lang="en-US" dirty="0"/>
              <a:t>( WICED_GPIO_PIN_LED_1, GPIO_PIN_OUTPUT_HIGH );</a:t>
            </a:r>
          </a:p>
          <a:p>
            <a:pPr marL="0" indent="0">
              <a:lnSpc>
                <a:spcPct val="120000"/>
              </a:lnSpc>
              <a:buNone/>
            </a:pPr>
            <a:r>
              <a:rPr lang="en-US" dirty="0"/>
              <a:t>    	}</a:t>
            </a:r>
          </a:p>
        </p:txBody>
      </p:sp>
      <p:sp>
        <p:nvSpPr>
          <p:cNvPr id="4" name="Rectangle 3">
            <a:extLst>
              <a:ext uri="{FF2B5EF4-FFF2-40B4-BE49-F238E27FC236}">
                <a16:creationId xmlns:a16="http://schemas.microsoft.com/office/drawing/2014/main" id="{C147F21D-FE85-4B60-89A7-E8AB916D381A}"/>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4225978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0222E-D53A-4812-97DE-8506F69B8176}"/>
              </a:ext>
            </a:extLst>
          </p:cNvPr>
          <p:cNvSpPr>
            <a:spLocks noGrp="1"/>
          </p:cNvSpPr>
          <p:nvPr>
            <p:ph type="body" sz="quarter" idx="10"/>
          </p:nvPr>
        </p:nvSpPr>
        <p:spPr>
          <a:xfrm>
            <a:off x="416838" y="513763"/>
            <a:ext cx="11358323" cy="559704"/>
          </a:xfrm>
        </p:spPr>
        <p:txBody>
          <a:bodyPr/>
          <a:lstStyle/>
          <a:p>
            <a:r>
              <a:rPr lang="en-US" sz="3000" dirty="0"/>
              <a:t>Intro to </a:t>
            </a:r>
            <a:r>
              <a:rPr lang="en-US" sz="3000" dirty="0" err="1"/>
              <a:t>ModusToolbox</a:t>
            </a:r>
            <a:r>
              <a:rPr lang="en-US" sz="3000" dirty="0"/>
              <a:t> – Summary </a:t>
            </a:r>
          </a:p>
        </p:txBody>
      </p:sp>
      <p:sp>
        <p:nvSpPr>
          <p:cNvPr id="5" name="Content Placeholder 4">
            <a:extLst>
              <a:ext uri="{FF2B5EF4-FFF2-40B4-BE49-F238E27FC236}">
                <a16:creationId xmlns:a16="http://schemas.microsoft.com/office/drawing/2014/main" id="{F14C7674-D7FA-4F93-BD42-D1677982F2E1}"/>
              </a:ext>
            </a:extLst>
          </p:cNvPr>
          <p:cNvSpPr>
            <a:spLocks noGrp="1"/>
          </p:cNvSpPr>
          <p:nvPr>
            <p:ph sz="quarter" idx="33"/>
          </p:nvPr>
        </p:nvSpPr>
        <p:spPr>
          <a:xfrm>
            <a:off x="308261" y="1194047"/>
            <a:ext cx="11358323" cy="5847690"/>
          </a:xfrm>
          <a:prstGeom prst="rect">
            <a:avLst/>
          </a:prstGeom>
        </p:spPr>
        <p:txBody>
          <a:bodyPr wrap="square" anchor="t">
            <a:spAutoFit/>
          </a:bodyPr>
          <a:lstStyle/>
          <a:p>
            <a:r>
              <a:rPr lang="en-US" sz="2800" dirty="0"/>
              <a:t>Newest of Cypress’ Integrated Design Environments</a:t>
            </a:r>
          </a:p>
          <a:p>
            <a:r>
              <a:rPr lang="en-US" sz="2800" dirty="0" err="1"/>
              <a:t>ModusToolbox</a:t>
            </a:r>
            <a:r>
              <a:rPr lang="en-US" sz="2800" dirty="0"/>
              <a:t> is an Eclipse-based IDE </a:t>
            </a:r>
          </a:p>
          <a:p>
            <a:pPr lvl="1"/>
            <a:r>
              <a:rPr lang="en-US" sz="2400" dirty="0"/>
              <a:t>Comprises unified Cypress SDK that is IDE agnostic and merges the </a:t>
            </a:r>
            <a:r>
              <a:rPr lang="en-US" sz="2400" dirty="0" err="1"/>
              <a:t>PSoC</a:t>
            </a:r>
            <a:r>
              <a:rPr lang="en-US" sz="2400" dirty="0"/>
              <a:t> MCU libraries and the WICED wireless libraries</a:t>
            </a:r>
          </a:p>
          <a:p>
            <a:pPr lvl="1"/>
            <a:r>
              <a:rPr lang="en-US" sz="2400" dirty="0"/>
              <a:t>Combines </a:t>
            </a:r>
            <a:r>
              <a:rPr lang="en-US" sz="2400" dirty="0" err="1"/>
              <a:t>PSoC</a:t>
            </a:r>
            <a:r>
              <a:rPr lang="en-US" sz="2400" dirty="0"/>
              <a:t> Creator and WICED features and workflows into a single product catering to MCU and IoT products</a:t>
            </a:r>
          </a:p>
          <a:p>
            <a:pPr lvl="1"/>
            <a:r>
              <a:rPr lang="en-US" sz="2400" dirty="0"/>
              <a:t>Supports both programming and debugging through </a:t>
            </a:r>
            <a:r>
              <a:rPr lang="en-US" sz="2400" dirty="0" err="1"/>
              <a:t>OpenOCD</a:t>
            </a:r>
            <a:r>
              <a:rPr lang="en-US" sz="2400" dirty="0"/>
              <a:t> and </a:t>
            </a:r>
            <a:r>
              <a:rPr lang="en-US" sz="2400" dirty="0" err="1"/>
              <a:t>Segger</a:t>
            </a:r>
            <a:endParaRPr lang="en-US" sz="2400" dirty="0"/>
          </a:p>
          <a:p>
            <a:pPr lvl="1"/>
            <a:r>
              <a:rPr lang="en-US" sz="2400" dirty="0"/>
              <a:t>WICED7 integration into combined SDK</a:t>
            </a:r>
          </a:p>
          <a:p>
            <a:pPr lvl="1"/>
            <a:r>
              <a:rPr lang="en-US" sz="2400" dirty="0"/>
              <a:t>BT Designer Integration</a:t>
            </a:r>
          </a:p>
          <a:p>
            <a:r>
              <a:rPr lang="en-US" sz="2800" dirty="0"/>
              <a:t>Code Examples Embedded and in GitHub</a:t>
            </a:r>
          </a:p>
          <a:p>
            <a:pPr lvl="1"/>
            <a:r>
              <a:rPr lang="en-US" sz="2400" dirty="0"/>
              <a:t>Embracing GitHub as the primary distribution mechanism for Example code</a:t>
            </a:r>
          </a:p>
          <a:p>
            <a:pPr lvl="1"/>
            <a:r>
              <a:rPr lang="en-US" sz="2400" dirty="0"/>
              <a:t>Distributing more examples through SDK to use offline.</a:t>
            </a:r>
          </a:p>
          <a:p>
            <a:pPr lvl="1"/>
            <a:endParaRPr lang="en-US" sz="2400" dirty="0"/>
          </a:p>
        </p:txBody>
      </p:sp>
    </p:spTree>
    <p:extLst>
      <p:ext uri="{BB962C8B-B14F-4D97-AF65-F5344CB8AC3E}">
        <p14:creationId xmlns:p14="http://schemas.microsoft.com/office/powerpoint/2010/main" val="270857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to Modus Toolbox</a:t>
            </a:r>
          </a:p>
          <a:p>
            <a:endParaRPr lang="en-US" sz="3600" i="1" dirty="0"/>
          </a:p>
        </p:txBody>
      </p:sp>
      <p:sp>
        <p:nvSpPr>
          <p:cNvPr id="3" name="Text Placeholder 2"/>
          <p:cNvSpPr>
            <a:spLocks noGrp="1"/>
          </p:cNvSpPr>
          <p:nvPr>
            <p:ph type="body" sz="quarter" idx="11"/>
          </p:nvPr>
        </p:nvSpPr>
        <p:spPr>
          <a:xfrm>
            <a:off x="394408" y="4860069"/>
            <a:ext cx="8222650" cy="556019"/>
          </a:xfrm>
        </p:spPr>
        <p:txBody>
          <a:bodyPr/>
          <a:lstStyle/>
          <a:p>
            <a:r>
              <a:rPr lang="en-US" sz="1600" b="0" dirty="0"/>
              <a:t>Greg Carson, Mike Roberts, Victoria </a:t>
            </a:r>
            <a:r>
              <a:rPr lang="en-US" sz="1600" b="0" dirty="0" err="1"/>
              <a:t>Bohanna</a:t>
            </a:r>
            <a:r>
              <a:rPr lang="en-US" sz="1600" b="0" dirty="0"/>
              <a:t> Pea</a:t>
            </a:r>
          </a:p>
          <a:p>
            <a:r>
              <a:rPr lang="en-US" sz="1600" b="0" dirty="0"/>
              <a:t>Reference: BLE-Mesh-01-Tour-ModusToolbox	2019</a:t>
            </a:r>
          </a:p>
        </p:txBody>
      </p:sp>
    </p:spTree>
    <p:extLst>
      <p:ext uri="{BB962C8B-B14F-4D97-AF65-F5344CB8AC3E}">
        <p14:creationId xmlns:p14="http://schemas.microsoft.com/office/powerpoint/2010/main" val="929153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AF7455-460D-4BC1-8010-7ED9D3E19DF2}"/>
              </a:ext>
            </a:extLst>
          </p:cNvPr>
          <p:cNvSpPr>
            <a:spLocks noGrp="1"/>
          </p:cNvSpPr>
          <p:nvPr>
            <p:ph type="body" sz="quarter" idx="10"/>
          </p:nvPr>
        </p:nvSpPr>
        <p:spPr/>
        <p:txBody>
          <a:bodyPr/>
          <a:lstStyle/>
          <a:p>
            <a:r>
              <a:rPr lang="en-US" dirty="0"/>
              <a:t>Take-Aways – </a:t>
            </a:r>
            <a:r>
              <a:rPr lang="en-US" dirty="0" err="1"/>
              <a:t>ModusToolbox</a:t>
            </a:r>
            <a:r>
              <a:rPr lang="en-US" dirty="0"/>
              <a:t> – Class Questions </a:t>
            </a:r>
          </a:p>
        </p:txBody>
      </p:sp>
      <p:sp>
        <p:nvSpPr>
          <p:cNvPr id="4" name="Content Placeholder 3">
            <a:extLst>
              <a:ext uri="{FF2B5EF4-FFF2-40B4-BE49-F238E27FC236}">
                <a16:creationId xmlns:a16="http://schemas.microsoft.com/office/drawing/2014/main" id="{61BC1534-6EEE-4D2D-AC96-363FDCE2C529}"/>
              </a:ext>
            </a:extLst>
          </p:cNvPr>
          <p:cNvSpPr>
            <a:spLocks noGrp="1"/>
          </p:cNvSpPr>
          <p:nvPr>
            <p:ph sz="quarter" idx="33"/>
          </p:nvPr>
        </p:nvSpPr>
        <p:spPr/>
        <p:txBody>
          <a:bodyPr>
            <a:normAutofit/>
          </a:bodyPr>
          <a:lstStyle/>
          <a:p>
            <a:pPr lvl="0"/>
            <a:r>
              <a:rPr lang="en-US" dirty="0"/>
              <a:t>List five different ways to obtain information on commands in </a:t>
            </a:r>
            <a:r>
              <a:rPr lang="en-US" dirty="0" err="1"/>
              <a:t>ModusToolbox</a:t>
            </a:r>
            <a:endParaRPr lang="en-US" dirty="0"/>
          </a:p>
          <a:p>
            <a:pPr lvl="0"/>
            <a:endParaRPr lang="en-US" dirty="0"/>
          </a:p>
          <a:p>
            <a:pPr lvl="0"/>
            <a:endParaRPr lang="en-US" dirty="0"/>
          </a:p>
          <a:p>
            <a:pPr lvl="0"/>
            <a:r>
              <a:rPr lang="en-US" dirty="0"/>
              <a:t>List three ways to identify features of a specific chip targeted in </a:t>
            </a:r>
            <a:r>
              <a:rPr lang="en-US"/>
              <a:t>ModusToolbox</a:t>
            </a:r>
            <a:endParaRPr lang="en-US" dirty="0"/>
          </a:p>
          <a:p>
            <a:endParaRPr lang="en-US" dirty="0"/>
          </a:p>
        </p:txBody>
      </p:sp>
    </p:spTree>
    <p:extLst>
      <p:ext uri="{BB962C8B-B14F-4D97-AF65-F5344CB8AC3E}">
        <p14:creationId xmlns:p14="http://schemas.microsoft.com/office/powerpoint/2010/main" val="277642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879991-AF2A-40EE-8764-3699D0739212}"/>
              </a:ext>
            </a:extLst>
          </p:cNvPr>
          <p:cNvSpPr>
            <a:spLocks noGrp="1"/>
          </p:cNvSpPr>
          <p:nvPr>
            <p:ph type="body" sz="quarter" idx="10"/>
          </p:nvPr>
        </p:nvSpPr>
        <p:spPr/>
        <p:txBody>
          <a:bodyPr/>
          <a:lstStyle/>
          <a:p>
            <a:r>
              <a:rPr lang="en-US" dirty="0"/>
              <a:t>Tips &amp; Tricks</a:t>
            </a:r>
          </a:p>
        </p:txBody>
      </p:sp>
      <p:sp>
        <p:nvSpPr>
          <p:cNvPr id="4" name="Content Placeholder 3">
            <a:extLst>
              <a:ext uri="{FF2B5EF4-FFF2-40B4-BE49-F238E27FC236}">
                <a16:creationId xmlns:a16="http://schemas.microsoft.com/office/drawing/2014/main" id="{3C7AD8C4-561B-4461-9540-CF0C36A670B4}"/>
              </a:ext>
            </a:extLst>
          </p:cNvPr>
          <p:cNvSpPr>
            <a:spLocks noGrp="1"/>
          </p:cNvSpPr>
          <p:nvPr>
            <p:ph sz="quarter" idx="33"/>
          </p:nvPr>
        </p:nvSpPr>
        <p:spPr/>
        <p:txBody>
          <a:bodyPr>
            <a:normAutofit/>
          </a:bodyPr>
          <a:lstStyle/>
          <a:p>
            <a:r>
              <a:rPr lang="en-US" dirty="0"/>
              <a:t>Stay updated with latest version of </a:t>
            </a:r>
            <a:r>
              <a:rPr lang="en-US" dirty="0" err="1"/>
              <a:t>ModusToolbox</a:t>
            </a:r>
            <a:r>
              <a:rPr lang="en-US" dirty="0"/>
              <a:t> and SDKs</a:t>
            </a:r>
          </a:p>
          <a:p>
            <a:pPr marL="0" indent="0">
              <a:buNone/>
            </a:pPr>
            <a:r>
              <a:rPr lang="en-US" dirty="0"/>
              <a:t>	</a:t>
            </a:r>
            <a:r>
              <a:rPr lang="en-US" dirty="0">
                <a:hlinkClick r:id="rId3"/>
              </a:rPr>
              <a:t>https://community.cypress.com/community/modustoolbox</a:t>
            </a:r>
            <a:endParaRPr lang="en-US" dirty="0"/>
          </a:p>
          <a:p>
            <a:endParaRPr lang="en-US" dirty="0"/>
          </a:p>
        </p:txBody>
      </p:sp>
      <p:pic>
        <p:nvPicPr>
          <p:cNvPr id="3" name="Picture 2">
            <a:extLst>
              <a:ext uri="{FF2B5EF4-FFF2-40B4-BE49-F238E27FC236}">
                <a16:creationId xmlns:a16="http://schemas.microsoft.com/office/drawing/2014/main" id="{65C53A03-1FC9-40D2-B54F-D28968430EB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71279" y="2969703"/>
            <a:ext cx="6833997" cy="3439486"/>
          </a:xfrm>
          <a:prstGeom prst="rect">
            <a:avLst/>
          </a:prstGeom>
        </p:spPr>
      </p:pic>
      <p:sp>
        <p:nvSpPr>
          <p:cNvPr id="5" name="Oval 4">
            <a:extLst>
              <a:ext uri="{FF2B5EF4-FFF2-40B4-BE49-F238E27FC236}">
                <a16:creationId xmlns:a16="http://schemas.microsoft.com/office/drawing/2014/main" id="{CD859767-C2FE-4CCA-994B-79BF94744F2F}"/>
              </a:ext>
            </a:extLst>
          </p:cNvPr>
          <p:cNvSpPr/>
          <p:nvPr/>
        </p:nvSpPr>
        <p:spPr>
          <a:xfrm>
            <a:off x="3087148" y="4557658"/>
            <a:ext cx="1770077" cy="146807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94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879991-AF2A-40EE-8764-3699D0739212}"/>
              </a:ext>
            </a:extLst>
          </p:cNvPr>
          <p:cNvSpPr>
            <a:spLocks noGrp="1"/>
          </p:cNvSpPr>
          <p:nvPr>
            <p:ph type="body" sz="quarter" idx="10"/>
          </p:nvPr>
        </p:nvSpPr>
        <p:spPr/>
        <p:txBody>
          <a:bodyPr/>
          <a:lstStyle/>
          <a:p>
            <a:r>
              <a:rPr lang="en-US" dirty="0"/>
              <a:t>References</a:t>
            </a:r>
          </a:p>
        </p:txBody>
      </p:sp>
      <p:sp>
        <p:nvSpPr>
          <p:cNvPr id="4" name="Content Placeholder 3">
            <a:extLst>
              <a:ext uri="{FF2B5EF4-FFF2-40B4-BE49-F238E27FC236}">
                <a16:creationId xmlns:a16="http://schemas.microsoft.com/office/drawing/2014/main" id="{3C7AD8C4-561B-4461-9540-CF0C36A670B4}"/>
              </a:ext>
            </a:extLst>
          </p:cNvPr>
          <p:cNvSpPr>
            <a:spLocks noGrp="1"/>
          </p:cNvSpPr>
          <p:nvPr>
            <p:ph sz="quarter" idx="33"/>
          </p:nvPr>
        </p:nvSpPr>
        <p:spPr/>
        <p:txBody>
          <a:bodyPr>
            <a:normAutofit/>
          </a:bodyPr>
          <a:lstStyle/>
          <a:p>
            <a:r>
              <a:rPr lang="en-US" dirty="0"/>
              <a:t>Documents Section of Quick Panel</a:t>
            </a:r>
          </a:p>
          <a:p>
            <a:pPr lvl="1"/>
            <a:r>
              <a:rPr lang="en-US" b="1" dirty="0"/>
              <a:t>“</a:t>
            </a:r>
            <a:r>
              <a:rPr lang="en-US" b="1" dirty="0" err="1"/>
              <a:t>ModusToolbox</a:t>
            </a:r>
            <a:r>
              <a:rPr lang="en-US" b="1" dirty="0"/>
              <a:t> Documentation Index” </a:t>
            </a:r>
            <a:r>
              <a:rPr lang="en-US" dirty="0"/>
              <a:t>in the Documents section of the Quick Panel has brief descriptions and links to a variety of support documents</a:t>
            </a:r>
          </a:p>
          <a:p>
            <a:pPr lvl="1"/>
            <a:r>
              <a:rPr lang="en-US" b="1" dirty="0"/>
              <a:t>“WICED API Reference” </a:t>
            </a:r>
            <a:r>
              <a:rPr lang="en-US" dirty="0"/>
              <a:t>provides descriptions of software commands. </a:t>
            </a:r>
          </a:p>
          <a:p>
            <a:r>
              <a:rPr lang="en-US" dirty="0" err="1"/>
              <a:t>ModusToolbox</a:t>
            </a:r>
            <a:r>
              <a:rPr lang="en-US" dirty="0"/>
              <a:t>™ Software Environment</a:t>
            </a:r>
          </a:p>
          <a:p>
            <a:pPr lvl="1"/>
            <a:r>
              <a:rPr lang="en-US" dirty="0"/>
              <a:t>@ </a:t>
            </a:r>
            <a:r>
              <a:rPr lang="en-US" dirty="0">
                <a:hlinkClick r:id="rId3"/>
              </a:rPr>
              <a:t>https://www.cypress.com/products/modustoolbox-software-environment</a:t>
            </a:r>
            <a:endParaRPr lang="en-US" dirty="0"/>
          </a:p>
          <a:p>
            <a:pPr lvl="1"/>
            <a:r>
              <a:rPr lang="en-US" dirty="0"/>
              <a:t>Documentation tab lists a majority of </a:t>
            </a:r>
            <a:r>
              <a:rPr lang="en-US" dirty="0" err="1"/>
              <a:t>ModusToolbox</a:t>
            </a:r>
            <a:r>
              <a:rPr lang="en-US" dirty="0"/>
              <a:t> links</a:t>
            </a:r>
          </a:p>
          <a:p>
            <a:r>
              <a:rPr lang="en-US" dirty="0"/>
              <a:t>Cypress Developer Community Video Library @ </a:t>
            </a:r>
            <a:r>
              <a:rPr lang="en-US" dirty="0">
                <a:hlinkClick r:id="rId4"/>
              </a:rPr>
              <a:t>https://www.cypress.com/video-library/PSoC-Software/welcome-modustoolbox-1-creating-new-applications/606471</a:t>
            </a:r>
            <a:endParaRPr lang="en-US" dirty="0"/>
          </a:p>
          <a:p>
            <a:endParaRPr lang="en-US" dirty="0"/>
          </a:p>
          <a:p>
            <a:endParaRPr lang="en-US" dirty="0"/>
          </a:p>
        </p:txBody>
      </p:sp>
    </p:spTree>
    <p:extLst>
      <p:ext uri="{BB962C8B-B14F-4D97-AF65-F5344CB8AC3E}">
        <p14:creationId xmlns:p14="http://schemas.microsoft.com/office/powerpoint/2010/main" val="3377452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to Cypress BLE Mesh</a:t>
            </a:r>
          </a:p>
          <a:p>
            <a:endParaRPr lang="en-US" sz="3600" i="1" dirty="0"/>
          </a:p>
        </p:txBody>
      </p:sp>
      <p:sp>
        <p:nvSpPr>
          <p:cNvPr id="3" name="Text Placeholder 2"/>
          <p:cNvSpPr>
            <a:spLocks noGrp="1"/>
          </p:cNvSpPr>
          <p:nvPr>
            <p:ph type="body" sz="quarter" idx="11"/>
          </p:nvPr>
        </p:nvSpPr>
        <p:spPr>
          <a:xfrm>
            <a:off x="394407" y="4860069"/>
            <a:ext cx="8408629" cy="556019"/>
          </a:xfrm>
        </p:spPr>
        <p:txBody>
          <a:bodyPr/>
          <a:lstStyle/>
          <a:p>
            <a:r>
              <a:rPr lang="en-US" sz="1600" b="0" dirty="0"/>
              <a:t>Greg Carson, Mike Roberts, Victoria </a:t>
            </a:r>
            <a:r>
              <a:rPr lang="en-US" sz="1600" b="0" dirty="0" err="1"/>
              <a:t>Bohanna</a:t>
            </a:r>
            <a:r>
              <a:rPr lang="en-US" sz="1600" b="0" dirty="0"/>
              <a:t> Pea</a:t>
            </a:r>
          </a:p>
          <a:p>
            <a:r>
              <a:rPr lang="en-US" sz="1600" b="0" dirty="0"/>
              <a:t>Reference: BLE-Mesh-02-Tour-ModusToolbox	2019</a:t>
            </a:r>
          </a:p>
        </p:txBody>
      </p:sp>
    </p:spTree>
    <p:extLst>
      <p:ext uri="{BB962C8B-B14F-4D97-AF65-F5344CB8AC3E}">
        <p14:creationId xmlns:p14="http://schemas.microsoft.com/office/powerpoint/2010/main" val="754087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Cypress BLE-Mesh Introduction – Agenda </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Information in Chapter 2….</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normAutofit/>
          </a:bodyPr>
          <a:lstStyle/>
          <a:p>
            <a:r>
              <a:rPr lang="en-US" sz="3600" dirty="0"/>
              <a:t>BLE-Mesh Evolution</a:t>
            </a:r>
          </a:p>
          <a:p>
            <a:r>
              <a:rPr lang="en-US" sz="3600" dirty="0"/>
              <a:t>Relay, Low-Power, Friends and Proxies</a:t>
            </a:r>
          </a:p>
          <a:p>
            <a:r>
              <a:rPr lang="en-US" sz="3600" dirty="0"/>
              <a:t>Mesh Security</a:t>
            </a:r>
          </a:p>
          <a:p>
            <a:r>
              <a:rPr lang="en-US" sz="3600" dirty="0"/>
              <a:t>Technical Comparison</a:t>
            </a:r>
          </a:p>
          <a:p>
            <a:r>
              <a:rPr lang="en-US" sz="3600" dirty="0"/>
              <a:t>Available Products</a:t>
            </a:r>
          </a:p>
        </p:txBody>
      </p:sp>
    </p:spTree>
    <p:extLst>
      <p:ext uri="{BB962C8B-B14F-4D97-AF65-F5344CB8AC3E}">
        <p14:creationId xmlns:p14="http://schemas.microsoft.com/office/powerpoint/2010/main" val="2971732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4D209D-0523-4231-9CB8-03296A263959}"/>
              </a:ext>
            </a:extLst>
          </p:cNvPr>
          <p:cNvSpPr>
            <a:spLocks noGrp="1"/>
          </p:cNvSpPr>
          <p:nvPr>
            <p:ph type="body" sz="quarter" idx="10"/>
          </p:nvPr>
        </p:nvSpPr>
        <p:spPr/>
        <p:txBody>
          <a:bodyPr/>
          <a:lstStyle/>
          <a:p>
            <a:r>
              <a:rPr lang="en-US" sz="3200" dirty="0"/>
              <a:t>Bluetooth Mesh</a:t>
            </a:r>
          </a:p>
        </p:txBody>
      </p:sp>
      <p:sp>
        <p:nvSpPr>
          <p:cNvPr id="4" name="Content Placeholder 1">
            <a:extLst>
              <a:ext uri="{FF2B5EF4-FFF2-40B4-BE49-F238E27FC236}">
                <a16:creationId xmlns:a16="http://schemas.microsoft.com/office/drawing/2014/main" id="{CD43DF67-DF88-4CA2-80FD-F5A4E8DD5D17}"/>
              </a:ext>
            </a:extLst>
          </p:cNvPr>
          <p:cNvSpPr>
            <a:spLocks noGrp="1"/>
          </p:cNvSpPr>
          <p:nvPr>
            <p:ph sz="quarter" idx="33"/>
          </p:nvPr>
        </p:nvSpPr>
        <p:spPr/>
        <p:txBody>
          <a:bodyPr>
            <a:normAutofit lnSpcReduction="10000"/>
          </a:bodyPr>
          <a:lstStyle/>
          <a:p>
            <a:pPr>
              <a:buFont typeface="Wingdings" panose="05000000000000000000" pitchFamily="2" charset="2"/>
              <a:buChar char="v"/>
            </a:pPr>
            <a:r>
              <a:rPr lang="en-US" altLang="ko-KR" b="1" dirty="0"/>
              <a:t>Adopted in July 2017</a:t>
            </a:r>
          </a:p>
          <a:p>
            <a:pPr lvl="1"/>
            <a:r>
              <a:rPr lang="en-US" altLang="ko-KR" dirty="0"/>
              <a:t>Separate stand-alone profile specification, together with “Models” and “Properties”</a:t>
            </a:r>
          </a:p>
          <a:p>
            <a:pPr lvl="1"/>
            <a:r>
              <a:rPr lang="en-US" altLang="ko-KR" dirty="0"/>
              <a:t>Not a part of Bluetooth Core Specification</a:t>
            </a:r>
          </a:p>
          <a:p>
            <a:pPr>
              <a:buFont typeface="Wingdings" panose="05000000000000000000" pitchFamily="2" charset="2"/>
              <a:buChar char="v"/>
            </a:pPr>
            <a:r>
              <a:rPr lang="en-US" altLang="ko-KR" b="1" dirty="0"/>
              <a:t>1st generation of BLE-connected smart home products (1:1 or 1:n)</a:t>
            </a:r>
          </a:p>
          <a:p>
            <a:pPr lvl="1"/>
            <a:r>
              <a:rPr lang="en-US" altLang="ko-KR" dirty="0"/>
              <a:t>1</a:t>
            </a:r>
            <a:r>
              <a:rPr lang="en-US" altLang="ko-KR" baseline="30000" dirty="0"/>
              <a:t>st</a:t>
            </a:r>
            <a:r>
              <a:rPr lang="en-US" altLang="ko-KR" dirty="0"/>
              <a:t> generation products limited to 1:1 or 1:n direct communication</a:t>
            </a:r>
          </a:p>
          <a:p>
            <a:pPr>
              <a:buFont typeface="Wingdings" panose="05000000000000000000" pitchFamily="2" charset="2"/>
              <a:buChar char="v"/>
            </a:pPr>
            <a:r>
              <a:rPr lang="en-US" altLang="ko-KR" b="1" dirty="0"/>
              <a:t>Evolution of BLE Mesh (</a:t>
            </a:r>
            <a:r>
              <a:rPr lang="en-US" altLang="ko-KR" b="1" dirty="0" err="1"/>
              <a:t>n:n</a:t>
            </a:r>
            <a:r>
              <a:rPr lang="en-US" altLang="ko-KR" b="1" dirty="0"/>
              <a:t>)</a:t>
            </a:r>
          </a:p>
          <a:p>
            <a:pPr lvl="1"/>
            <a:r>
              <a:rPr lang="en-US" altLang="ko-KR" dirty="0"/>
              <a:t>Extends range by relaying messages from one node to another</a:t>
            </a:r>
          </a:p>
          <a:p>
            <a:pPr lvl="1"/>
            <a:r>
              <a:rPr lang="en-US" altLang="ko-KR" dirty="0"/>
              <a:t>Full stack makes products from various vendors interoperable</a:t>
            </a:r>
          </a:p>
          <a:p>
            <a:pPr lvl="1"/>
            <a:r>
              <a:rPr lang="en-US" altLang="ko-KR" dirty="0"/>
              <a:t>Direct smartphone Communication – no Bridge/Hub</a:t>
            </a:r>
          </a:p>
          <a:p>
            <a:pPr>
              <a:buFont typeface="Wingdings" panose="05000000000000000000" pitchFamily="2" charset="2"/>
              <a:buChar char="v"/>
            </a:pPr>
            <a:r>
              <a:rPr lang="en-US" altLang="ko-KR" b="1" dirty="0"/>
              <a:t>True Mesh enabled Home Automation</a:t>
            </a:r>
          </a:p>
          <a:p>
            <a:pPr lvl="1"/>
            <a:r>
              <a:rPr lang="en-US" altLang="ko-KR" dirty="0"/>
              <a:t>Enables a true n:n Mesh connected network that links all nodes</a:t>
            </a:r>
          </a:p>
          <a:p>
            <a:pPr lvl="1"/>
            <a:r>
              <a:rPr lang="en-US" altLang="ko-KR" dirty="0"/>
              <a:t>Long battery life for products that leverage low power feature</a:t>
            </a:r>
          </a:p>
        </p:txBody>
      </p:sp>
      <p:pic>
        <p:nvPicPr>
          <p:cNvPr id="5" name="Picture 2" descr="Related image">
            <a:extLst>
              <a:ext uri="{FF2B5EF4-FFF2-40B4-BE49-F238E27FC236}">
                <a16:creationId xmlns:a16="http://schemas.microsoft.com/office/drawing/2014/main" id="{5249364D-6DB6-4100-9C89-FEAF360E15A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400641" y="4529138"/>
            <a:ext cx="1885950" cy="2071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lated image">
            <a:extLst>
              <a:ext uri="{FF2B5EF4-FFF2-40B4-BE49-F238E27FC236}">
                <a16:creationId xmlns:a16="http://schemas.microsoft.com/office/drawing/2014/main" id="{7E7325B2-7B1F-4B56-862B-4D6D2A6BDF2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71917" y="3224154"/>
            <a:ext cx="1357312" cy="216237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FEC9B20-E5A2-43BB-A0EC-2F0E3985494B}"/>
              </a:ext>
            </a:extLst>
          </p:cNvPr>
          <p:cNvGrpSpPr/>
          <p:nvPr/>
        </p:nvGrpSpPr>
        <p:grpSpPr>
          <a:xfrm>
            <a:off x="8901115" y="3105430"/>
            <a:ext cx="1200150" cy="643172"/>
            <a:chOff x="7572376" y="-610548"/>
            <a:chExt cx="1200150" cy="643172"/>
          </a:xfrm>
        </p:grpSpPr>
        <p:pic>
          <p:nvPicPr>
            <p:cNvPr id="6" name="Picture 2" descr="Related image">
              <a:extLst>
                <a:ext uri="{FF2B5EF4-FFF2-40B4-BE49-F238E27FC236}">
                  <a16:creationId xmlns:a16="http://schemas.microsoft.com/office/drawing/2014/main" id="{61C02C8B-C895-420E-A5A7-7E184273A61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2"/>
            <a:stretch/>
          </p:blipFill>
          <p:spPr bwMode="auto">
            <a:xfrm>
              <a:off x="7572376" y="-610548"/>
              <a:ext cx="1200150" cy="6105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lated image">
              <a:extLst>
                <a:ext uri="{FF2B5EF4-FFF2-40B4-BE49-F238E27FC236}">
                  <a16:creationId xmlns:a16="http://schemas.microsoft.com/office/drawing/2014/main" id="{ECF0D563-6B21-4792-AE85-001453957CB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572376" y="-299581"/>
              <a:ext cx="1200150" cy="3322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2666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1A509A-610F-40F2-BBC5-E2F1C4400671}"/>
              </a:ext>
            </a:extLst>
          </p:cNvPr>
          <p:cNvSpPr>
            <a:spLocks noGrp="1"/>
          </p:cNvSpPr>
          <p:nvPr>
            <p:ph type="body" sz="quarter" idx="10"/>
          </p:nvPr>
        </p:nvSpPr>
        <p:spPr/>
        <p:txBody>
          <a:bodyPr/>
          <a:lstStyle/>
          <a:p>
            <a:r>
              <a:rPr lang="en-US" sz="3200" dirty="0"/>
              <a:t>Example of a Home BLE Mesh Network</a:t>
            </a:r>
          </a:p>
        </p:txBody>
      </p:sp>
      <p:sp>
        <p:nvSpPr>
          <p:cNvPr id="4" name="Content Placeholder 1">
            <a:extLst>
              <a:ext uri="{FF2B5EF4-FFF2-40B4-BE49-F238E27FC236}">
                <a16:creationId xmlns:a16="http://schemas.microsoft.com/office/drawing/2014/main" id="{EE60A7B7-9ABE-4071-B2FF-17E639286CCB}"/>
              </a:ext>
            </a:extLst>
          </p:cNvPr>
          <p:cNvSpPr txBox="1">
            <a:spLocks/>
          </p:cNvSpPr>
          <p:nvPr/>
        </p:nvSpPr>
        <p:spPr>
          <a:xfrm>
            <a:off x="418793" y="1480951"/>
            <a:ext cx="5312447" cy="5377049"/>
          </a:xfrm>
          <a:prstGeom prst="rect">
            <a:avLst/>
          </a:prstGeom>
        </p:spPr>
        <p:txBody>
          <a:bodyPr vert="horz" lIns="91376" tIns="45688" rIns="91376" bIns="45688" rtlCol="0">
            <a:noAutofit/>
          </a:bodyPr>
          <a:lstStyle>
            <a:lvl1pPr marL="0" indent="0" algn="l" defTabSz="913652" rtl="0" eaLnBrk="1" latinLnBrk="0" hangingPunct="1">
              <a:lnSpc>
                <a:spcPct val="90000"/>
              </a:lnSpc>
              <a:spcBef>
                <a:spcPts val="1000"/>
              </a:spcBef>
              <a:buFont typeface="Arial" panose="020B0604020202020204" pitchFamily="34" charset="0"/>
              <a:buNone/>
              <a:defRPr sz="3600" b="1" kern="1200" baseline="0">
                <a:solidFill>
                  <a:schemeClr val="tx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90000"/>
              </a:lnSpc>
              <a:spcBef>
                <a:spcPts val="500"/>
              </a:spcBef>
              <a:buFont typeface="Arial" panose="020B0604020202020204" pitchFamily="34" charset="0"/>
              <a:buChar char="•"/>
              <a:defRPr sz="4000" kern="1200">
                <a:solidFill>
                  <a:schemeClr val="tx1"/>
                </a:solidFill>
                <a:latin typeface="+mj-lt"/>
                <a:ea typeface="+mn-ea"/>
                <a:cs typeface="+mn-cs"/>
              </a:defRPr>
            </a:lvl2pPr>
            <a:lvl3pPr marL="1142074" indent="-228424" algn="l" defTabSz="913652" rtl="0" eaLnBrk="1" latinLnBrk="0" hangingPunct="1">
              <a:lnSpc>
                <a:spcPct val="90000"/>
              </a:lnSpc>
              <a:spcBef>
                <a:spcPts val="500"/>
              </a:spcBef>
              <a:buFont typeface="Arial" panose="020B0604020202020204" pitchFamily="34" charset="0"/>
              <a:buChar char="•"/>
              <a:defRPr sz="4000" kern="1200">
                <a:solidFill>
                  <a:schemeClr val="tx1"/>
                </a:solidFill>
                <a:latin typeface="+mj-lt"/>
                <a:ea typeface="+mn-ea"/>
                <a:cs typeface="+mn-cs"/>
              </a:defRPr>
            </a:lvl3pPr>
            <a:lvl4pPr marL="1598880" indent="-228424" algn="l" defTabSz="913652" rtl="0" eaLnBrk="1" latinLnBrk="0" hangingPunct="1">
              <a:lnSpc>
                <a:spcPct val="90000"/>
              </a:lnSpc>
              <a:spcBef>
                <a:spcPts val="500"/>
              </a:spcBef>
              <a:buFont typeface="Arial" panose="020B0604020202020204" pitchFamily="34" charset="0"/>
              <a:buChar char="•"/>
              <a:defRPr sz="4000" kern="1200">
                <a:solidFill>
                  <a:schemeClr val="tx1"/>
                </a:solidFill>
                <a:latin typeface="+mj-lt"/>
                <a:ea typeface="+mn-ea"/>
                <a:cs typeface="+mn-cs"/>
              </a:defRPr>
            </a:lvl4pPr>
            <a:lvl5pPr marL="2055687" indent="-228424" algn="l" defTabSz="913652" rtl="0" eaLnBrk="1" latinLnBrk="0" hangingPunct="1">
              <a:lnSpc>
                <a:spcPct val="90000"/>
              </a:lnSpc>
              <a:spcBef>
                <a:spcPts val="500"/>
              </a:spcBef>
              <a:buFont typeface="Arial" panose="020B0604020202020204" pitchFamily="34" charset="0"/>
              <a:buChar char="•"/>
              <a:defRPr sz="4000" kern="1200">
                <a:solidFill>
                  <a:schemeClr val="tx1"/>
                </a:solidFill>
                <a:latin typeface="+mj-lt"/>
                <a:ea typeface="+mn-ea"/>
                <a:cs typeface="+mn-cs"/>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sz="1800" dirty="0">
                <a:solidFill>
                  <a:srgbClr val="CC6600"/>
                </a:solidFill>
              </a:rPr>
              <a:t>Relay Nodes</a:t>
            </a:r>
          </a:p>
          <a:p>
            <a:pPr lvl="1"/>
            <a:r>
              <a:rPr lang="en-US" sz="1600" dirty="0"/>
              <a:t>Light Switches, Light Bulbs, HVAC Controls</a:t>
            </a:r>
            <a:endParaRPr lang="en-US" sz="1300" dirty="0"/>
          </a:p>
          <a:p>
            <a:r>
              <a:rPr lang="en-US" sz="1800" dirty="0">
                <a:solidFill>
                  <a:srgbClr val="FFC000"/>
                </a:solidFill>
              </a:rPr>
              <a:t>Low Power Node (LPN)</a:t>
            </a:r>
          </a:p>
          <a:p>
            <a:pPr lvl="1"/>
            <a:r>
              <a:rPr lang="en-US" sz="1600" dirty="0"/>
              <a:t>Temperature Sensor, sleeps between measures, and then sends its measures to the network</a:t>
            </a:r>
            <a:endParaRPr lang="en-US" sz="1500" dirty="0"/>
          </a:p>
          <a:p>
            <a:r>
              <a:rPr lang="en-US" sz="1800" dirty="0">
                <a:solidFill>
                  <a:srgbClr val="FE8CF3"/>
                </a:solidFill>
              </a:rPr>
              <a:t>Friend Node</a:t>
            </a:r>
            <a:r>
              <a:rPr lang="en-US" sz="1800" dirty="0"/>
              <a:t> </a:t>
            </a:r>
          </a:p>
          <a:p>
            <a:pPr lvl="1"/>
            <a:r>
              <a:rPr lang="en-US" sz="1500" dirty="0"/>
              <a:t>Light Bulbs</a:t>
            </a:r>
          </a:p>
          <a:p>
            <a:pPr lvl="1"/>
            <a:r>
              <a:rPr lang="en-US" sz="1600" dirty="0"/>
              <a:t>Establishes a friendship with a LPN</a:t>
            </a:r>
          </a:p>
          <a:p>
            <a:pPr lvl="1"/>
            <a:r>
              <a:rPr lang="en-US" sz="1600" dirty="0"/>
              <a:t>Saves messages meant to go to the LPN</a:t>
            </a:r>
          </a:p>
          <a:p>
            <a:pPr lvl="1"/>
            <a:r>
              <a:rPr lang="en-US" sz="1600" dirty="0"/>
              <a:t>When polled, sends saves messages to LPN</a:t>
            </a:r>
          </a:p>
          <a:p>
            <a:r>
              <a:rPr lang="en-US" sz="1800" dirty="0">
                <a:solidFill>
                  <a:srgbClr val="FF0000"/>
                </a:solidFill>
              </a:rPr>
              <a:t>Proxy Node</a:t>
            </a:r>
          </a:p>
          <a:p>
            <a:pPr lvl="1"/>
            <a:r>
              <a:rPr lang="en-US" sz="1600" dirty="0">
                <a:solidFill>
                  <a:srgbClr val="000000"/>
                </a:solidFill>
              </a:rPr>
              <a:t>Light Bulbs</a:t>
            </a:r>
            <a:endParaRPr lang="en-US" sz="1500" dirty="0"/>
          </a:p>
          <a:p>
            <a:pPr lvl="1"/>
            <a:r>
              <a:rPr lang="en-US" sz="1600" dirty="0"/>
              <a:t>GATT connection to a mobile or tablet used to</a:t>
            </a:r>
          </a:p>
          <a:p>
            <a:pPr lvl="2"/>
            <a:r>
              <a:rPr lang="en-US" sz="1500" dirty="0"/>
              <a:t>Control, Monitor &amp; Provision nodes</a:t>
            </a:r>
          </a:p>
          <a:p>
            <a:pPr lvl="2"/>
            <a:r>
              <a:rPr lang="en-US" sz="1500" dirty="0"/>
              <a:t>OTA FW image upgrade</a:t>
            </a:r>
            <a:endParaRPr lang="en-US" sz="1400" dirty="0"/>
          </a:p>
        </p:txBody>
      </p:sp>
      <p:pic>
        <p:nvPicPr>
          <p:cNvPr id="5" name="Picture 4">
            <a:extLst>
              <a:ext uri="{FF2B5EF4-FFF2-40B4-BE49-F238E27FC236}">
                <a16:creationId xmlns:a16="http://schemas.microsoft.com/office/drawing/2014/main" id="{50A2273C-013C-4822-B78B-923EA6F37EBE}"/>
              </a:ext>
            </a:extLst>
          </p:cNvPr>
          <p:cNvPicPr>
            <a:picLocks noChangeAspect="1"/>
          </p:cNvPicPr>
          <p:nvPr/>
        </p:nvPicPr>
        <p:blipFill>
          <a:blip r:embed="rId2"/>
          <a:stretch>
            <a:fillRect/>
          </a:stretch>
        </p:blipFill>
        <p:spPr>
          <a:xfrm>
            <a:off x="5930900" y="1585350"/>
            <a:ext cx="5842307" cy="4254253"/>
          </a:xfrm>
          <a:prstGeom prst="rect">
            <a:avLst/>
          </a:prstGeom>
        </p:spPr>
      </p:pic>
    </p:spTree>
    <p:extLst>
      <p:ext uri="{BB962C8B-B14F-4D97-AF65-F5344CB8AC3E}">
        <p14:creationId xmlns:p14="http://schemas.microsoft.com/office/powerpoint/2010/main" val="754563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08C8E6-B4BB-4D0E-BBDF-906A6FC152B8}"/>
              </a:ext>
            </a:extLst>
          </p:cNvPr>
          <p:cNvSpPr>
            <a:spLocks noGrp="1"/>
          </p:cNvSpPr>
          <p:nvPr>
            <p:ph sz="quarter" idx="33"/>
          </p:nvPr>
        </p:nvSpPr>
        <p:spPr>
          <a:xfrm>
            <a:off x="418793" y="1471473"/>
            <a:ext cx="11358323" cy="4834111"/>
          </a:xfrm>
        </p:spPr>
        <p:txBody>
          <a:bodyPr>
            <a:normAutofit/>
          </a:bodyPr>
          <a:lstStyle/>
          <a:p>
            <a:r>
              <a:rPr lang="en-US" b="1" u="sng" dirty="0"/>
              <a:t>Network Key</a:t>
            </a:r>
            <a:r>
              <a:rPr lang="en-US" dirty="0"/>
              <a:t> given to All nodes in mesh network</a:t>
            </a:r>
          </a:p>
          <a:p>
            <a:r>
              <a:rPr lang="en-US" b="1" u="sng" dirty="0"/>
              <a:t>App Keys</a:t>
            </a:r>
            <a:r>
              <a:rPr lang="en-US" dirty="0"/>
              <a:t> secure messages for specific applications, i.e. lighting, heating, etc</a:t>
            </a:r>
          </a:p>
          <a:p>
            <a:r>
              <a:rPr lang="en-US" b="1" u="sng" dirty="0"/>
              <a:t>Device Key</a:t>
            </a:r>
            <a:r>
              <a:rPr lang="en-US" dirty="0"/>
              <a:t> is used to provision and configure each node</a:t>
            </a:r>
          </a:p>
          <a:p>
            <a:r>
              <a:rPr lang="en-US" b="1" u="sng" dirty="0"/>
              <a:t>Privacy Keys</a:t>
            </a:r>
            <a:r>
              <a:rPr lang="en-US" dirty="0"/>
              <a:t> hide message source information</a:t>
            </a:r>
          </a:p>
          <a:p>
            <a:r>
              <a:rPr lang="en-US" b="1" u="sng" dirty="0"/>
              <a:t>Subnet Keys</a:t>
            </a:r>
            <a:r>
              <a:rPr lang="en-US" dirty="0"/>
              <a:t> allow groups to exist within networks</a:t>
            </a:r>
          </a:p>
          <a:p>
            <a:r>
              <a:rPr lang="en-US" dirty="0"/>
              <a:t>Two network PDU fields protect against Replay Attacks</a:t>
            </a:r>
            <a:endParaRPr lang="en-US" b="1" dirty="0"/>
          </a:p>
          <a:p>
            <a:pPr lvl="1"/>
            <a:r>
              <a:rPr lang="en-US" sz="2400" b="1" dirty="0"/>
              <a:t>Sequence Number (SEQ)</a:t>
            </a:r>
            <a:endParaRPr lang="en-US" sz="2400" dirty="0"/>
          </a:p>
          <a:p>
            <a:pPr lvl="1"/>
            <a:r>
              <a:rPr lang="en-US" sz="2400" b="1" dirty="0"/>
              <a:t>IV Index </a:t>
            </a:r>
            <a:r>
              <a:rPr lang="en-US" sz="2400" dirty="0"/>
              <a:t>an extension to SEQ</a:t>
            </a:r>
          </a:p>
          <a:p>
            <a:r>
              <a:rPr lang="en-US" b="1" dirty="0"/>
              <a:t>De-commissioning </a:t>
            </a:r>
            <a:r>
              <a:rPr lang="en-US" dirty="0"/>
              <a:t>protects against Garbage Can Attacks</a:t>
            </a:r>
          </a:p>
        </p:txBody>
      </p:sp>
      <p:sp>
        <p:nvSpPr>
          <p:cNvPr id="9" name="Text Placeholder 8">
            <a:extLst>
              <a:ext uri="{FF2B5EF4-FFF2-40B4-BE49-F238E27FC236}">
                <a16:creationId xmlns:a16="http://schemas.microsoft.com/office/drawing/2014/main" id="{2CABED0C-C62D-45E9-8F40-9ADD3ED0D21C}"/>
              </a:ext>
            </a:extLst>
          </p:cNvPr>
          <p:cNvSpPr>
            <a:spLocks noGrp="1"/>
          </p:cNvSpPr>
          <p:nvPr>
            <p:ph type="body" sz="quarter" idx="10"/>
          </p:nvPr>
        </p:nvSpPr>
        <p:spPr>
          <a:xfrm>
            <a:off x="343203" y="552416"/>
            <a:ext cx="11358323" cy="559704"/>
          </a:xfrm>
        </p:spPr>
        <p:txBody>
          <a:bodyPr/>
          <a:lstStyle/>
          <a:p>
            <a:r>
              <a:rPr lang="en-US" sz="3200" dirty="0"/>
              <a:t>Security includes Keys Sequencers and Records</a:t>
            </a:r>
          </a:p>
        </p:txBody>
      </p:sp>
    </p:spTree>
    <p:extLst>
      <p:ext uri="{BB962C8B-B14F-4D97-AF65-F5344CB8AC3E}">
        <p14:creationId xmlns:p14="http://schemas.microsoft.com/office/powerpoint/2010/main" val="40882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B0FE43-16C7-4E4C-AADB-5EC94A951BD0}"/>
              </a:ext>
            </a:extLst>
          </p:cNvPr>
          <p:cNvSpPr>
            <a:spLocks noGrp="1"/>
          </p:cNvSpPr>
          <p:nvPr>
            <p:ph type="body" sz="quarter" idx="10"/>
          </p:nvPr>
        </p:nvSpPr>
        <p:spPr/>
        <p:txBody>
          <a:bodyPr/>
          <a:lstStyle/>
          <a:p>
            <a:r>
              <a:rPr lang="en-US" sz="2800" dirty="0"/>
              <a:t>Debugging the Myth of BLE-Mesh</a:t>
            </a:r>
            <a:endParaRPr lang="en-US" sz="3200" dirty="0"/>
          </a:p>
        </p:txBody>
      </p:sp>
      <p:sp>
        <p:nvSpPr>
          <p:cNvPr id="5" name="Content Placeholder 2">
            <a:extLst>
              <a:ext uri="{FF2B5EF4-FFF2-40B4-BE49-F238E27FC236}">
                <a16:creationId xmlns:a16="http://schemas.microsoft.com/office/drawing/2014/main" id="{6364A745-701D-4FF7-AAEC-71EE19B38A70}"/>
              </a:ext>
            </a:extLst>
          </p:cNvPr>
          <p:cNvSpPr>
            <a:spLocks noGrp="1"/>
          </p:cNvSpPr>
          <p:nvPr>
            <p:ph sz="quarter" idx="33"/>
          </p:nvPr>
        </p:nvSpPr>
        <p:spPr/>
        <p:txBody>
          <a:bodyPr>
            <a:normAutofit/>
          </a:bodyPr>
          <a:lstStyle/>
          <a:p>
            <a:r>
              <a:rPr lang="en-US" sz="1900" dirty="0"/>
              <a:t>Power Consumption is managed</a:t>
            </a:r>
          </a:p>
          <a:p>
            <a:pPr lvl="1"/>
            <a:r>
              <a:rPr lang="en-US" sz="1700" dirty="0"/>
              <a:t>BLE mesh is designed to support nodes needing to operate for several years on a battery (Friend Nodes)</a:t>
            </a:r>
          </a:p>
          <a:p>
            <a:r>
              <a:rPr lang="en-US" sz="1900" dirty="0"/>
              <a:t>BLE mesh is more than Flood</a:t>
            </a:r>
          </a:p>
          <a:p>
            <a:pPr lvl="1"/>
            <a:r>
              <a:rPr lang="en-US" sz="1700" dirty="0"/>
              <a:t>The “</a:t>
            </a:r>
            <a:r>
              <a:rPr lang="en-US" sz="1700" b="1" u="sng" dirty="0"/>
              <a:t>managed</a:t>
            </a:r>
            <a:r>
              <a:rPr lang="en-US" sz="1700" dirty="0"/>
              <a:t> part of the flood” is often missed… but it makes the whole difference!</a:t>
            </a:r>
            <a:br>
              <a:rPr lang="en-US" sz="1700" dirty="0"/>
            </a:br>
            <a:r>
              <a:rPr lang="en-US" sz="1700" dirty="0"/>
              <a:t>Sub-networking, Time-To-Live, node grouping via virtual addresses, …</a:t>
            </a:r>
          </a:p>
          <a:p>
            <a:r>
              <a:rPr lang="en-US" sz="1900" dirty="0"/>
              <a:t>Acknowledged messages are manageable to groups</a:t>
            </a:r>
          </a:p>
          <a:p>
            <a:pPr lvl="1"/>
            <a:r>
              <a:rPr lang="en-US" sz="1700" dirty="0"/>
              <a:t>When commands requiring ACK responses are issued to a group of nodes, the nodes use a random timer delay before responding. Along with a command repetition mechanism, random delays ensure the controller is unlikely to miss a node ACK notification</a:t>
            </a:r>
          </a:p>
          <a:p>
            <a:r>
              <a:rPr lang="en-US" sz="1900" dirty="0"/>
              <a:t>BLE mesh has mechanisms for OTA FW upgrade</a:t>
            </a:r>
          </a:p>
          <a:p>
            <a:pPr lvl="1"/>
            <a:r>
              <a:rPr lang="en-US" sz="1700" dirty="0"/>
              <a:t>SIG Mesh working group released an OTA standard in Q4CY18</a:t>
            </a:r>
          </a:p>
        </p:txBody>
      </p:sp>
    </p:spTree>
    <p:extLst>
      <p:ext uri="{BB962C8B-B14F-4D97-AF65-F5344CB8AC3E}">
        <p14:creationId xmlns:p14="http://schemas.microsoft.com/office/powerpoint/2010/main" val="3235481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8E6427-28EC-4109-926C-3BFCA2256E57}"/>
              </a:ext>
            </a:extLst>
          </p:cNvPr>
          <p:cNvSpPr>
            <a:spLocks noGrp="1"/>
          </p:cNvSpPr>
          <p:nvPr>
            <p:ph type="body" sz="quarter" idx="10"/>
          </p:nvPr>
        </p:nvSpPr>
        <p:spPr/>
        <p:txBody>
          <a:bodyPr/>
          <a:lstStyle/>
          <a:p>
            <a:r>
              <a:rPr lang="en-US" sz="3200" dirty="0"/>
              <a:t>BLE Mesh Advantages Over Other Mesh Technologies</a:t>
            </a:r>
          </a:p>
        </p:txBody>
      </p:sp>
      <p:graphicFrame>
        <p:nvGraphicFramePr>
          <p:cNvPr id="5" name="Table 6">
            <a:extLst>
              <a:ext uri="{FF2B5EF4-FFF2-40B4-BE49-F238E27FC236}">
                <a16:creationId xmlns:a16="http://schemas.microsoft.com/office/drawing/2014/main" id="{B2436270-5B1B-420A-99DA-9FA08D0CC5AF}"/>
              </a:ext>
            </a:extLst>
          </p:cNvPr>
          <p:cNvGraphicFramePr>
            <a:graphicFrameLocks noGrp="1"/>
          </p:cNvGraphicFramePr>
          <p:nvPr>
            <p:ph sz="quarter" idx="33"/>
            <p:extLst>
              <p:ext uri="{D42A27DB-BD31-4B8C-83A1-F6EECF244321}">
                <p14:modId xmlns:p14="http://schemas.microsoft.com/office/powerpoint/2010/main" val="781986468"/>
              </p:ext>
            </p:extLst>
          </p:nvPr>
        </p:nvGraphicFramePr>
        <p:xfrm>
          <a:off x="418792" y="1357313"/>
          <a:ext cx="11358562" cy="5029200"/>
        </p:xfrm>
        <a:graphic>
          <a:graphicData uri="http://schemas.openxmlformats.org/drawingml/2006/table">
            <a:tbl>
              <a:tblPr firstRow="1" bandRow="1">
                <a:tableStyleId>{5C22544A-7EE6-4342-B048-85BDC9FD1C3A}</a:tableStyleId>
              </a:tblPr>
              <a:tblGrid>
                <a:gridCol w="1246414">
                  <a:extLst>
                    <a:ext uri="{9D8B030D-6E8A-4147-A177-3AD203B41FA5}">
                      <a16:colId xmlns:a16="http://schemas.microsoft.com/office/drawing/2014/main" val="3592669479"/>
                    </a:ext>
                  </a:extLst>
                </a:gridCol>
                <a:gridCol w="10112148">
                  <a:extLst>
                    <a:ext uri="{9D8B030D-6E8A-4147-A177-3AD203B41FA5}">
                      <a16:colId xmlns:a16="http://schemas.microsoft.com/office/drawing/2014/main" val="1267459977"/>
                    </a:ext>
                  </a:extLst>
                </a:gridCol>
              </a:tblGrid>
              <a:tr h="370840">
                <a:tc>
                  <a:txBody>
                    <a:bodyPr/>
                    <a:lstStyle/>
                    <a:p>
                      <a:pPr algn="ctr"/>
                      <a:endParaRPr lang="en-US" sz="2400" b="1"/>
                    </a:p>
                  </a:txBody>
                  <a:tcPr/>
                </a:tc>
                <a:tc>
                  <a:txBody>
                    <a:bodyPr/>
                    <a:lstStyle/>
                    <a:p>
                      <a:endParaRPr lang="en-US" sz="2400" b="1"/>
                    </a:p>
                  </a:txBody>
                  <a:tcPr/>
                </a:tc>
                <a:extLst>
                  <a:ext uri="{0D108BD9-81ED-4DB2-BD59-A6C34878D82A}">
                    <a16:rowId xmlns:a16="http://schemas.microsoft.com/office/drawing/2014/main" val="995755664"/>
                  </a:ext>
                </a:extLst>
              </a:tr>
              <a:tr h="370840">
                <a:tc>
                  <a:txBody>
                    <a:bodyPr/>
                    <a:lstStyle/>
                    <a:p>
                      <a:pPr algn="ctr"/>
                      <a:r>
                        <a:rPr lang="en-US" sz="2400" b="1" dirty="0"/>
                        <a:t>1</a:t>
                      </a:r>
                    </a:p>
                  </a:txBody>
                  <a:tcPr/>
                </a:tc>
                <a:tc>
                  <a:txBody>
                    <a:bodyPr/>
                    <a:lstStyle/>
                    <a:p>
                      <a:r>
                        <a:rPr lang="en-US" sz="2400" b="1" dirty="0"/>
                        <a:t>OSI Model – Full Stack Implementation</a:t>
                      </a:r>
                    </a:p>
                  </a:txBody>
                  <a:tcPr/>
                </a:tc>
                <a:extLst>
                  <a:ext uri="{0D108BD9-81ED-4DB2-BD59-A6C34878D82A}">
                    <a16:rowId xmlns:a16="http://schemas.microsoft.com/office/drawing/2014/main" val="1017194096"/>
                  </a:ext>
                </a:extLst>
              </a:tr>
              <a:tr h="370840">
                <a:tc>
                  <a:txBody>
                    <a:bodyPr/>
                    <a:lstStyle/>
                    <a:p>
                      <a:pPr algn="ctr"/>
                      <a:r>
                        <a:rPr lang="en-US" sz="2400" b="1" dirty="0"/>
                        <a:t>2</a:t>
                      </a:r>
                    </a:p>
                  </a:txBody>
                  <a:tcPr/>
                </a:tc>
                <a:tc>
                  <a:txBody>
                    <a:bodyPr/>
                    <a:lstStyle/>
                    <a:p>
                      <a:r>
                        <a:rPr lang="en-US" sz="2400" b="1" dirty="0"/>
                        <a:t>Radio – Established technology in billions of devices</a:t>
                      </a:r>
                    </a:p>
                  </a:txBody>
                  <a:tcPr/>
                </a:tc>
                <a:extLst>
                  <a:ext uri="{0D108BD9-81ED-4DB2-BD59-A6C34878D82A}">
                    <a16:rowId xmlns:a16="http://schemas.microsoft.com/office/drawing/2014/main" val="2321709649"/>
                  </a:ext>
                </a:extLst>
              </a:tr>
              <a:tr h="370840">
                <a:tc>
                  <a:txBody>
                    <a:bodyPr/>
                    <a:lstStyle/>
                    <a:p>
                      <a:pPr algn="ctr"/>
                      <a:r>
                        <a:rPr lang="en-US" sz="2400" b="1" dirty="0"/>
                        <a:t>3</a:t>
                      </a:r>
                    </a:p>
                  </a:txBody>
                  <a:tcPr/>
                </a:tc>
                <a:tc>
                  <a:txBody>
                    <a:bodyPr/>
                    <a:lstStyle/>
                    <a:p>
                      <a:r>
                        <a:rPr lang="en-US" sz="2400" b="1" dirty="0"/>
                        <a:t>Wireless Interference – Single Channel vs 3 Channels</a:t>
                      </a:r>
                    </a:p>
                  </a:txBody>
                  <a:tcPr/>
                </a:tc>
                <a:extLst>
                  <a:ext uri="{0D108BD9-81ED-4DB2-BD59-A6C34878D82A}">
                    <a16:rowId xmlns:a16="http://schemas.microsoft.com/office/drawing/2014/main" val="2847488280"/>
                  </a:ext>
                </a:extLst>
              </a:tr>
              <a:tr h="370840">
                <a:tc>
                  <a:txBody>
                    <a:bodyPr/>
                    <a:lstStyle/>
                    <a:p>
                      <a:pPr algn="ctr"/>
                      <a:r>
                        <a:rPr lang="en-US" sz="2400" b="1" dirty="0"/>
                        <a:t>4</a:t>
                      </a:r>
                    </a:p>
                  </a:txBody>
                  <a:tcPr/>
                </a:tc>
                <a:tc>
                  <a:txBody>
                    <a:bodyPr/>
                    <a:lstStyle/>
                    <a:p>
                      <a:r>
                        <a:rPr lang="en-US" sz="2400" b="1" dirty="0"/>
                        <a:t>Range – 300 meters to 1 km</a:t>
                      </a:r>
                    </a:p>
                  </a:txBody>
                  <a:tcPr/>
                </a:tc>
                <a:extLst>
                  <a:ext uri="{0D108BD9-81ED-4DB2-BD59-A6C34878D82A}">
                    <a16:rowId xmlns:a16="http://schemas.microsoft.com/office/drawing/2014/main" val="2445748090"/>
                  </a:ext>
                </a:extLst>
              </a:tr>
              <a:tr h="370840">
                <a:tc>
                  <a:txBody>
                    <a:bodyPr/>
                    <a:lstStyle/>
                    <a:p>
                      <a:pPr algn="ctr"/>
                      <a:r>
                        <a:rPr lang="en-US" sz="2400" b="1" dirty="0"/>
                        <a:t>5</a:t>
                      </a:r>
                    </a:p>
                  </a:txBody>
                  <a:tcPr/>
                </a:tc>
                <a:tc>
                  <a:txBody>
                    <a:bodyPr/>
                    <a:lstStyle/>
                    <a:p>
                      <a:r>
                        <a:rPr lang="en-US" sz="2400" b="1" dirty="0"/>
                        <a:t>Data Rate – Up to 2 Mbps</a:t>
                      </a:r>
                    </a:p>
                  </a:txBody>
                  <a:tcPr/>
                </a:tc>
                <a:extLst>
                  <a:ext uri="{0D108BD9-81ED-4DB2-BD59-A6C34878D82A}">
                    <a16:rowId xmlns:a16="http://schemas.microsoft.com/office/drawing/2014/main" val="3976833170"/>
                  </a:ext>
                </a:extLst>
              </a:tr>
              <a:tr h="370840">
                <a:tc>
                  <a:txBody>
                    <a:bodyPr/>
                    <a:lstStyle/>
                    <a:p>
                      <a:pPr algn="ctr"/>
                      <a:r>
                        <a:rPr lang="en-US" sz="2400" b="1" dirty="0"/>
                        <a:t>6</a:t>
                      </a:r>
                    </a:p>
                  </a:txBody>
                  <a:tcPr/>
                </a:tc>
                <a:tc>
                  <a:txBody>
                    <a:bodyPr/>
                    <a:lstStyle/>
                    <a:p>
                      <a:r>
                        <a:rPr lang="en-US" sz="2400" b="1" dirty="0"/>
                        <a:t>Shorter Packets – 29 octets</a:t>
                      </a:r>
                    </a:p>
                  </a:txBody>
                  <a:tcPr/>
                </a:tc>
                <a:extLst>
                  <a:ext uri="{0D108BD9-81ED-4DB2-BD59-A6C34878D82A}">
                    <a16:rowId xmlns:a16="http://schemas.microsoft.com/office/drawing/2014/main" val="1442354777"/>
                  </a:ext>
                </a:extLst>
              </a:tr>
              <a:tr h="370840">
                <a:tc>
                  <a:txBody>
                    <a:bodyPr/>
                    <a:lstStyle/>
                    <a:p>
                      <a:pPr algn="ctr"/>
                      <a:r>
                        <a:rPr lang="en-US" sz="2400" b="1" dirty="0"/>
                        <a:t>7</a:t>
                      </a:r>
                    </a:p>
                  </a:txBody>
                  <a:tcPr/>
                </a:tc>
                <a:tc>
                  <a:txBody>
                    <a:bodyPr/>
                    <a:lstStyle/>
                    <a:p>
                      <a:r>
                        <a:rPr lang="en-US" sz="2400" b="1" dirty="0"/>
                        <a:t>Power Consumption / Duty Cycle</a:t>
                      </a:r>
                    </a:p>
                  </a:txBody>
                  <a:tcPr/>
                </a:tc>
                <a:extLst>
                  <a:ext uri="{0D108BD9-81ED-4DB2-BD59-A6C34878D82A}">
                    <a16:rowId xmlns:a16="http://schemas.microsoft.com/office/drawing/2014/main" val="17400835"/>
                  </a:ext>
                </a:extLst>
              </a:tr>
              <a:tr h="370840">
                <a:tc>
                  <a:txBody>
                    <a:bodyPr/>
                    <a:lstStyle/>
                    <a:p>
                      <a:pPr algn="ctr"/>
                      <a:r>
                        <a:rPr lang="en-US" sz="2400" b="1" dirty="0"/>
                        <a:t>8</a:t>
                      </a:r>
                    </a:p>
                  </a:txBody>
                  <a:tcPr/>
                </a:tc>
                <a:tc>
                  <a:txBody>
                    <a:bodyPr/>
                    <a:lstStyle/>
                    <a:p>
                      <a:r>
                        <a:rPr lang="en-US" sz="2400" b="1" dirty="0"/>
                        <a:t>Interoperability / Certification</a:t>
                      </a:r>
                    </a:p>
                  </a:txBody>
                  <a:tcPr/>
                </a:tc>
                <a:extLst>
                  <a:ext uri="{0D108BD9-81ED-4DB2-BD59-A6C34878D82A}">
                    <a16:rowId xmlns:a16="http://schemas.microsoft.com/office/drawing/2014/main" val="4269960779"/>
                  </a:ext>
                </a:extLst>
              </a:tr>
              <a:tr h="370840">
                <a:tc>
                  <a:txBody>
                    <a:bodyPr/>
                    <a:lstStyle/>
                    <a:p>
                      <a:pPr algn="ctr"/>
                      <a:r>
                        <a:rPr lang="en-US" sz="2400" b="1" dirty="0"/>
                        <a:t>9</a:t>
                      </a:r>
                    </a:p>
                  </a:txBody>
                  <a:tcPr/>
                </a:tc>
                <a:tc>
                  <a:txBody>
                    <a:bodyPr/>
                    <a:lstStyle/>
                    <a:p>
                      <a:r>
                        <a:rPr lang="en-US" sz="2400" b="1" dirty="0"/>
                        <a:t>Compatibility with Smartphones and Tablets</a:t>
                      </a:r>
                    </a:p>
                  </a:txBody>
                  <a:tcPr/>
                </a:tc>
                <a:extLst>
                  <a:ext uri="{0D108BD9-81ED-4DB2-BD59-A6C34878D82A}">
                    <a16:rowId xmlns:a16="http://schemas.microsoft.com/office/drawing/2014/main" val="697070415"/>
                  </a:ext>
                </a:extLst>
              </a:tr>
              <a:tr h="370840">
                <a:tc>
                  <a:txBody>
                    <a:bodyPr/>
                    <a:lstStyle/>
                    <a:p>
                      <a:pPr algn="ctr"/>
                      <a:r>
                        <a:rPr lang="en-US" sz="2400" b="1" dirty="0"/>
                        <a:t>10</a:t>
                      </a:r>
                    </a:p>
                  </a:txBody>
                  <a:tcPr/>
                </a:tc>
                <a:tc>
                  <a:txBody>
                    <a:bodyPr/>
                    <a:lstStyle/>
                    <a:p>
                      <a:r>
                        <a:rPr lang="en-US" sz="2400" b="1" dirty="0"/>
                        <a:t>Cost</a:t>
                      </a:r>
                    </a:p>
                  </a:txBody>
                  <a:tcPr/>
                </a:tc>
                <a:extLst>
                  <a:ext uri="{0D108BD9-81ED-4DB2-BD59-A6C34878D82A}">
                    <a16:rowId xmlns:a16="http://schemas.microsoft.com/office/drawing/2014/main" val="4035850023"/>
                  </a:ext>
                </a:extLst>
              </a:tr>
            </a:tbl>
          </a:graphicData>
        </a:graphic>
      </p:graphicFrame>
    </p:spTree>
    <p:extLst>
      <p:ext uri="{BB962C8B-B14F-4D97-AF65-F5344CB8AC3E}">
        <p14:creationId xmlns:p14="http://schemas.microsoft.com/office/powerpoint/2010/main" val="70358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err="1"/>
              <a:t>ModusToolbox</a:t>
            </a:r>
            <a:r>
              <a:rPr lang="en-US" dirty="0"/>
              <a:t> Introduction – Agenda </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Information in Chapter 1….</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normAutofit fontScale="92500"/>
          </a:bodyPr>
          <a:lstStyle/>
          <a:p>
            <a:r>
              <a:rPr lang="en-US" sz="3600" dirty="0"/>
              <a:t>Cypress’ capabilities</a:t>
            </a:r>
          </a:p>
          <a:p>
            <a:r>
              <a:rPr lang="en-US" sz="3600" dirty="0" err="1"/>
              <a:t>ModusToolbox</a:t>
            </a:r>
            <a:r>
              <a:rPr lang="en-US" sz="3600" dirty="0"/>
              <a:t> evolved from WICED and </a:t>
            </a:r>
            <a:r>
              <a:rPr lang="en-US" sz="3600" dirty="0" err="1"/>
              <a:t>PSoC</a:t>
            </a:r>
            <a:r>
              <a:rPr lang="en-US" sz="3600" dirty="0"/>
              <a:t> Creator</a:t>
            </a:r>
          </a:p>
          <a:p>
            <a:r>
              <a:rPr lang="en-US" sz="3600" dirty="0"/>
              <a:t>IDE – modeled after Eclipse</a:t>
            </a:r>
          </a:p>
          <a:p>
            <a:r>
              <a:rPr lang="en-US" sz="3600" dirty="0"/>
              <a:t>Code Examples – embedded &amp; GitHub</a:t>
            </a:r>
          </a:p>
          <a:p>
            <a:r>
              <a:rPr lang="en-US" sz="3600" dirty="0"/>
              <a:t>Device Configurators – visualizing development tasks</a:t>
            </a:r>
          </a:p>
          <a:p>
            <a:r>
              <a:rPr lang="en-US" sz="3600" dirty="0"/>
              <a:t>BT Spy – Debug and Analysis built in</a:t>
            </a:r>
          </a:p>
        </p:txBody>
      </p:sp>
      <p:pic>
        <p:nvPicPr>
          <p:cNvPr id="8" name="Picture 7">
            <a:extLst>
              <a:ext uri="{FF2B5EF4-FFF2-40B4-BE49-F238E27FC236}">
                <a16:creationId xmlns:a16="http://schemas.microsoft.com/office/drawing/2014/main" id="{09EBC009-9550-4ECC-91BC-F0BFC394B5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4485" y="1750265"/>
            <a:ext cx="1319372" cy="742147"/>
          </a:xfrm>
          <a:prstGeom prst="rect">
            <a:avLst/>
          </a:prstGeom>
        </p:spPr>
      </p:pic>
      <p:pic>
        <p:nvPicPr>
          <p:cNvPr id="9" name="Picture 8">
            <a:extLst>
              <a:ext uri="{FF2B5EF4-FFF2-40B4-BE49-F238E27FC236}">
                <a16:creationId xmlns:a16="http://schemas.microsoft.com/office/drawing/2014/main" id="{FC8A9A82-B107-4B3C-A9E6-E049251DB74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538852" y="2989942"/>
            <a:ext cx="1362517" cy="742147"/>
          </a:xfrm>
          <a:prstGeom prst="rect">
            <a:avLst/>
          </a:prstGeom>
        </p:spPr>
      </p:pic>
      <p:pic>
        <p:nvPicPr>
          <p:cNvPr id="10" name="Picture 9">
            <a:extLst>
              <a:ext uri="{FF2B5EF4-FFF2-40B4-BE49-F238E27FC236}">
                <a16:creationId xmlns:a16="http://schemas.microsoft.com/office/drawing/2014/main" id="{2647161A-E610-4592-B867-AA043D3EDC6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988687" y="5575267"/>
            <a:ext cx="1134602" cy="642170"/>
          </a:xfrm>
          <a:prstGeom prst="rect">
            <a:avLst/>
          </a:prstGeom>
        </p:spPr>
      </p:pic>
      <p:pic>
        <p:nvPicPr>
          <p:cNvPr id="11" name="Picture 10">
            <a:extLst>
              <a:ext uri="{FF2B5EF4-FFF2-40B4-BE49-F238E27FC236}">
                <a16:creationId xmlns:a16="http://schemas.microsoft.com/office/drawing/2014/main" id="{84863323-FBCF-4F0F-951C-24FCA51270C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581997" y="4860865"/>
            <a:ext cx="1319372" cy="740624"/>
          </a:xfrm>
          <a:prstGeom prst="rect">
            <a:avLst/>
          </a:prstGeom>
        </p:spPr>
      </p:pic>
      <p:pic>
        <p:nvPicPr>
          <p:cNvPr id="12" name="Picture 11">
            <a:extLst>
              <a:ext uri="{FF2B5EF4-FFF2-40B4-BE49-F238E27FC236}">
                <a16:creationId xmlns:a16="http://schemas.microsoft.com/office/drawing/2014/main" id="{A6B6370C-4A55-4DEE-8937-AC7F6FCB06C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01993" y="4860865"/>
            <a:ext cx="1300220" cy="740624"/>
          </a:xfrm>
          <a:prstGeom prst="rect">
            <a:avLst/>
          </a:prstGeom>
        </p:spPr>
      </p:pic>
      <p:pic>
        <p:nvPicPr>
          <p:cNvPr id="13" name="Picture 12">
            <a:extLst>
              <a:ext uri="{FF2B5EF4-FFF2-40B4-BE49-F238E27FC236}">
                <a16:creationId xmlns:a16="http://schemas.microsoft.com/office/drawing/2014/main" id="{6A1CCE38-8099-4EE3-9AA4-1EF95EB25C3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225000" y="3732089"/>
            <a:ext cx="1307025" cy="742147"/>
          </a:xfrm>
          <a:prstGeom prst="rect">
            <a:avLst/>
          </a:prstGeom>
        </p:spPr>
      </p:pic>
      <p:pic>
        <p:nvPicPr>
          <p:cNvPr id="14" name="Picture 13">
            <a:extLst>
              <a:ext uri="{FF2B5EF4-FFF2-40B4-BE49-F238E27FC236}">
                <a16:creationId xmlns:a16="http://schemas.microsoft.com/office/drawing/2014/main" id="{91CD8EAE-B2A5-4CE8-A7BA-D70516B462E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096000" y="3125911"/>
            <a:ext cx="1074550" cy="622093"/>
          </a:xfrm>
          <a:prstGeom prst="rect">
            <a:avLst/>
          </a:prstGeom>
        </p:spPr>
      </p:pic>
    </p:spTree>
    <p:extLst>
      <p:ext uri="{BB962C8B-B14F-4D97-AF65-F5344CB8AC3E}">
        <p14:creationId xmlns:p14="http://schemas.microsoft.com/office/powerpoint/2010/main" val="37401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5CCFA8-E5E3-4135-B5E4-E9ECF5A35F13}"/>
              </a:ext>
            </a:extLst>
          </p:cNvPr>
          <p:cNvPicPr>
            <a:picLocks noGrp="1" noChangeAspect="1"/>
          </p:cNvPicPr>
          <p:nvPr>
            <p:ph sz="quarter" idx="33"/>
          </p:nvPr>
        </p:nvPicPr>
        <p:blipFill>
          <a:blip r:embed="rId2"/>
          <a:stretch>
            <a:fillRect/>
          </a:stretch>
        </p:blipFill>
        <p:spPr>
          <a:xfrm>
            <a:off x="419100" y="1550314"/>
            <a:ext cx="11358563" cy="4397134"/>
          </a:xfrm>
          <a:prstGeom prst="rect">
            <a:avLst/>
          </a:prstGeom>
        </p:spPr>
      </p:pic>
      <p:sp>
        <p:nvSpPr>
          <p:cNvPr id="4" name="Title 3">
            <a:extLst>
              <a:ext uri="{FF2B5EF4-FFF2-40B4-BE49-F238E27FC236}">
                <a16:creationId xmlns:a16="http://schemas.microsoft.com/office/drawing/2014/main" id="{828E6427-28EC-4109-926C-3BFCA2256E57}"/>
              </a:ext>
            </a:extLst>
          </p:cNvPr>
          <p:cNvSpPr>
            <a:spLocks noGrp="1"/>
          </p:cNvSpPr>
          <p:nvPr>
            <p:ph type="body" sz="quarter" idx="10"/>
          </p:nvPr>
        </p:nvSpPr>
        <p:spPr/>
        <p:txBody>
          <a:bodyPr/>
          <a:lstStyle/>
          <a:p>
            <a:r>
              <a:rPr lang="en-US" sz="3200" dirty="0"/>
              <a:t>BLE Mesh vs Other Mesh Technologies</a:t>
            </a:r>
          </a:p>
        </p:txBody>
      </p:sp>
    </p:spTree>
    <p:extLst>
      <p:ext uri="{BB962C8B-B14F-4D97-AF65-F5344CB8AC3E}">
        <p14:creationId xmlns:p14="http://schemas.microsoft.com/office/powerpoint/2010/main" val="2705202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6">
            <a:extLst>
              <a:ext uri="{FF2B5EF4-FFF2-40B4-BE49-F238E27FC236}">
                <a16:creationId xmlns:a16="http://schemas.microsoft.com/office/drawing/2014/main" id="{3E325515-0A08-4B56-B818-298E0D266E48}"/>
              </a:ext>
            </a:extLst>
          </p:cNvPr>
          <p:cNvSpPr>
            <a:spLocks noGrp="1" noChangeArrowheads="1"/>
          </p:cNvSpPr>
          <p:nvPr>
            <p:ph type="body" sz="quarter" idx="10"/>
          </p:nvPr>
        </p:nvSpPr>
        <p:spPr>
          <a:xfrm>
            <a:off x="416838" y="544253"/>
            <a:ext cx="11358323" cy="559704"/>
          </a:xfrm>
        </p:spPr>
        <p:txBody>
          <a:bodyPr/>
          <a:lstStyle/>
          <a:p>
            <a:r>
              <a:rPr lang="en-US" altLang="en-US" sz="3200" dirty="0"/>
              <a:t>BLE Mesh as a Foundation to Deploy Value-add Services</a:t>
            </a:r>
          </a:p>
        </p:txBody>
      </p:sp>
      <p:sp>
        <p:nvSpPr>
          <p:cNvPr id="5" name="Content Placeholder 4">
            <a:extLst>
              <a:ext uri="{FF2B5EF4-FFF2-40B4-BE49-F238E27FC236}">
                <a16:creationId xmlns:a16="http://schemas.microsoft.com/office/drawing/2014/main" id="{4764A818-E0AE-44FA-A8B2-7C56E00B0911}"/>
              </a:ext>
            </a:extLst>
          </p:cNvPr>
          <p:cNvSpPr txBox="1">
            <a:spLocks noGrp="1"/>
          </p:cNvSpPr>
          <p:nvPr>
            <p:ph sz="quarter" idx="33"/>
          </p:nvPr>
        </p:nvSpPr>
        <p:spPr bwMode="auto">
          <a:xfrm>
            <a:off x="0" y="1382906"/>
            <a:ext cx="6201156" cy="4131131"/>
          </a:xfrm>
          <a:prstGeom prst="rect">
            <a:avLst/>
          </a:prstGeom>
          <a:noFill/>
          <a:ln w="9525">
            <a:noFill/>
            <a:miter lim="800000"/>
            <a:headEnd/>
            <a:tailEnd/>
          </a:ln>
        </p:spPr>
        <p:txBody>
          <a:bodyPr vert="horz" wrap="square" lIns="91440" tIns="73152" rIns="91440" bIns="91440" numCol="1" rtlCol="0" anchor="t" anchorCtr="0" compatLnSpc="1">
            <a:prstTxWarp prst="textNoShape">
              <a:avLst/>
            </a:prstTxWarp>
            <a:spAutoFit/>
          </a:bodyPr>
          <a:lstStyle/>
          <a:p>
            <a:pPr marL="285750" indent="-285750" eaLnBrk="0" fontAlgn="base" hangingPunct="0">
              <a:lnSpc>
                <a:spcPct val="95000"/>
              </a:lnSpc>
              <a:spcBef>
                <a:spcPts val="1200"/>
              </a:spcBef>
              <a:spcAft>
                <a:spcPct val="0"/>
              </a:spcAft>
              <a:buClr>
                <a:schemeClr val="bg2"/>
              </a:buClr>
              <a:buSzPct val="105000"/>
              <a:buFont typeface="Wingdings" panose="05000000000000000000" pitchFamily="2" charset="2"/>
              <a:buChar char="§"/>
            </a:pPr>
            <a:r>
              <a:rPr lang="en-US" altLang="ko-KR" sz="1700" kern="900" dirty="0">
                <a:solidFill>
                  <a:srgbClr val="000000"/>
                </a:solidFill>
              </a:rPr>
              <a:t>BLE Mesh at home enables deployment of </a:t>
            </a:r>
            <a:br>
              <a:rPr lang="en-US" altLang="ko-KR" sz="1700" kern="900" dirty="0">
                <a:solidFill>
                  <a:srgbClr val="000000"/>
                </a:solidFill>
              </a:rPr>
            </a:br>
            <a:r>
              <a:rPr lang="en-US" altLang="ko-KR" sz="1700" kern="900" dirty="0">
                <a:solidFill>
                  <a:srgbClr val="000000"/>
                </a:solidFill>
              </a:rPr>
              <a:t>value-add services</a:t>
            </a:r>
          </a:p>
          <a:p>
            <a:pPr marL="742950" lvl="1" indent="-285750" eaLnBrk="0" fontAlgn="base" hangingPunct="0">
              <a:lnSpc>
                <a:spcPct val="95000"/>
              </a:lnSpc>
              <a:spcBef>
                <a:spcPts val="1200"/>
              </a:spcBef>
              <a:spcAft>
                <a:spcPct val="0"/>
              </a:spcAft>
              <a:buClr>
                <a:schemeClr val="bg2"/>
              </a:buClr>
              <a:buSzPct val="105000"/>
              <a:buFont typeface="Wingdings" panose="05000000000000000000" pitchFamily="2" charset="2"/>
              <a:buChar char="§"/>
            </a:pPr>
            <a:r>
              <a:rPr lang="en-US" altLang="ko-KR" sz="1700" kern="900" dirty="0">
                <a:solidFill>
                  <a:srgbClr val="000000"/>
                </a:solidFill>
              </a:rPr>
              <a:t>Home presence detection</a:t>
            </a:r>
          </a:p>
          <a:p>
            <a:pPr marL="742950" lvl="1" indent="-285750" eaLnBrk="0" fontAlgn="base" hangingPunct="0">
              <a:lnSpc>
                <a:spcPct val="95000"/>
              </a:lnSpc>
              <a:spcBef>
                <a:spcPts val="1200"/>
              </a:spcBef>
              <a:spcAft>
                <a:spcPct val="0"/>
              </a:spcAft>
              <a:buClr>
                <a:schemeClr val="bg2"/>
              </a:buClr>
              <a:buSzPct val="105000"/>
              <a:buFont typeface="Wingdings" panose="05000000000000000000" pitchFamily="2" charset="2"/>
              <a:buChar char="§"/>
            </a:pPr>
            <a:r>
              <a:rPr lang="en-US" altLang="ko-KR" sz="1700" kern="900" dirty="0">
                <a:solidFill>
                  <a:srgbClr val="000000"/>
                </a:solidFill>
              </a:rPr>
              <a:t>Geo-fencing</a:t>
            </a:r>
          </a:p>
          <a:p>
            <a:pPr marL="742950" lvl="1" indent="-285750" eaLnBrk="0" fontAlgn="base" hangingPunct="0">
              <a:lnSpc>
                <a:spcPct val="95000"/>
              </a:lnSpc>
              <a:spcBef>
                <a:spcPts val="1200"/>
              </a:spcBef>
              <a:spcAft>
                <a:spcPct val="0"/>
              </a:spcAft>
              <a:buClr>
                <a:schemeClr val="bg2"/>
              </a:buClr>
              <a:buSzPct val="105000"/>
              <a:buFont typeface="Wingdings" panose="05000000000000000000" pitchFamily="2" charset="2"/>
              <a:buChar char="§"/>
            </a:pPr>
            <a:r>
              <a:rPr lang="en-US" altLang="ko-KR" sz="1700" kern="900" dirty="0">
                <a:solidFill>
                  <a:srgbClr val="000000"/>
                </a:solidFill>
              </a:rPr>
              <a:t>Tracking &amp; finding valuable goods</a:t>
            </a:r>
          </a:p>
          <a:p>
            <a:pPr marL="285750" indent="-285750" eaLnBrk="0" fontAlgn="base" hangingPunct="0">
              <a:lnSpc>
                <a:spcPct val="95000"/>
              </a:lnSpc>
              <a:spcBef>
                <a:spcPts val="1200"/>
              </a:spcBef>
              <a:spcAft>
                <a:spcPct val="0"/>
              </a:spcAft>
              <a:buClr>
                <a:schemeClr val="bg2"/>
              </a:buClr>
              <a:buSzPct val="105000"/>
              <a:buFont typeface="Wingdings" panose="05000000000000000000" pitchFamily="2" charset="2"/>
              <a:buChar char="§"/>
            </a:pPr>
            <a:endParaRPr lang="en-US" altLang="ko-KR" sz="1700" kern="900" dirty="0">
              <a:solidFill>
                <a:srgbClr val="000000"/>
              </a:solidFill>
            </a:endParaRPr>
          </a:p>
          <a:p>
            <a:pPr marL="285750" indent="-285750" eaLnBrk="0" fontAlgn="base" hangingPunct="0">
              <a:lnSpc>
                <a:spcPct val="95000"/>
              </a:lnSpc>
              <a:spcBef>
                <a:spcPts val="1200"/>
              </a:spcBef>
              <a:spcAft>
                <a:spcPct val="0"/>
              </a:spcAft>
              <a:buClr>
                <a:schemeClr val="bg2"/>
              </a:buClr>
              <a:buSzPct val="105000"/>
              <a:buFont typeface="Wingdings" panose="05000000000000000000" pitchFamily="2" charset="2"/>
              <a:buChar char="§"/>
            </a:pPr>
            <a:r>
              <a:rPr lang="en-US" altLang="ko-KR" sz="1700" kern="900" dirty="0">
                <a:solidFill>
                  <a:srgbClr val="000000"/>
                </a:solidFill>
              </a:rPr>
              <a:t>BLE mesh seamlessly connects different home devices</a:t>
            </a:r>
            <a:br>
              <a:rPr lang="en-US" altLang="ko-KR" sz="1700" kern="900" dirty="0">
                <a:solidFill>
                  <a:srgbClr val="000000"/>
                </a:solidFill>
              </a:rPr>
            </a:br>
            <a:r>
              <a:rPr lang="en-US" altLang="ko-KR" sz="1700" kern="900" dirty="0">
                <a:solidFill>
                  <a:srgbClr val="000000"/>
                </a:solidFill>
              </a:rPr>
              <a:t>and allows direct control from anywhere in home</a:t>
            </a:r>
          </a:p>
          <a:p>
            <a:pPr marL="742950" lvl="1" indent="-285750" eaLnBrk="0" fontAlgn="base" hangingPunct="0">
              <a:lnSpc>
                <a:spcPct val="95000"/>
              </a:lnSpc>
              <a:spcBef>
                <a:spcPts val="1200"/>
              </a:spcBef>
              <a:spcAft>
                <a:spcPct val="0"/>
              </a:spcAft>
              <a:buClr>
                <a:schemeClr val="bg2"/>
              </a:buClr>
              <a:buSzPct val="105000"/>
              <a:buFont typeface="Wingdings" panose="05000000000000000000" pitchFamily="2" charset="2"/>
              <a:buChar char="§"/>
            </a:pPr>
            <a:r>
              <a:rPr lang="en-US" altLang="ko-KR" sz="1700" kern="900" dirty="0">
                <a:solidFill>
                  <a:srgbClr val="000000"/>
                </a:solidFill>
              </a:rPr>
              <a:t>Smart locks</a:t>
            </a:r>
          </a:p>
          <a:p>
            <a:pPr marL="742950" lvl="1" indent="-285750" eaLnBrk="0" fontAlgn="base" hangingPunct="0">
              <a:lnSpc>
                <a:spcPct val="95000"/>
              </a:lnSpc>
              <a:spcBef>
                <a:spcPts val="1200"/>
              </a:spcBef>
              <a:spcAft>
                <a:spcPct val="0"/>
              </a:spcAft>
              <a:buClr>
                <a:schemeClr val="bg2"/>
              </a:buClr>
              <a:buSzPct val="105000"/>
              <a:buFont typeface="Wingdings" panose="05000000000000000000" pitchFamily="2" charset="2"/>
              <a:buChar char="§"/>
            </a:pPr>
            <a:r>
              <a:rPr lang="en-US" altLang="ko-KR" sz="1700" kern="900" dirty="0">
                <a:solidFill>
                  <a:srgbClr val="000000"/>
                </a:solidFill>
              </a:rPr>
              <a:t>Smart light bulbs and controls</a:t>
            </a:r>
          </a:p>
          <a:p>
            <a:pPr marL="742950" lvl="1" indent="-285750" eaLnBrk="0" fontAlgn="base" hangingPunct="0">
              <a:lnSpc>
                <a:spcPct val="95000"/>
              </a:lnSpc>
              <a:spcBef>
                <a:spcPts val="1200"/>
              </a:spcBef>
              <a:spcAft>
                <a:spcPct val="0"/>
              </a:spcAft>
              <a:buClr>
                <a:schemeClr val="bg2"/>
              </a:buClr>
              <a:buSzPct val="105000"/>
              <a:buFont typeface="Wingdings" panose="05000000000000000000" pitchFamily="2" charset="2"/>
              <a:buChar char="§"/>
            </a:pPr>
            <a:r>
              <a:rPr lang="en-US" altLang="ko-KR" sz="1700" kern="900" dirty="0">
                <a:solidFill>
                  <a:srgbClr val="000000"/>
                </a:solidFill>
              </a:rPr>
              <a:t>Smart appliances</a:t>
            </a:r>
          </a:p>
        </p:txBody>
      </p:sp>
      <p:pic>
        <p:nvPicPr>
          <p:cNvPr id="6" name="Picture 5">
            <a:extLst>
              <a:ext uri="{FF2B5EF4-FFF2-40B4-BE49-F238E27FC236}">
                <a16:creationId xmlns:a16="http://schemas.microsoft.com/office/drawing/2014/main" id="{C6AC742F-C038-4572-A48A-28E4A70128A6}"/>
              </a:ext>
            </a:extLst>
          </p:cNvPr>
          <p:cNvPicPr>
            <a:picLocks noChangeAspect="1"/>
          </p:cNvPicPr>
          <p:nvPr/>
        </p:nvPicPr>
        <p:blipFill>
          <a:blip r:embed="rId3"/>
          <a:stretch>
            <a:fillRect/>
          </a:stretch>
        </p:blipFill>
        <p:spPr>
          <a:xfrm>
            <a:off x="5664199" y="1628331"/>
            <a:ext cx="6201156" cy="4445657"/>
          </a:xfrm>
          <a:prstGeom prst="rect">
            <a:avLst/>
          </a:prstGeom>
        </p:spPr>
      </p:pic>
      <p:pic>
        <p:nvPicPr>
          <p:cNvPr id="3" name="Immagine 2" descr="XIAOMI AI Smart Clock">
            <a:extLst>
              <a:ext uri="{FF2B5EF4-FFF2-40B4-BE49-F238E27FC236}">
                <a16:creationId xmlns:a16="http://schemas.microsoft.com/office/drawing/2014/main" id="{306CE324-1502-41F8-B7C5-AA559D31B2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9056" y="2178792"/>
            <a:ext cx="3859619" cy="3859619"/>
          </a:xfrm>
          <a:prstGeom prst="rect">
            <a:avLst/>
          </a:prstGeom>
        </p:spPr>
      </p:pic>
      <p:pic>
        <p:nvPicPr>
          <p:cNvPr id="8" name="Immagine 7" descr="Immagine che contiene martinetto, parete, interni, elettronico&#10;&#10;Descrizione generata automaticamente">
            <a:extLst>
              <a:ext uri="{FF2B5EF4-FFF2-40B4-BE49-F238E27FC236}">
                <a16:creationId xmlns:a16="http://schemas.microsoft.com/office/drawing/2014/main" id="{A8FFFFD5-91EB-4DCB-86D3-82056A625F7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7289" y="2562447"/>
            <a:ext cx="4385438" cy="3260654"/>
          </a:xfrm>
          <a:prstGeom prst="rect">
            <a:avLst/>
          </a:prstGeom>
        </p:spPr>
      </p:pic>
    </p:spTree>
    <p:extLst>
      <p:ext uri="{BB962C8B-B14F-4D97-AF65-F5344CB8AC3E}">
        <p14:creationId xmlns:p14="http://schemas.microsoft.com/office/powerpoint/2010/main" val="413236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345E150F-DB17-4755-80FB-CE935473C147}"/>
              </a:ext>
            </a:extLst>
          </p:cNvPr>
          <p:cNvSpPr>
            <a:spLocks noGrp="1"/>
          </p:cNvSpPr>
          <p:nvPr>
            <p:ph type="body" sz="quarter" idx="10"/>
          </p:nvPr>
        </p:nvSpPr>
        <p:spPr/>
        <p:txBody>
          <a:bodyPr/>
          <a:lstStyle/>
          <a:p>
            <a:r>
              <a:rPr lang="en-US" sz="3200" kern="700" dirty="0"/>
              <a:t>CYBT-213043-MESH</a:t>
            </a:r>
            <a:r>
              <a:rPr lang="en-US" kern="700" dirty="0"/>
              <a:t> BLE Mesh Evaluation Kit</a:t>
            </a:r>
            <a:endParaRPr lang="en-US" kern="700" dirty="0">
              <a:solidFill>
                <a:srgbClr val="FF0000"/>
              </a:solidFill>
            </a:endParaRPr>
          </a:p>
        </p:txBody>
      </p:sp>
      <p:sp>
        <p:nvSpPr>
          <p:cNvPr id="8" name="Content Placeholder 1">
            <a:extLst>
              <a:ext uri="{FF2B5EF4-FFF2-40B4-BE49-F238E27FC236}">
                <a16:creationId xmlns:a16="http://schemas.microsoft.com/office/drawing/2014/main" id="{65C900D6-E0D2-426B-A662-BE0AAC592F7D}"/>
              </a:ext>
            </a:extLst>
          </p:cNvPr>
          <p:cNvSpPr txBox="1">
            <a:spLocks/>
          </p:cNvSpPr>
          <p:nvPr/>
        </p:nvSpPr>
        <p:spPr>
          <a:xfrm>
            <a:off x="392061" y="1385888"/>
            <a:ext cx="6137327" cy="4790860"/>
          </a:xfrm>
          <a:prstGeom prst="rect">
            <a:avLst/>
          </a:prstGeom>
        </p:spPr>
        <p:txBody>
          <a:bodyPr vert="horz" lIns="91376" tIns="45688" rIns="91376" bIns="45688" rtlCol="0">
            <a:normAutofit/>
          </a:bodyPr>
          <a:lstStyle>
            <a:lvl1pPr marL="0" indent="0" algn="l" defTabSz="913652" rtl="0" eaLnBrk="1" latinLnBrk="0" hangingPunct="1">
              <a:lnSpc>
                <a:spcPct val="90000"/>
              </a:lnSpc>
              <a:spcBef>
                <a:spcPts val="1000"/>
              </a:spcBef>
              <a:buFont typeface="Arial" panose="020B0604020202020204" pitchFamily="34" charset="0"/>
              <a:buNone/>
              <a:defRPr sz="3600" b="1" kern="1200" baseline="0">
                <a:solidFill>
                  <a:schemeClr val="tx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90000"/>
              </a:lnSpc>
              <a:spcBef>
                <a:spcPts val="500"/>
              </a:spcBef>
              <a:buFont typeface="Arial" panose="020B0604020202020204" pitchFamily="34" charset="0"/>
              <a:buChar char="•"/>
              <a:defRPr sz="4000" kern="1200">
                <a:solidFill>
                  <a:schemeClr val="tx1"/>
                </a:solidFill>
                <a:latin typeface="+mj-lt"/>
                <a:ea typeface="+mn-ea"/>
                <a:cs typeface="+mn-cs"/>
              </a:defRPr>
            </a:lvl2pPr>
            <a:lvl3pPr marL="1142074" indent="-228424" algn="l" defTabSz="913652" rtl="0" eaLnBrk="1" latinLnBrk="0" hangingPunct="1">
              <a:lnSpc>
                <a:spcPct val="90000"/>
              </a:lnSpc>
              <a:spcBef>
                <a:spcPts val="500"/>
              </a:spcBef>
              <a:buFont typeface="Arial" panose="020B0604020202020204" pitchFamily="34" charset="0"/>
              <a:buChar char="•"/>
              <a:defRPr sz="4000" kern="1200">
                <a:solidFill>
                  <a:schemeClr val="tx1"/>
                </a:solidFill>
                <a:latin typeface="+mj-lt"/>
                <a:ea typeface="+mn-ea"/>
                <a:cs typeface="+mn-cs"/>
              </a:defRPr>
            </a:lvl3pPr>
            <a:lvl4pPr marL="1598880" indent="-228424" algn="l" defTabSz="913652" rtl="0" eaLnBrk="1" latinLnBrk="0" hangingPunct="1">
              <a:lnSpc>
                <a:spcPct val="90000"/>
              </a:lnSpc>
              <a:spcBef>
                <a:spcPts val="500"/>
              </a:spcBef>
              <a:buFont typeface="Arial" panose="020B0604020202020204" pitchFamily="34" charset="0"/>
              <a:buChar char="•"/>
              <a:defRPr sz="4000" kern="1200">
                <a:solidFill>
                  <a:schemeClr val="tx1"/>
                </a:solidFill>
                <a:latin typeface="+mj-lt"/>
                <a:ea typeface="+mn-ea"/>
                <a:cs typeface="+mn-cs"/>
              </a:defRPr>
            </a:lvl4pPr>
            <a:lvl5pPr marL="2055687" indent="-228424" algn="l" defTabSz="913652" rtl="0" eaLnBrk="1" latinLnBrk="0" hangingPunct="1">
              <a:lnSpc>
                <a:spcPct val="90000"/>
              </a:lnSpc>
              <a:spcBef>
                <a:spcPts val="500"/>
              </a:spcBef>
              <a:buFont typeface="Arial" panose="020B0604020202020204" pitchFamily="34" charset="0"/>
              <a:buChar char="•"/>
              <a:defRPr sz="4000" kern="1200">
                <a:solidFill>
                  <a:schemeClr val="tx1"/>
                </a:solidFill>
                <a:latin typeface="+mj-lt"/>
                <a:ea typeface="+mn-ea"/>
                <a:cs typeface="+mn-cs"/>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sz="2000" dirty="0">
                <a:solidFill>
                  <a:srgbClr val="0070C0"/>
                </a:solidFill>
              </a:rPr>
              <a:t>Kit includes</a:t>
            </a:r>
          </a:p>
          <a:p>
            <a:pPr lvl="1"/>
            <a:r>
              <a:rPr lang="en-US" sz="1600" dirty="0"/>
              <a:t>4 BLE Mesh node boards </a:t>
            </a:r>
          </a:p>
          <a:p>
            <a:pPr lvl="1"/>
            <a:endParaRPr lang="en-US" sz="1600" dirty="0"/>
          </a:p>
          <a:p>
            <a:r>
              <a:rPr lang="en-US" sz="2000" dirty="0">
                <a:solidFill>
                  <a:srgbClr val="0070C0"/>
                </a:solidFill>
              </a:rPr>
              <a:t>Each BLE Mesh node board showcases</a:t>
            </a:r>
          </a:p>
          <a:p>
            <a:pPr lvl="1"/>
            <a:r>
              <a:rPr lang="en-US" sz="1600" dirty="0"/>
              <a:t>CYW20819-based certified module, CYBT-213043-02</a:t>
            </a:r>
          </a:p>
          <a:p>
            <a:pPr lvl="1"/>
            <a:r>
              <a:rPr lang="en-US" sz="1600" dirty="0"/>
              <a:t>RGB LED and user buttons</a:t>
            </a:r>
          </a:p>
          <a:p>
            <a:pPr lvl="1"/>
            <a:r>
              <a:rPr lang="en-US" sz="1600" dirty="0"/>
              <a:t>Ambient light, thermistor, and PIR motion sensors</a:t>
            </a:r>
          </a:p>
          <a:p>
            <a:pPr lvl="1"/>
            <a:r>
              <a:rPr lang="en-US" sz="1600" dirty="0"/>
              <a:t>Current measurement header</a:t>
            </a:r>
          </a:p>
          <a:p>
            <a:pPr lvl="1"/>
            <a:r>
              <a:rPr lang="en-US" sz="1600" dirty="0"/>
              <a:t>On-board programmer</a:t>
            </a:r>
          </a:p>
          <a:p>
            <a:pPr lvl="1"/>
            <a:endParaRPr lang="en-US" sz="1600" dirty="0"/>
          </a:p>
          <a:p>
            <a:r>
              <a:rPr lang="en-US" sz="2000" dirty="0">
                <a:solidFill>
                  <a:srgbClr val="0070C0"/>
                </a:solidFill>
              </a:rPr>
              <a:t>Provides great out-of-the-box user experience</a:t>
            </a:r>
          </a:p>
          <a:p>
            <a:pPr lvl="1"/>
            <a:r>
              <a:rPr lang="en-US" sz="1600" dirty="0"/>
              <a:t>Several code examples, provided in SDK and GitHub, are developed for this kit</a:t>
            </a:r>
          </a:p>
          <a:p>
            <a:pPr lvl="1"/>
            <a:r>
              <a:rPr lang="en-US" sz="1600" dirty="0"/>
              <a:t>Cypress iOS, Android, or Windows helper Mesh applications can be used to provision these boards, create and control mesh network quickly and easily</a:t>
            </a:r>
          </a:p>
          <a:p>
            <a:pPr lvl="1"/>
            <a:endParaRPr lang="en-US" sz="1600" dirty="0"/>
          </a:p>
          <a:p>
            <a:pPr lvl="1"/>
            <a:endParaRPr lang="en-US" sz="1100" dirty="0"/>
          </a:p>
        </p:txBody>
      </p:sp>
      <p:pic>
        <p:nvPicPr>
          <p:cNvPr id="9" name="Picture 8">
            <a:extLst>
              <a:ext uri="{FF2B5EF4-FFF2-40B4-BE49-F238E27FC236}">
                <a16:creationId xmlns:a16="http://schemas.microsoft.com/office/drawing/2014/main" id="{BE6BE8CB-4261-4A6D-82F3-3C7C47E44F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94258" y="3098139"/>
            <a:ext cx="5039655" cy="3688745"/>
          </a:xfrm>
          <a:prstGeom prst="rect">
            <a:avLst/>
          </a:prstGeom>
        </p:spPr>
      </p:pic>
      <p:pic>
        <p:nvPicPr>
          <p:cNvPr id="10" name="Picture 9">
            <a:extLst>
              <a:ext uri="{FF2B5EF4-FFF2-40B4-BE49-F238E27FC236}">
                <a16:creationId xmlns:a16="http://schemas.microsoft.com/office/drawing/2014/main" id="{7BFCDFF5-B772-4AF5-83AD-C5CDFB5703F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476728" y="1524007"/>
            <a:ext cx="2257186" cy="1795103"/>
          </a:xfrm>
          <a:prstGeom prst="rect">
            <a:avLst/>
          </a:prstGeom>
        </p:spPr>
      </p:pic>
      <p:pic>
        <p:nvPicPr>
          <p:cNvPr id="11" name="Picture 10">
            <a:extLst>
              <a:ext uri="{FF2B5EF4-FFF2-40B4-BE49-F238E27FC236}">
                <a16:creationId xmlns:a16="http://schemas.microsoft.com/office/drawing/2014/main" id="{89CB23B3-1A14-4559-91C8-F248EEC877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03495" y="1627540"/>
            <a:ext cx="3306036" cy="1653018"/>
          </a:xfrm>
          <a:prstGeom prst="rect">
            <a:avLst/>
          </a:prstGeom>
        </p:spPr>
      </p:pic>
      <p:sp>
        <p:nvSpPr>
          <p:cNvPr id="12" name="TextBox 11">
            <a:extLst>
              <a:ext uri="{FF2B5EF4-FFF2-40B4-BE49-F238E27FC236}">
                <a16:creationId xmlns:a16="http://schemas.microsoft.com/office/drawing/2014/main" id="{FDB15B84-4D7A-4480-88BB-738C9E448F28}"/>
              </a:ext>
            </a:extLst>
          </p:cNvPr>
          <p:cNvSpPr txBox="1"/>
          <p:nvPr/>
        </p:nvSpPr>
        <p:spPr bwMode="auto">
          <a:xfrm>
            <a:off x="6003991" y="1299771"/>
            <a:ext cx="1627369" cy="276938"/>
          </a:xfrm>
          <a:prstGeom prst="rect">
            <a:avLst/>
          </a:prstGeom>
          <a:noFill/>
          <a:ln w="9525">
            <a:noFill/>
            <a:miter lim="800000"/>
            <a:headEnd/>
            <a:tailEnd/>
          </a:ln>
        </p:spPr>
        <p:txBody>
          <a:bodyPr vert="horz" wrap="none" lIns="91440" tIns="45690" rIns="91440" bIns="45690" numCol="1" rtlCol="0" anchor="t" anchorCtr="0" compatLnSpc="1">
            <a:prstTxWarp prst="textNoShape">
              <a:avLst/>
            </a:prstTxWarp>
            <a:spAutoFit/>
          </a:bodyPr>
          <a:lstStyle/>
          <a:p>
            <a:r>
              <a:rPr lang="en-US" sz="1200" u="sng" dirty="0">
                <a:solidFill>
                  <a:schemeClr val="bg1">
                    <a:lumMod val="50000"/>
                  </a:schemeClr>
                </a:solidFill>
              </a:rPr>
              <a:t>Four boards in the kit</a:t>
            </a:r>
          </a:p>
        </p:txBody>
      </p:sp>
      <p:sp>
        <p:nvSpPr>
          <p:cNvPr id="13" name="TextBox 12">
            <a:extLst>
              <a:ext uri="{FF2B5EF4-FFF2-40B4-BE49-F238E27FC236}">
                <a16:creationId xmlns:a16="http://schemas.microsoft.com/office/drawing/2014/main" id="{E4931CA3-2E4B-4C0C-A019-2C1654F7A795}"/>
              </a:ext>
            </a:extLst>
          </p:cNvPr>
          <p:cNvSpPr txBox="1"/>
          <p:nvPr/>
        </p:nvSpPr>
        <p:spPr bwMode="auto">
          <a:xfrm>
            <a:off x="10327631" y="1272796"/>
            <a:ext cx="1473480" cy="276938"/>
          </a:xfrm>
          <a:prstGeom prst="rect">
            <a:avLst/>
          </a:prstGeom>
          <a:noFill/>
          <a:ln w="9525">
            <a:noFill/>
            <a:miter lim="800000"/>
            <a:headEnd/>
            <a:tailEnd/>
          </a:ln>
        </p:spPr>
        <p:txBody>
          <a:bodyPr vert="horz" wrap="none" lIns="91440" tIns="45690" rIns="91440" bIns="45690" numCol="1" rtlCol="0" anchor="t" anchorCtr="0" compatLnSpc="1">
            <a:prstTxWarp prst="textNoShape">
              <a:avLst/>
            </a:prstTxWarp>
            <a:spAutoFit/>
          </a:bodyPr>
          <a:lstStyle/>
          <a:p>
            <a:r>
              <a:rPr lang="en-US" sz="1200" u="sng" dirty="0">
                <a:solidFill>
                  <a:schemeClr val="bg1">
                    <a:lumMod val="50000"/>
                  </a:schemeClr>
                </a:solidFill>
              </a:rPr>
              <a:t>Board bottom side</a:t>
            </a:r>
          </a:p>
        </p:txBody>
      </p:sp>
      <p:sp>
        <p:nvSpPr>
          <p:cNvPr id="14" name="TextBox 13">
            <a:extLst>
              <a:ext uri="{FF2B5EF4-FFF2-40B4-BE49-F238E27FC236}">
                <a16:creationId xmlns:a16="http://schemas.microsoft.com/office/drawing/2014/main" id="{F72C4D01-C8C9-4A4B-B7D2-CE88E73F3415}"/>
              </a:ext>
            </a:extLst>
          </p:cNvPr>
          <p:cNvSpPr txBox="1"/>
          <p:nvPr/>
        </p:nvSpPr>
        <p:spPr bwMode="auto">
          <a:xfrm>
            <a:off x="6529388" y="3738259"/>
            <a:ext cx="1173719" cy="276938"/>
          </a:xfrm>
          <a:prstGeom prst="rect">
            <a:avLst/>
          </a:prstGeom>
          <a:noFill/>
          <a:ln w="9525">
            <a:noFill/>
            <a:miter lim="800000"/>
            <a:headEnd/>
            <a:tailEnd/>
          </a:ln>
        </p:spPr>
        <p:txBody>
          <a:bodyPr vert="horz" wrap="square" lIns="91440" tIns="45690" rIns="91440" bIns="45690" numCol="1" rtlCol="0" anchor="t" anchorCtr="0" compatLnSpc="1">
            <a:prstTxWarp prst="textNoShape">
              <a:avLst/>
            </a:prstTxWarp>
            <a:spAutoFit/>
          </a:bodyPr>
          <a:lstStyle/>
          <a:p>
            <a:r>
              <a:rPr lang="en-US" sz="1200" u="sng" dirty="0">
                <a:solidFill>
                  <a:schemeClr val="bg1">
                    <a:lumMod val="50000"/>
                  </a:schemeClr>
                </a:solidFill>
              </a:rPr>
              <a:t>Board top side</a:t>
            </a:r>
          </a:p>
        </p:txBody>
      </p:sp>
    </p:spTree>
    <p:extLst>
      <p:ext uri="{BB962C8B-B14F-4D97-AF65-F5344CB8AC3E}">
        <p14:creationId xmlns:p14="http://schemas.microsoft.com/office/powerpoint/2010/main" val="2335751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FCA30E-A7FE-4367-A8ED-57CB8B1C285C}"/>
              </a:ext>
            </a:extLst>
          </p:cNvPr>
          <p:cNvSpPr>
            <a:spLocks noGrp="1"/>
          </p:cNvSpPr>
          <p:nvPr>
            <p:ph type="body" sz="quarter" idx="10"/>
          </p:nvPr>
        </p:nvSpPr>
        <p:spPr/>
        <p:txBody>
          <a:bodyPr/>
          <a:lstStyle/>
          <a:p>
            <a:r>
              <a:rPr lang="en-US" sz="3200" dirty="0"/>
              <a:t>Competitive Analysis – Mesh Standard Support</a:t>
            </a:r>
          </a:p>
        </p:txBody>
      </p:sp>
      <p:pic>
        <p:nvPicPr>
          <p:cNvPr id="4" name="Content Placeholder 3">
            <a:extLst>
              <a:ext uri="{FF2B5EF4-FFF2-40B4-BE49-F238E27FC236}">
                <a16:creationId xmlns:a16="http://schemas.microsoft.com/office/drawing/2014/main" id="{66DC73F4-B4A9-411F-BF7C-118E163E11DC}"/>
              </a:ext>
            </a:extLst>
          </p:cNvPr>
          <p:cNvPicPr>
            <a:picLocks noGrp="1" noChangeAspect="1"/>
          </p:cNvPicPr>
          <p:nvPr>
            <p:ph sz="quarter" idx="33"/>
          </p:nvPr>
        </p:nvPicPr>
        <p:blipFill>
          <a:blip r:embed="rId3"/>
          <a:stretch>
            <a:fillRect/>
          </a:stretch>
        </p:blipFill>
        <p:spPr>
          <a:xfrm>
            <a:off x="465189" y="1630338"/>
            <a:ext cx="11266384" cy="4237087"/>
          </a:xfrm>
          <a:prstGeom prst="rect">
            <a:avLst/>
          </a:prstGeom>
        </p:spPr>
      </p:pic>
    </p:spTree>
    <p:extLst>
      <p:ext uri="{BB962C8B-B14F-4D97-AF65-F5344CB8AC3E}">
        <p14:creationId xmlns:p14="http://schemas.microsoft.com/office/powerpoint/2010/main" val="1324744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879991-AF2A-40EE-8764-3699D0739212}"/>
              </a:ext>
            </a:extLst>
          </p:cNvPr>
          <p:cNvSpPr>
            <a:spLocks noGrp="1"/>
          </p:cNvSpPr>
          <p:nvPr>
            <p:ph type="body" sz="quarter" idx="10"/>
          </p:nvPr>
        </p:nvSpPr>
        <p:spPr/>
        <p:txBody>
          <a:bodyPr/>
          <a:lstStyle/>
          <a:p>
            <a:r>
              <a:rPr lang="en-US" dirty="0"/>
              <a:t>References</a:t>
            </a:r>
          </a:p>
        </p:txBody>
      </p:sp>
      <p:sp>
        <p:nvSpPr>
          <p:cNvPr id="4" name="Content Placeholder 3">
            <a:extLst>
              <a:ext uri="{FF2B5EF4-FFF2-40B4-BE49-F238E27FC236}">
                <a16:creationId xmlns:a16="http://schemas.microsoft.com/office/drawing/2014/main" id="{3C7AD8C4-561B-4461-9540-CF0C36A670B4}"/>
              </a:ext>
            </a:extLst>
          </p:cNvPr>
          <p:cNvSpPr>
            <a:spLocks noGrp="1"/>
          </p:cNvSpPr>
          <p:nvPr>
            <p:ph sz="quarter" idx="33"/>
          </p:nvPr>
        </p:nvSpPr>
        <p:spPr/>
        <p:txBody>
          <a:bodyPr>
            <a:normAutofit/>
          </a:bodyPr>
          <a:lstStyle/>
          <a:p>
            <a:pPr marL="0" indent="0">
              <a:buNone/>
            </a:pPr>
            <a:r>
              <a:rPr lang="en-US" dirty="0"/>
              <a:t>BT SIG @ </a:t>
            </a:r>
            <a:r>
              <a:rPr lang="en-US" dirty="0">
                <a:hlinkClick r:id="rId3"/>
              </a:rPr>
              <a:t>https://www.bluetooth.com/</a:t>
            </a:r>
            <a:endParaRPr lang="en-US" dirty="0"/>
          </a:p>
          <a:p>
            <a:pPr marL="0" indent="0">
              <a:buNone/>
            </a:pPr>
            <a:r>
              <a:rPr lang="it-IT" dirty="0"/>
              <a:t>Intro: </a:t>
            </a:r>
            <a:r>
              <a:rPr lang="it-IT" dirty="0">
                <a:hlinkClick r:id="rId4"/>
              </a:rPr>
              <a:t>https://www.bluetooth.com/blog/introducing-bluetooth-mesh-networking/</a:t>
            </a:r>
            <a:endParaRPr lang="it-IT" dirty="0"/>
          </a:p>
          <a:p>
            <a:pPr marL="0" indent="0">
              <a:buNone/>
            </a:pPr>
            <a:r>
              <a:rPr lang="it-IT" dirty="0"/>
              <a:t>Modules: </a:t>
            </a:r>
            <a:r>
              <a:rPr lang="it-IT" dirty="0">
                <a:hlinkClick r:id="rId5"/>
              </a:rPr>
              <a:t>https://www.cypress.com/products/ble-mesh</a:t>
            </a:r>
            <a:endParaRPr lang="it-IT" dirty="0"/>
          </a:p>
          <a:p>
            <a:pPr marL="0" indent="0">
              <a:buNone/>
            </a:pPr>
            <a:r>
              <a:rPr lang="it-IT" dirty="0"/>
              <a:t>Specification: </a:t>
            </a:r>
            <a:r>
              <a:rPr lang="it-IT" dirty="0">
                <a:hlinkClick r:id="rId6"/>
              </a:rPr>
              <a:t>https://www.bluetooth.com/specifications/mesh-specifications/</a:t>
            </a:r>
            <a:endParaRPr lang="it-IT" dirty="0"/>
          </a:p>
          <a:p>
            <a:pPr marL="0" indent="0">
              <a:buNone/>
            </a:pPr>
            <a:r>
              <a:rPr lang="it-IT" dirty="0"/>
              <a:t>Security: </a:t>
            </a:r>
            <a:r>
              <a:rPr lang="it-IT" dirty="0">
                <a:hlinkClick r:id="rId7"/>
              </a:rPr>
              <a:t>https://www.bluetooth.com/blog/bluetooth-mesh-security-overview/</a:t>
            </a:r>
            <a:endParaRPr lang="it-IT" dirty="0"/>
          </a:p>
          <a:p>
            <a:endParaRPr lang="en-US" dirty="0"/>
          </a:p>
          <a:p>
            <a:endParaRPr lang="en-US" dirty="0"/>
          </a:p>
          <a:p>
            <a:endParaRPr lang="en-US" dirty="0"/>
          </a:p>
        </p:txBody>
      </p:sp>
    </p:spTree>
    <p:extLst>
      <p:ext uri="{BB962C8B-B14F-4D97-AF65-F5344CB8AC3E}">
        <p14:creationId xmlns:p14="http://schemas.microsoft.com/office/powerpoint/2010/main" val="1177301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BLE-Mesh – Peripherals </a:t>
            </a:r>
          </a:p>
          <a:p>
            <a:endParaRPr lang="en-US" sz="3600" i="1" dirty="0"/>
          </a:p>
        </p:txBody>
      </p:sp>
      <p:sp>
        <p:nvSpPr>
          <p:cNvPr id="3" name="Text Placeholder 2"/>
          <p:cNvSpPr>
            <a:spLocks noGrp="1"/>
          </p:cNvSpPr>
          <p:nvPr>
            <p:ph type="body" sz="quarter" idx="11"/>
          </p:nvPr>
        </p:nvSpPr>
        <p:spPr>
          <a:xfrm>
            <a:off x="394408" y="4860069"/>
            <a:ext cx="8563612" cy="556019"/>
          </a:xfrm>
        </p:spPr>
        <p:txBody>
          <a:bodyPr/>
          <a:lstStyle/>
          <a:p>
            <a:r>
              <a:rPr lang="en-US" sz="1600" b="0" dirty="0"/>
              <a:t>Greg Carson, Mike Roberts, Victoria </a:t>
            </a:r>
            <a:r>
              <a:rPr lang="en-US" sz="1600" b="0" dirty="0" err="1"/>
              <a:t>Bohanna</a:t>
            </a:r>
            <a:r>
              <a:rPr lang="en-US" sz="1600" b="0" dirty="0"/>
              <a:t> Pea</a:t>
            </a:r>
          </a:p>
          <a:p>
            <a:r>
              <a:rPr lang="en-US" sz="1600" b="0" dirty="0"/>
              <a:t>Reference: BLE-Mesh-03-Tour-ModusToolbox	2019</a:t>
            </a:r>
          </a:p>
        </p:txBody>
      </p:sp>
    </p:spTree>
    <p:extLst>
      <p:ext uri="{BB962C8B-B14F-4D97-AF65-F5344CB8AC3E}">
        <p14:creationId xmlns:p14="http://schemas.microsoft.com/office/powerpoint/2010/main" val="3321202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38EBF6-717F-44B0-B560-0D54BECA2A59}"/>
              </a:ext>
            </a:extLst>
          </p:cNvPr>
          <p:cNvSpPr>
            <a:spLocks noGrp="1"/>
          </p:cNvSpPr>
          <p:nvPr>
            <p:ph type="body" sz="quarter" idx="10"/>
          </p:nvPr>
        </p:nvSpPr>
        <p:spPr/>
        <p:txBody>
          <a:bodyPr/>
          <a:lstStyle/>
          <a:p>
            <a:r>
              <a:rPr lang="en-US" dirty="0"/>
              <a:t>Peripherals – Agenda</a:t>
            </a:r>
          </a:p>
        </p:txBody>
      </p:sp>
      <p:sp>
        <p:nvSpPr>
          <p:cNvPr id="4" name="Content Placeholder 3">
            <a:extLst>
              <a:ext uri="{FF2B5EF4-FFF2-40B4-BE49-F238E27FC236}">
                <a16:creationId xmlns:a16="http://schemas.microsoft.com/office/drawing/2014/main" id="{6A28C400-30B6-4713-872D-708E598ADB69}"/>
              </a:ext>
            </a:extLst>
          </p:cNvPr>
          <p:cNvSpPr>
            <a:spLocks noGrp="1"/>
          </p:cNvSpPr>
          <p:nvPr>
            <p:ph sz="quarter" idx="33"/>
          </p:nvPr>
        </p:nvSpPr>
        <p:spPr/>
        <p:txBody>
          <a:bodyPr>
            <a:normAutofit/>
          </a:bodyPr>
          <a:lstStyle/>
          <a:p>
            <a:r>
              <a:rPr lang="en-US" dirty="0"/>
              <a:t>Intro to Peripherals</a:t>
            </a:r>
          </a:p>
          <a:p>
            <a:r>
              <a:rPr lang="en-US" dirty="0"/>
              <a:t>What’s available on a specific package</a:t>
            </a:r>
          </a:p>
          <a:p>
            <a:r>
              <a:rPr lang="en-US" dirty="0"/>
              <a:t>Methods to interface with peripherals</a:t>
            </a:r>
            <a:endParaRPr lang="en-US" dirty="0">
              <a:highlight>
                <a:srgbClr val="FFFF00"/>
              </a:highlight>
            </a:endParaRPr>
          </a:p>
          <a:p>
            <a:r>
              <a:rPr lang="en-US" dirty="0"/>
              <a:t>Status on Interacting with peripherals (WICED_RESULT_T)</a:t>
            </a:r>
          </a:p>
          <a:p>
            <a:r>
              <a:rPr lang="en-US" dirty="0"/>
              <a:t>Exercise</a:t>
            </a:r>
          </a:p>
        </p:txBody>
      </p:sp>
    </p:spTree>
    <p:extLst>
      <p:ext uri="{BB962C8B-B14F-4D97-AF65-F5344CB8AC3E}">
        <p14:creationId xmlns:p14="http://schemas.microsoft.com/office/powerpoint/2010/main" val="3149030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38EBF6-717F-44B0-B560-0D54BECA2A59}"/>
              </a:ext>
            </a:extLst>
          </p:cNvPr>
          <p:cNvSpPr>
            <a:spLocks noGrp="1"/>
          </p:cNvSpPr>
          <p:nvPr>
            <p:ph type="body" sz="quarter" idx="10"/>
          </p:nvPr>
        </p:nvSpPr>
        <p:spPr/>
        <p:txBody>
          <a:bodyPr/>
          <a:lstStyle/>
          <a:p>
            <a:r>
              <a:rPr lang="en-US" dirty="0"/>
              <a:t>Peripherals – I/O capabilities of BLE-Mesh MCUs</a:t>
            </a:r>
          </a:p>
        </p:txBody>
      </p:sp>
      <p:sp>
        <p:nvSpPr>
          <p:cNvPr id="4" name="Content Placeholder 3">
            <a:extLst>
              <a:ext uri="{FF2B5EF4-FFF2-40B4-BE49-F238E27FC236}">
                <a16:creationId xmlns:a16="http://schemas.microsoft.com/office/drawing/2014/main" id="{6A28C400-30B6-4713-872D-708E598ADB69}"/>
              </a:ext>
            </a:extLst>
          </p:cNvPr>
          <p:cNvSpPr>
            <a:spLocks noGrp="1"/>
          </p:cNvSpPr>
          <p:nvPr>
            <p:ph sz="quarter" idx="33"/>
          </p:nvPr>
        </p:nvSpPr>
        <p:spPr/>
        <p:txBody>
          <a:bodyPr>
            <a:normAutofit lnSpcReduction="10000"/>
          </a:bodyPr>
          <a:lstStyle/>
          <a:p>
            <a:r>
              <a:rPr lang="en-US" dirty="0"/>
              <a:t>Peripherals include</a:t>
            </a:r>
          </a:p>
          <a:p>
            <a:pPr lvl="1"/>
            <a:r>
              <a:rPr lang="en-US" dirty="0"/>
              <a:t>Communication interfaces: UART (HCI &amp; P) , I2C and SPI</a:t>
            </a:r>
          </a:p>
          <a:p>
            <a:pPr lvl="1"/>
            <a:r>
              <a:rPr lang="en-US" dirty="0"/>
              <a:t>Functions: Timers, PWM, NVRAM, ADC  &amp; RTC</a:t>
            </a:r>
          </a:p>
          <a:p>
            <a:pPr lvl="1"/>
            <a:r>
              <a:rPr lang="en-US" dirty="0"/>
              <a:t>Configurable pins: GPIO</a:t>
            </a:r>
          </a:p>
          <a:p>
            <a:r>
              <a:rPr lang="en-US" dirty="0"/>
              <a:t>Peripherals allow</a:t>
            </a:r>
          </a:p>
          <a:p>
            <a:pPr lvl="1"/>
            <a:r>
              <a:rPr lang="en-US" dirty="0"/>
              <a:t>Machine to Machine: I/O to send messages</a:t>
            </a:r>
          </a:p>
          <a:p>
            <a:pPr lvl="1"/>
            <a:r>
              <a:rPr lang="en-US" dirty="0"/>
              <a:t>Complex functions: Generate messages and measure sensor levels </a:t>
            </a:r>
          </a:p>
          <a:p>
            <a:pPr lvl="1"/>
            <a:r>
              <a:rPr lang="en-US" dirty="0"/>
              <a:t>Human Machine Interface: Access to indicators such as LEDs to illuminate and blink</a:t>
            </a:r>
          </a:p>
          <a:p>
            <a:r>
              <a:rPr lang="en-US" dirty="0"/>
              <a:t>Peripheral control</a:t>
            </a:r>
          </a:p>
          <a:p>
            <a:pPr lvl="1"/>
            <a:r>
              <a:rPr lang="en-US" dirty="0"/>
              <a:t>Device Configurator is a graphical tool that extends features of the Board Support Package (BSP), for example by choosing to drive an LED from a PWM instead of firmware.</a:t>
            </a:r>
          </a:p>
          <a:p>
            <a:endParaRPr lang="en-US" dirty="0"/>
          </a:p>
        </p:txBody>
      </p:sp>
    </p:spTree>
    <p:extLst>
      <p:ext uri="{BB962C8B-B14F-4D97-AF65-F5344CB8AC3E}">
        <p14:creationId xmlns:p14="http://schemas.microsoft.com/office/powerpoint/2010/main" val="2347776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117BAD-FFCA-4B6F-96FD-836DFEE806B0}"/>
              </a:ext>
            </a:extLst>
          </p:cNvPr>
          <p:cNvSpPr>
            <a:spLocks noGrp="1"/>
          </p:cNvSpPr>
          <p:nvPr>
            <p:ph type="body" sz="quarter" idx="10"/>
          </p:nvPr>
        </p:nvSpPr>
        <p:spPr/>
        <p:txBody>
          <a:bodyPr/>
          <a:lstStyle/>
          <a:p>
            <a:r>
              <a:rPr lang="en-US" dirty="0"/>
              <a:t>Peripherals – Specific for a given platform</a:t>
            </a:r>
          </a:p>
        </p:txBody>
      </p:sp>
      <p:sp>
        <p:nvSpPr>
          <p:cNvPr id="4" name="Content Placeholder 3">
            <a:extLst>
              <a:ext uri="{FF2B5EF4-FFF2-40B4-BE49-F238E27FC236}">
                <a16:creationId xmlns:a16="http://schemas.microsoft.com/office/drawing/2014/main" id="{9E95077E-FD64-47B9-8540-AB598ADD7963}"/>
              </a:ext>
            </a:extLst>
          </p:cNvPr>
          <p:cNvSpPr>
            <a:spLocks noGrp="1"/>
          </p:cNvSpPr>
          <p:nvPr>
            <p:ph sz="quarter" idx="33"/>
          </p:nvPr>
        </p:nvSpPr>
        <p:spPr/>
        <p:txBody>
          <a:bodyPr>
            <a:normAutofit fontScale="92500" lnSpcReduction="10000"/>
          </a:bodyPr>
          <a:lstStyle/>
          <a:p>
            <a:r>
              <a:rPr lang="en-US" dirty="0"/>
              <a:t>Board Support Package (BSP) is a collection of files that specify which device is on the board, how it is programmed, what peripherals are available, which pins they are mapped to, etc.</a:t>
            </a:r>
          </a:p>
          <a:p>
            <a:r>
              <a:rPr lang="en-US" dirty="0"/>
              <a:t>Every kit has exactly one BSP</a:t>
            </a:r>
          </a:p>
          <a:p>
            <a:r>
              <a:rPr lang="en-US" dirty="0"/>
              <a:t>For custom hardware, either create a new BSP (beyond the scope of this course) or create an application with the BSP that most closely matches the hardware then modify the files as necessary.</a:t>
            </a:r>
          </a:p>
          <a:p>
            <a:r>
              <a:rPr lang="en-US" b="1" dirty="0" err="1"/>
              <a:t>design.modus</a:t>
            </a:r>
            <a:r>
              <a:rPr lang="en-US" b="1" dirty="0"/>
              <a:t> </a:t>
            </a:r>
            <a:r>
              <a:rPr lang="en-US" dirty="0"/>
              <a:t>is a database for the Device Configurator</a:t>
            </a:r>
          </a:p>
          <a:p>
            <a:r>
              <a:rPr lang="en-US" b="1" dirty="0" err="1"/>
              <a:t>cycfg_pins.c</a:t>
            </a:r>
            <a:r>
              <a:rPr lang="en-US" b="1" dirty="0"/>
              <a:t> </a:t>
            </a:r>
            <a:r>
              <a:rPr lang="en-US" dirty="0"/>
              <a:t>contains arrays of constants to configure and initialize peripherals</a:t>
            </a:r>
          </a:p>
          <a:p>
            <a:r>
              <a:rPr lang="en-US" b="1" dirty="0" err="1"/>
              <a:t>wiced_platform.h</a:t>
            </a:r>
            <a:r>
              <a:rPr lang="en-US" b="1" dirty="0"/>
              <a:t> </a:t>
            </a:r>
            <a:r>
              <a:rPr lang="en-US" dirty="0"/>
              <a:t>contains #define and type definitions to set up and access various kit peripherals</a:t>
            </a:r>
          </a:p>
        </p:txBody>
      </p:sp>
    </p:spTree>
    <p:extLst>
      <p:ext uri="{BB962C8B-B14F-4D97-AF65-F5344CB8AC3E}">
        <p14:creationId xmlns:p14="http://schemas.microsoft.com/office/powerpoint/2010/main" val="1038727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DFF469-F8D9-46BA-ADE0-F63F0315BC38}"/>
              </a:ext>
            </a:extLst>
          </p:cNvPr>
          <p:cNvSpPr>
            <a:spLocks noGrp="1"/>
          </p:cNvSpPr>
          <p:nvPr>
            <p:ph type="body" sz="quarter" idx="10"/>
          </p:nvPr>
        </p:nvSpPr>
        <p:spPr/>
        <p:txBody>
          <a:bodyPr/>
          <a:lstStyle/>
          <a:p>
            <a:r>
              <a:rPr lang="en-US" dirty="0"/>
              <a:t>Peripheral – Interface Method</a:t>
            </a:r>
          </a:p>
        </p:txBody>
      </p:sp>
      <p:sp>
        <p:nvSpPr>
          <p:cNvPr id="4" name="Content Placeholder 3">
            <a:extLst>
              <a:ext uri="{FF2B5EF4-FFF2-40B4-BE49-F238E27FC236}">
                <a16:creationId xmlns:a16="http://schemas.microsoft.com/office/drawing/2014/main" id="{7EFCE8F0-9AF0-4458-AD84-7A7AABFAAA45}"/>
              </a:ext>
            </a:extLst>
          </p:cNvPr>
          <p:cNvSpPr>
            <a:spLocks noGrp="1"/>
          </p:cNvSpPr>
          <p:nvPr>
            <p:ph sz="quarter" idx="33"/>
          </p:nvPr>
        </p:nvSpPr>
        <p:spPr>
          <a:xfrm>
            <a:off x="418793" y="1882326"/>
            <a:ext cx="11358323" cy="4530505"/>
          </a:xfrm>
        </p:spPr>
        <p:txBody>
          <a:bodyPr>
            <a:normAutofit/>
          </a:bodyPr>
          <a:lstStyle/>
          <a:p>
            <a:r>
              <a:rPr lang="en-US" dirty="0"/>
              <a:t>High-Level Steps to utilize peripherals will be the same:</a:t>
            </a:r>
          </a:p>
          <a:p>
            <a:pPr lvl="1"/>
            <a:r>
              <a:rPr lang="en-US" b="1" dirty="0"/>
              <a:t>Initialize</a:t>
            </a:r>
          </a:p>
          <a:p>
            <a:pPr lvl="2"/>
            <a:r>
              <a:rPr lang="en-US" dirty="0"/>
              <a:t>Stating intention to use a peripheral loads the required functions into project code for use.</a:t>
            </a:r>
          </a:p>
          <a:p>
            <a:pPr lvl="2"/>
            <a:r>
              <a:rPr lang="en-US" dirty="0"/>
              <a:t>Example: #include “&lt;peripheral code </a:t>
            </a:r>
            <a:r>
              <a:rPr lang="en-US" dirty="0" err="1"/>
              <a:t>base.h</a:t>
            </a:r>
            <a:r>
              <a:rPr lang="en-US" dirty="0"/>
              <a:t>&gt;”</a:t>
            </a:r>
          </a:p>
          <a:p>
            <a:pPr lvl="1"/>
            <a:r>
              <a:rPr lang="en-US" b="1" dirty="0"/>
              <a:t>Configure</a:t>
            </a:r>
          </a:p>
          <a:p>
            <a:pPr lvl="2"/>
            <a:r>
              <a:rPr lang="en-US" dirty="0"/>
              <a:t>Setup the peripheral interface basic features</a:t>
            </a:r>
          </a:p>
          <a:p>
            <a:pPr lvl="2"/>
            <a:r>
              <a:rPr lang="en-US" dirty="0"/>
              <a:t>Example: </a:t>
            </a:r>
            <a:r>
              <a:rPr lang="en-US" dirty="0" err="1"/>
              <a:t>wiced_hal_peripheral_speed</a:t>
            </a:r>
            <a:r>
              <a:rPr lang="en-US" dirty="0"/>
              <a:t> (400KHz);</a:t>
            </a:r>
          </a:p>
          <a:p>
            <a:pPr lvl="1"/>
            <a:r>
              <a:rPr lang="en-US" b="1" dirty="0"/>
              <a:t>Access</a:t>
            </a:r>
          </a:p>
          <a:p>
            <a:pPr lvl="2"/>
            <a:r>
              <a:rPr lang="en-US" dirty="0"/>
              <a:t>Use the peripheral as a common interface</a:t>
            </a:r>
          </a:p>
          <a:p>
            <a:pPr lvl="2"/>
            <a:r>
              <a:rPr lang="en-US" dirty="0"/>
              <a:t>Example: </a:t>
            </a:r>
            <a:r>
              <a:rPr lang="en-US" dirty="0" err="1"/>
              <a:t>wiced_hal_peripheral_write</a:t>
            </a:r>
            <a:r>
              <a:rPr lang="en-US" dirty="0"/>
              <a:t>(&lt;data&gt;, &lt;size&gt;, &lt;destination&gt;);</a:t>
            </a:r>
          </a:p>
          <a:p>
            <a:pPr marL="0" indent="0">
              <a:buNone/>
            </a:pPr>
            <a:endParaRPr lang="en-US" sz="1800" dirty="0"/>
          </a:p>
          <a:p>
            <a:pPr marL="0" indent="0">
              <a:buNone/>
            </a:pPr>
            <a:r>
              <a:rPr lang="en-US" sz="1800" dirty="0"/>
              <a:t>Note: Some peripherals, such as GPIO, are automatically pre-initialized. It doesn’t hurt to re-initialize.</a:t>
            </a:r>
          </a:p>
        </p:txBody>
      </p:sp>
    </p:spTree>
    <p:extLst>
      <p:ext uri="{BB962C8B-B14F-4D97-AF65-F5344CB8AC3E}">
        <p14:creationId xmlns:p14="http://schemas.microsoft.com/office/powerpoint/2010/main" val="1542617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BA66B52F-BF94-45B6-A483-9834FBF88541}"/>
                  </a:ext>
                </a:extLst>
              </p:cNvPr>
              <p:cNvSpPr txBox="1">
                <a:spLocks/>
              </p:cNvSpPr>
              <p:nvPr/>
            </p:nvSpPr>
            <p:spPr>
              <a:xfrm>
                <a:off x="170780" y="1268400"/>
                <a:ext cx="11300564" cy="2665345"/>
              </a:xfrm>
              <a:prstGeom prst="rect">
                <a:avLst/>
              </a:prstGeom>
              <a:solidFill>
                <a:schemeClr val="bg1"/>
              </a:solidFill>
            </p:spPr>
            <p:txBody>
              <a:bodyPr wrap="square">
                <a:spAutoFit/>
              </a:bodyPr>
              <a:lstStyle/>
              <a:p>
                <a:pPr marL="266620" indent="-266620" defTabSz="913852">
                  <a:lnSpc>
                    <a:spcPct val="90000"/>
                  </a:lnSpc>
                  <a:spcBef>
                    <a:spcPts val="1200"/>
                  </a:spcBef>
                  <a:buClr>
                    <a:schemeClr val="accent1"/>
                  </a:buClr>
                  <a:buSzPct val="100000"/>
                  <a:buFont typeface="Wingdings" pitchFamily="2" charset="2"/>
                  <a:buChar char="§"/>
                </a:pPr>
                <a:r>
                  <a:rPr lang="en-US" altLang="ja-JP" sz="1600" b="1" kern="800" dirty="0">
                    <a:solidFill>
                      <a:srgbClr val="005596"/>
                    </a:solidFill>
                  </a:rPr>
                  <a:t>Wireless radio standards and combinations</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Wi-Fi</a:t>
                </a:r>
                <a:r>
                  <a:rPr lang="en-US" altLang="en-US" sz="1400" kern="800" baseline="30000" dirty="0"/>
                  <a:t>®</a:t>
                </a:r>
                <a:r>
                  <a:rPr lang="en-US" altLang="ja-JP" sz="1400" kern="800" dirty="0"/>
                  <a:t> (802.11ac, 802.11bgn), Bluetooth (BR, EDR, BLE)</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Advanced coexistence algorithms for multi-radio (Wi-Fi + Bluetooth) platforms </a:t>
                </a:r>
              </a:p>
              <a:p>
                <a:pPr marL="266620" indent="-266620" defTabSz="913852">
                  <a:lnSpc>
                    <a:spcPct val="90000"/>
                  </a:lnSpc>
                  <a:spcBef>
                    <a:spcPts val="600"/>
                  </a:spcBef>
                  <a:buClr>
                    <a:schemeClr val="accent1"/>
                  </a:buClr>
                  <a:buSzPct val="100000"/>
                  <a:buFont typeface="Wingdings" pitchFamily="2" charset="2"/>
                  <a:buChar char="§"/>
                </a:pPr>
                <a:r>
                  <a:rPr lang="en-US" altLang="ja-JP" sz="1600" b="1" kern="800" dirty="0">
                    <a:solidFill>
                      <a:srgbClr val="005596"/>
                    </a:solidFill>
                  </a:rPr>
                  <a:t>Arm</a:t>
                </a:r>
                <a:r>
                  <a:rPr lang="en-US" altLang="ja-JP" sz="1600" b="1" kern="800" baseline="30000" dirty="0">
                    <a:solidFill>
                      <a:srgbClr val="005596"/>
                    </a:solidFill>
                  </a:rPr>
                  <a:t>®</a:t>
                </a:r>
                <a:r>
                  <a:rPr lang="en-US" altLang="ja-JP" sz="1600" b="1" kern="800" dirty="0">
                    <a:solidFill>
                      <a:srgbClr val="005596"/>
                    </a:solidFill>
                  </a:rPr>
                  <a:t>-based MCUs</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PSoC</a:t>
                </a:r>
                <a:r>
                  <a:rPr lang="en-US" altLang="ja-JP" sz="1400" kern="800" baseline="30000" dirty="0"/>
                  <a:t>®</a:t>
                </a:r>
                <a:r>
                  <a:rPr lang="en-US" altLang="ja-JP" sz="1400" kern="800" dirty="0"/>
                  <a:t> 4: Arm Cortex</a:t>
                </a:r>
                <a:r>
                  <a:rPr lang="en-US" altLang="ja-JP" sz="1400" kern="800" baseline="30000" dirty="0"/>
                  <a:t>®</a:t>
                </a:r>
                <a:r>
                  <a:rPr lang="en-US" altLang="ja-JP" sz="1400" kern="800" dirty="0"/>
                  <a:t> M0 and M0+ devices ideal for HMI, sensor hubs, and mixed-signal subsystems</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PSoC 6: Most-flexible, low-power, dual-core Arm Cortex</a:t>
                </a:r>
                <a:r>
                  <a:rPr lang="en-US" altLang="ja-JP" sz="1400" kern="800" baseline="30000" dirty="0"/>
                  <a:t>®</a:t>
                </a:r>
                <a:r>
                  <a:rPr lang="en-US" altLang="ja-JP" sz="1400" kern="800" dirty="0"/>
                  <a:t>-M4 and M0+ MCU</a:t>
                </a:r>
                <a14:m>
                  <m:oMath xmlns:m="http://schemas.openxmlformats.org/officeDocument/2006/math">
                    <m:r>
                      <a:rPr lang="en-US" altLang="ja-JP" sz="1400" kern="800">
                        <a:latin typeface="Cambria Math" panose="02040503050406030204" pitchFamily="18" charset="0"/>
                      </a:rPr>
                      <m:t>—</m:t>
                    </m:r>
                  </m:oMath>
                </a14:m>
                <a:r>
                  <a:rPr lang="en-US" altLang="ja-JP" sz="1400" kern="800" dirty="0"/>
                  <a:t>purpose-built for the IoT</a:t>
                </a:r>
              </a:p>
              <a:p>
                <a:pPr marL="266620" indent="-266620" defTabSz="913852">
                  <a:lnSpc>
                    <a:spcPct val="90000"/>
                  </a:lnSpc>
                  <a:spcBef>
                    <a:spcPts val="600"/>
                  </a:spcBef>
                  <a:buClr>
                    <a:schemeClr val="accent1"/>
                  </a:buClr>
                  <a:buSzPct val="100000"/>
                  <a:buFont typeface="Wingdings" pitchFamily="2" charset="2"/>
                  <a:buChar char="§"/>
                </a:pPr>
                <a:r>
                  <a:rPr lang="en-US" altLang="ja-JP" sz="1600" b="1" kern="800" dirty="0">
                    <a:solidFill>
                      <a:srgbClr val="005596"/>
                    </a:solidFill>
                  </a:rPr>
                  <a:t>WICED IoT platform provides turnkey wireless connectivity </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SDK: Simple, pre-integrated, guaranteed interoperable, continuously updated</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Ecosystem of module makers, VARs, technology partners, and OEMs deliver WICED-based end-to-end solutions</a:t>
                </a:r>
              </a:p>
            </p:txBody>
          </p:sp>
        </mc:Choice>
        <mc:Fallback xmlns="">
          <p:sp>
            <p:nvSpPr>
              <p:cNvPr id="10" name="Content Placeholder 2">
                <a:extLst>
                  <a:ext uri="{FF2B5EF4-FFF2-40B4-BE49-F238E27FC236}">
                    <a16:creationId xmlns:a16="http://schemas.microsoft.com/office/drawing/2014/main" id="{BA66B52F-BF94-45B6-A483-9834FBF88541}"/>
                  </a:ext>
                </a:extLst>
              </p:cNvPr>
              <p:cNvSpPr txBox="1">
                <a:spLocks noRot="1" noChangeAspect="1" noMove="1" noResize="1" noEditPoints="1" noAdjustHandles="1" noChangeArrowheads="1" noChangeShapeType="1" noTextEdit="1"/>
              </p:cNvSpPr>
              <p:nvPr/>
            </p:nvSpPr>
            <p:spPr>
              <a:xfrm>
                <a:off x="170780" y="1268400"/>
                <a:ext cx="11300564" cy="2665345"/>
              </a:xfrm>
              <a:prstGeom prst="rect">
                <a:avLst/>
              </a:prstGeom>
              <a:blipFill>
                <a:blip r:embed="rId3"/>
                <a:stretch>
                  <a:fillRect l="-216" t="-1602" b="-1602"/>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568AD450-BD62-47A1-B811-F5AD26F015ED}"/>
              </a:ext>
            </a:extLst>
          </p:cNvPr>
          <p:cNvSpPr/>
          <p:nvPr/>
        </p:nvSpPr>
        <p:spPr bwMode="auto">
          <a:xfrm>
            <a:off x="2917021" y="5743765"/>
            <a:ext cx="1640539" cy="958288"/>
          </a:xfrm>
          <a:prstGeom prst="rect">
            <a:avLst/>
          </a:prstGeom>
          <a:solidFill>
            <a:srgbClr val="FFFFFF">
              <a:lumMod val="65000"/>
              <a:alpha val="20000"/>
            </a:srgbClr>
          </a:solidFill>
          <a:ln w="9525" cap="flat" cmpd="sng" algn="ctr">
            <a:solidFill>
              <a:srgbClr val="FFFFFF">
                <a:lumMod val="65000"/>
              </a:srgbClr>
            </a:solidFill>
            <a:prstDash val="sysDash"/>
          </a:ln>
          <a:effectLst/>
        </p:spPr>
        <p:txBody>
          <a:bodyPr lIns="0" rIns="0" bIns="63957" anchor="b" anchorCtr="0"/>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a:ea typeface="+mn-ea"/>
                <a:cs typeface="Arial" pitchFamily="34" charset="0"/>
              </a:rPr>
              <a:t>Power System</a:t>
            </a:r>
          </a:p>
        </p:txBody>
      </p:sp>
      <p:sp>
        <p:nvSpPr>
          <p:cNvPr id="77" name="Rectangle 76">
            <a:extLst>
              <a:ext uri="{FF2B5EF4-FFF2-40B4-BE49-F238E27FC236}">
                <a16:creationId xmlns:a16="http://schemas.microsoft.com/office/drawing/2014/main" id="{F7482E4B-0C5C-48DB-A063-00F7238A8DD8}"/>
              </a:ext>
            </a:extLst>
          </p:cNvPr>
          <p:cNvSpPr>
            <a:spLocks/>
          </p:cNvSpPr>
          <p:nvPr/>
        </p:nvSpPr>
        <p:spPr bwMode="auto">
          <a:xfrm>
            <a:off x="4690860" y="5743765"/>
            <a:ext cx="3188836" cy="958288"/>
          </a:xfrm>
          <a:prstGeom prst="rect">
            <a:avLst/>
          </a:prstGeom>
          <a:solidFill>
            <a:srgbClr val="FFFFFF">
              <a:lumMod val="65000"/>
              <a:alpha val="20000"/>
            </a:srgbClr>
          </a:solidFill>
          <a:ln w="9525" cap="flat" cmpd="sng" algn="ctr">
            <a:solidFill>
              <a:srgbClr val="FFFFFF">
                <a:lumMod val="65000"/>
              </a:srgbClr>
            </a:solidFill>
            <a:prstDash val="sysDash"/>
          </a:ln>
          <a:effectLst/>
        </p:spPr>
        <p:txBody>
          <a:bodyPr lIns="0" rIns="0" bIns="63957" anchor="b" anchorCtr="0"/>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a:ea typeface="+mn-ea"/>
                <a:cs typeface="Arial" pitchFamily="34" charset="0"/>
              </a:rPr>
              <a:t>Memory System</a:t>
            </a:r>
          </a:p>
        </p:txBody>
      </p:sp>
      <p:sp>
        <p:nvSpPr>
          <p:cNvPr id="78" name="Rounded Rectangle 47">
            <a:extLst>
              <a:ext uri="{FF2B5EF4-FFF2-40B4-BE49-F238E27FC236}">
                <a16:creationId xmlns:a16="http://schemas.microsoft.com/office/drawing/2014/main" id="{0D5F37FC-3353-410B-99BE-A67BA6BA0941}"/>
              </a:ext>
            </a:extLst>
          </p:cNvPr>
          <p:cNvSpPr/>
          <p:nvPr/>
        </p:nvSpPr>
        <p:spPr bwMode="auto">
          <a:xfrm>
            <a:off x="2917021" y="4967896"/>
            <a:ext cx="6541011" cy="611616"/>
          </a:xfrm>
          <a:prstGeom prst="roundRect">
            <a:avLst>
              <a:gd name="adj" fmla="val 0"/>
            </a:avLst>
          </a:prstGeom>
          <a:solidFill>
            <a:srgbClr val="005596"/>
          </a:solidFill>
          <a:ln w="9525" cap="flat" cmpd="sng" algn="ctr">
            <a:solidFill>
              <a:srgbClr val="005596"/>
            </a:solidFill>
            <a:prstDash val="solid"/>
          </a:ln>
          <a:effectLst/>
        </p:spPr>
        <p:txBody>
          <a:bodyPr tIns="0" anchor="ctr"/>
          <a:lstStyle/>
          <a:p>
            <a:pPr marL="0" marR="0" lvl="0" indent="0" algn="ctr" defTabSz="913852" eaLnBrk="1" fontAlgn="auto" latinLnBrk="0" hangingPunct="1">
              <a:lnSpc>
                <a:spcPct val="95000"/>
              </a:lnSpc>
              <a:spcBef>
                <a:spcPts val="0"/>
              </a:spcBef>
              <a:spcAft>
                <a:spcPts val="0"/>
              </a:spcAft>
              <a:buClrTx/>
              <a:buSzTx/>
              <a:buFontTx/>
              <a:buNone/>
              <a:tabLst/>
              <a:defRPr/>
            </a:pPr>
            <a:r>
              <a:rPr kumimoji="0" lang="en-US" sz="1200" b="1" i="0" u="none" strike="noStrike" kern="0" cap="all" spc="0" normalizeH="0" baseline="0" noProof="0" dirty="0">
                <a:ln>
                  <a:noFill/>
                </a:ln>
                <a:solidFill>
                  <a:srgbClr val="FFFFFF"/>
                </a:solidFill>
                <a:effectLst/>
                <a:uLnTx/>
                <a:uFillTx/>
                <a:latin typeface="Arial"/>
                <a:ea typeface="+mn-ea"/>
                <a:cs typeface="Arial" pitchFamily="34" charset="0"/>
              </a:rPr>
              <a:t>PS</a:t>
            </a:r>
            <a:r>
              <a:rPr kumimoji="0" lang="en-US" sz="1200" b="1" i="0" u="none" strike="noStrike" kern="0" cap="none" spc="0" normalizeH="0" baseline="0" noProof="0" dirty="0">
                <a:ln>
                  <a:noFill/>
                </a:ln>
                <a:solidFill>
                  <a:srgbClr val="FFFFFF"/>
                </a:solidFill>
                <a:effectLst/>
                <a:uLnTx/>
                <a:uFillTx/>
                <a:latin typeface="Arial"/>
                <a:ea typeface="+mn-ea"/>
              </a:rPr>
              <a:t>o</a:t>
            </a:r>
            <a:r>
              <a:rPr kumimoji="0" lang="en-US" sz="1200" b="1" i="0" u="none" strike="noStrike" kern="0" cap="all" spc="0" normalizeH="0" baseline="0" noProof="0" dirty="0">
                <a:ln>
                  <a:noFill/>
                </a:ln>
                <a:solidFill>
                  <a:srgbClr val="FFFFFF"/>
                </a:solidFill>
                <a:effectLst/>
                <a:uLnTx/>
                <a:uFillTx/>
                <a:latin typeface="Arial"/>
                <a:ea typeface="+mn-ea"/>
                <a:cs typeface="Arial" pitchFamily="34" charset="0"/>
              </a:rPr>
              <a:t>C</a:t>
            </a:r>
            <a:r>
              <a:rPr kumimoji="0" lang="en-US" sz="1200" b="1" i="0" u="none" strike="noStrike" kern="0" cap="all" spc="0" normalizeH="0" baseline="30000" noProof="0" dirty="0">
                <a:ln>
                  <a:noFill/>
                </a:ln>
                <a:solidFill>
                  <a:srgbClr val="FFFFFF"/>
                </a:solidFill>
                <a:effectLst/>
                <a:uLnTx/>
                <a:uFillTx/>
                <a:latin typeface="Arial"/>
                <a:ea typeface="+mn-ea"/>
                <a:cs typeface="Arial" pitchFamily="34" charset="0"/>
              </a:rPr>
              <a:t>®</a:t>
            </a:r>
            <a:r>
              <a:rPr kumimoji="0" lang="en-US" sz="1200" b="1" i="1" u="none" strike="noStrike" kern="0" cap="all" spc="0" normalizeH="0" baseline="30000" noProof="0" dirty="0">
                <a:ln>
                  <a:noFill/>
                </a:ln>
                <a:solidFill>
                  <a:srgbClr val="FFFFFF"/>
                </a:solidFill>
                <a:effectLst/>
                <a:uLnTx/>
                <a:uFillTx/>
                <a:latin typeface="Arial"/>
                <a:ea typeface="+mn-ea"/>
                <a:cs typeface="Arial" pitchFamily="34" charset="0"/>
              </a:rPr>
              <a:t> </a:t>
            </a:r>
            <a:r>
              <a:rPr kumimoji="0" lang="en-US" sz="1200" b="1" i="0" u="none" strike="noStrike" kern="0" cap="all" spc="0" normalizeH="0" baseline="0" noProof="0" dirty="0">
                <a:ln>
                  <a:noFill/>
                </a:ln>
                <a:solidFill>
                  <a:srgbClr val="FFFFFF"/>
                </a:solidFill>
                <a:effectLst/>
                <a:uLnTx/>
                <a:uFillTx/>
                <a:latin typeface="Arial"/>
                <a:ea typeface="+mn-ea"/>
                <a:cs typeface="Arial" pitchFamily="34" charset="0"/>
              </a:rPr>
              <a:t>MCU</a:t>
            </a:r>
          </a:p>
        </p:txBody>
      </p:sp>
      <p:cxnSp>
        <p:nvCxnSpPr>
          <p:cNvPr id="79" name="Straight Connector 29">
            <a:extLst>
              <a:ext uri="{FF2B5EF4-FFF2-40B4-BE49-F238E27FC236}">
                <a16:creationId xmlns:a16="http://schemas.microsoft.com/office/drawing/2014/main" id="{7C19B690-6DD9-4E94-95A7-95F356492F9C}"/>
              </a:ext>
            </a:extLst>
          </p:cNvPr>
          <p:cNvCxnSpPr>
            <a:cxnSpLocks noChangeShapeType="1"/>
          </p:cNvCxnSpPr>
          <p:nvPr/>
        </p:nvCxnSpPr>
        <p:spPr bwMode="auto">
          <a:xfrm flipH="1" flipV="1">
            <a:off x="2597292" y="5098274"/>
            <a:ext cx="315307" cy="0"/>
          </a:xfrm>
          <a:prstGeom prst="line">
            <a:avLst/>
          </a:prstGeom>
          <a:noFill/>
          <a:ln w="12700" algn="ctr">
            <a:solidFill>
              <a:srgbClr val="000000"/>
            </a:solidFill>
            <a:round/>
            <a:headEnd type="triangle" w="med" len="med"/>
            <a:tailEnd type="none" w="med" len="med"/>
          </a:ln>
          <a:extLst>
            <a:ext uri="{909E8E84-426E-40DD-AFC4-6F175D3DCCD1}">
              <a14:hiddenFill xmlns:a14="http://schemas.microsoft.com/office/drawing/2010/main">
                <a:noFill/>
              </a14:hiddenFill>
            </a:ext>
          </a:extLst>
        </p:spPr>
      </p:cxnSp>
      <p:sp>
        <p:nvSpPr>
          <p:cNvPr id="80" name="Rectangle 79">
            <a:extLst>
              <a:ext uri="{FF2B5EF4-FFF2-40B4-BE49-F238E27FC236}">
                <a16:creationId xmlns:a16="http://schemas.microsoft.com/office/drawing/2014/main" id="{9DC4C7C4-A579-4985-A94D-5D26EA349121}"/>
              </a:ext>
            </a:extLst>
          </p:cNvPr>
          <p:cNvSpPr>
            <a:spLocks/>
          </p:cNvSpPr>
          <p:nvPr/>
        </p:nvSpPr>
        <p:spPr bwMode="auto">
          <a:xfrm>
            <a:off x="4690856" y="4036709"/>
            <a:ext cx="4767176" cy="766932"/>
          </a:xfrm>
          <a:prstGeom prst="rect">
            <a:avLst/>
          </a:prstGeom>
          <a:solidFill>
            <a:srgbClr val="FFFFFF">
              <a:lumMod val="65000"/>
              <a:alpha val="20000"/>
            </a:srgbClr>
          </a:solidFill>
          <a:ln w="9525" cap="flat" cmpd="sng" algn="ctr">
            <a:solidFill>
              <a:srgbClr val="FFFFFF">
                <a:lumMod val="50000"/>
              </a:srgbClr>
            </a:solidFill>
            <a:prstDash val="sysDash"/>
          </a:ln>
          <a:effectLst/>
        </p:spPr>
        <p:txBody>
          <a:bodyPr tIns="63957" bIns="63957" anchor="t" anchorCtr="0"/>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a:ea typeface="+mn-ea"/>
                <a:cs typeface="Arial" pitchFamily="34" charset="0"/>
              </a:rPr>
              <a:t>Wireless</a:t>
            </a:r>
          </a:p>
        </p:txBody>
      </p:sp>
      <p:sp>
        <p:nvSpPr>
          <p:cNvPr id="81" name="Rectangle 80">
            <a:extLst>
              <a:ext uri="{FF2B5EF4-FFF2-40B4-BE49-F238E27FC236}">
                <a16:creationId xmlns:a16="http://schemas.microsoft.com/office/drawing/2014/main" id="{C7C485C6-1115-43FF-A9BA-D9CE219810EE}"/>
              </a:ext>
            </a:extLst>
          </p:cNvPr>
          <p:cNvSpPr/>
          <p:nvPr/>
        </p:nvSpPr>
        <p:spPr bwMode="auto">
          <a:xfrm>
            <a:off x="2917021" y="4036708"/>
            <a:ext cx="1640539" cy="766934"/>
          </a:xfrm>
          <a:prstGeom prst="rect">
            <a:avLst/>
          </a:prstGeom>
          <a:solidFill>
            <a:srgbClr val="FFFFFF">
              <a:lumMod val="65000"/>
              <a:alpha val="20000"/>
            </a:srgbClr>
          </a:solidFill>
          <a:ln w="9525" cap="flat" cmpd="sng" algn="ctr">
            <a:solidFill>
              <a:srgbClr val="FFFFFF">
                <a:lumMod val="50000"/>
              </a:srgbClr>
            </a:solidFill>
            <a:prstDash val="sysDash"/>
          </a:ln>
          <a:effectLst/>
        </p:spPr>
        <p:txBody>
          <a:bodyPr tIns="63957" bIns="63957" anchor="t" anchorCtr="0"/>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a:ea typeface="+mn-ea"/>
                <a:cs typeface="Arial" pitchFamily="34" charset="0"/>
              </a:rPr>
              <a:t>Wired</a:t>
            </a:r>
          </a:p>
        </p:txBody>
      </p:sp>
      <p:sp>
        <p:nvSpPr>
          <p:cNvPr id="82" name="Rectangle 81">
            <a:extLst>
              <a:ext uri="{FF2B5EF4-FFF2-40B4-BE49-F238E27FC236}">
                <a16:creationId xmlns:a16="http://schemas.microsoft.com/office/drawing/2014/main" id="{5015D080-E2C5-4A96-88D0-C6C916D3695D}"/>
              </a:ext>
            </a:extLst>
          </p:cNvPr>
          <p:cNvSpPr/>
          <p:nvPr/>
        </p:nvSpPr>
        <p:spPr bwMode="auto">
          <a:xfrm>
            <a:off x="3096842" y="4274372"/>
            <a:ext cx="1280898" cy="373534"/>
          </a:xfrm>
          <a:prstGeom prst="rect">
            <a:avLst/>
          </a:prstGeom>
          <a:solidFill>
            <a:srgbClr val="005596"/>
          </a:solidFill>
          <a:ln w="12700" cap="flat" cmpd="sng" algn="ctr">
            <a:noFill/>
            <a:prstDash val="solid"/>
          </a:ln>
          <a:effectLst/>
        </p:spPr>
        <p:txBody>
          <a:bodyPr tIns="27411" anchor="ctr"/>
          <a:lstStyle/>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USB</a:t>
            </a:r>
          </a:p>
        </p:txBody>
      </p:sp>
      <p:sp>
        <p:nvSpPr>
          <p:cNvPr id="83" name="Rectangle 82">
            <a:extLst>
              <a:ext uri="{FF2B5EF4-FFF2-40B4-BE49-F238E27FC236}">
                <a16:creationId xmlns:a16="http://schemas.microsoft.com/office/drawing/2014/main" id="{4088C08B-2691-444B-9CE6-1CA2BAB4109B}"/>
              </a:ext>
            </a:extLst>
          </p:cNvPr>
          <p:cNvSpPr/>
          <p:nvPr/>
        </p:nvSpPr>
        <p:spPr bwMode="auto">
          <a:xfrm>
            <a:off x="4903042" y="4274372"/>
            <a:ext cx="2060744" cy="373534"/>
          </a:xfrm>
          <a:prstGeom prst="rect">
            <a:avLst/>
          </a:prstGeom>
          <a:solidFill>
            <a:srgbClr val="005596"/>
          </a:solidFill>
          <a:ln w="12700" cap="flat" cmpd="sng" algn="ctr">
            <a:noFill/>
            <a:prstDash val="solid"/>
          </a:ln>
          <a:effectLst/>
        </p:spPr>
        <p:txBody>
          <a:bodyPr tIns="27411" anchor="ctr"/>
          <a:lstStyle/>
          <a:p>
            <a:pPr marL="0" marR="0" lvl="0" indent="0" algn="ctr" defTabSz="913852" eaLnBrk="1" fontAlgn="auto" latinLnBrk="0" hangingPunct="1">
              <a:lnSpc>
                <a:spcPct val="95000"/>
              </a:lnSpc>
              <a:spcBef>
                <a:spcPts val="0"/>
              </a:spcBef>
              <a:spcAft>
                <a:spcPts val="0"/>
              </a:spcAft>
              <a:buClrTx/>
              <a:buSzTx/>
              <a:buFontTx/>
              <a:buNone/>
              <a:tabLst/>
              <a:defRPr/>
            </a:pPr>
            <a:r>
              <a:rPr kumimoji="0" lang="en-US" sz="1200" b="1" i="0" u="none" strike="noStrike" kern="0" cap="all" spc="0" normalizeH="0" baseline="0" noProof="0" dirty="0">
                <a:ln>
                  <a:noFill/>
                </a:ln>
                <a:solidFill>
                  <a:srgbClr val="FFFFFF"/>
                </a:solidFill>
                <a:effectLst/>
                <a:uLnTx/>
                <a:uFillTx/>
                <a:latin typeface="Arial"/>
                <a:ea typeface="+mn-ea"/>
                <a:cs typeface="Arial" pitchFamily="34" charset="0"/>
              </a:rPr>
              <a:t>W</a:t>
            </a:r>
            <a:r>
              <a:rPr kumimoji="0" lang="en-US" altLang="en-US" sz="1200" b="1" i="0" u="none" strike="noStrike" kern="0" cap="none" spc="0" normalizeH="0" baseline="0" noProof="0" dirty="0">
                <a:ln>
                  <a:noFill/>
                </a:ln>
                <a:solidFill>
                  <a:srgbClr val="FFFFFF"/>
                </a:solidFill>
                <a:effectLst/>
                <a:uLnTx/>
                <a:uFillTx/>
                <a:latin typeface="Arial"/>
                <a:ea typeface="+mn-ea"/>
              </a:rPr>
              <a:t>i</a:t>
            </a:r>
            <a:r>
              <a:rPr kumimoji="0" lang="en-US" sz="1200" b="1" i="0" u="none" strike="noStrike" kern="0" cap="all" spc="0" normalizeH="0" baseline="0" noProof="0" dirty="0">
                <a:ln>
                  <a:noFill/>
                </a:ln>
                <a:solidFill>
                  <a:srgbClr val="FFFFFF"/>
                </a:solidFill>
                <a:effectLst/>
                <a:uLnTx/>
                <a:uFillTx/>
                <a:latin typeface="Arial"/>
                <a:ea typeface="+mn-ea"/>
                <a:cs typeface="Arial" pitchFamily="34" charset="0"/>
              </a:rPr>
              <a:t>-F</a:t>
            </a:r>
            <a:r>
              <a:rPr kumimoji="0" lang="en-US" altLang="en-US" sz="1200" b="1" i="0" u="none" strike="noStrike" kern="0" cap="none" spc="0" normalizeH="0" baseline="0" noProof="0" dirty="0">
                <a:ln>
                  <a:noFill/>
                </a:ln>
                <a:solidFill>
                  <a:srgbClr val="FFFFFF"/>
                </a:solidFill>
                <a:effectLst/>
                <a:uLnTx/>
                <a:uFillTx/>
                <a:latin typeface="Arial"/>
                <a:ea typeface="+mn-ea"/>
              </a:rPr>
              <a:t>i</a:t>
            </a:r>
            <a:r>
              <a:rPr kumimoji="0" lang="en-US" altLang="en-US" sz="1200" b="1" i="0" u="none" strike="noStrike" kern="0" cap="none" spc="0" normalizeH="0" baseline="30000" noProof="0" dirty="0">
                <a:ln>
                  <a:noFill/>
                </a:ln>
                <a:solidFill>
                  <a:srgbClr val="FFFFFF"/>
                </a:solidFill>
                <a:effectLst/>
                <a:uLnTx/>
                <a:uFillTx/>
                <a:latin typeface="Arial"/>
                <a:ea typeface="+mn-ea"/>
              </a:rPr>
              <a:t>®</a:t>
            </a:r>
            <a:endParaRPr kumimoji="0" lang="en-US" sz="1200" b="1" i="0" u="none" strike="noStrike" kern="0" cap="none" spc="0" normalizeH="0" baseline="30000" noProof="0" dirty="0">
              <a:ln>
                <a:noFill/>
              </a:ln>
              <a:solidFill>
                <a:srgbClr val="FFFFFF"/>
              </a:solidFill>
              <a:effectLst/>
              <a:uLnTx/>
              <a:uFillTx/>
              <a:latin typeface="Arial"/>
              <a:ea typeface="+mn-ea"/>
            </a:endParaRPr>
          </a:p>
        </p:txBody>
      </p:sp>
      <p:cxnSp>
        <p:nvCxnSpPr>
          <p:cNvPr id="84" name="Straight Connector 29">
            <a:extLst>
              <a:ext uri="{FF2B5EF4-FFF2-40B4-BE49-F238E27FC236}">
                <a16:creationId xmlns:a16="http://schemas.microsoft.com/office/drawing/2014/main" id="{1E245E8B-8CAA-4206-AFD9-291D8A7883DC}"/>
              </a:ext>
            </a:extLst>
          </p:cNvPr>
          <p:cNvCxnSpPr>
            <a:cxnSpLocks noChangeShapeType="1"/>
          </p:cNvCxnSpPr>
          <p:nvPr/>
        </p:nvCxnSpPr>
        <p:spPr bwMode="auto">
          <a:xfrm>
            <a:off x="5543489" y="5577612"/>
            <a:ext cx="0" cy="315307"/>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5" name="Straight Connector 29">
            <a:extLst>
              <a:ext uri="{FF2B5EF4-FFF2-40B4-BE49-F238E27FC236}">
                <a16:creationId xmlns:a16="http://schemas.microsoft.com/office/drawing/2014/main" id="{CED19F29-B841-4C06-B504-D12733FDD1E5}"/>
              </a:ext>
            </a:extLst>
          </p:cNvPr>
          <p:cNvCxnSpPr>
            <a:cxnSpLocks noChangeShapeType="1"/>
          </p:cNvCxnSpPr>
          <p:nvPr/>
        </p:nvCxnSpPr>
        <p:spPr bwMode="auto">
          <a:xfrm>
            <a:off x="3737291" y="5577612"/>
            <a:ext cx="0" cy="315307"/>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6" name="Straight Connector 29">
            <a:extLst>
              <a:ext uri="{FF2B5EF4-FFF2-40B4-BE49-F238E27FC236}">
                <a16:creationId xmlns:a16="http://schemas.microsoft.com/office/drawing/2014/main" id="{D0A6E44B-FBBA-4087-830F-3E5A0FC48CF7}"/>
              </a:ext>
            </a:extLst>
          </p:cNvPr>
          <p:cNvCxnSpPr>
            <a:cxnSpLocks noChangeShapeType="1"/>
          </p:cNvCxnSpPr>
          <p:nvPr/>
        </p:nvCxnSpPr>
        <p:spPr bwMode="auto">
          <a:xfrm>
            <a:off x="7068472" y="5577612"/>
            <a:ext cx="0" cy="315307"/>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7" name="Straight Connector 29">
            <a:extLst>
              <a:ext uri="{FF2B5EF4-FFF2-40B4-BE49-F238E27FC236}">
                <a16:creationId xmlns:a16="http://schemas.microsoft.com/office/drawing/2014/main" id="{0807B4F0-42EC-49D1-A622-0D7CB33114AC}"/>
              </a:ext>
            </a:extLst>
          </p:cNvPr>
          <p:cNvCxnSpPr>
            <a:cxnSpLocks noChangeShapeType="1"/>
          </p:cNvCxnSpPr>
          <p:nvPr/>
        </p:nvCxnSpPr>
        <p:spPr bwMode="auto">
          <a:xfrm>
            <a:off x="3737291" y="4647906"/>
            <a:ext cx="0" cy="315307"/>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8" name="Straight Connector 29">
            <a:extLst>
              <a:ext uri="{FF2B5EF4-FFF2-40B4-BE49-F238E27FC236}">
                <a16:creationId xmlns:a16="http://schemas.microsoft.com/office/drawing/2014/main" id="{1A11320D-BF28-4F36-975D-E14EFEC8DE82}"/>
              </a:ext>
            </a:extLst>
          </p:cNvPr>
          <p:cNvCxnSpPr>
            <a:cxnSpLocks noChangeShapeType="1"/>
          </p:cNvCxnSpPr>
          <p:nvPr/>
        </p:nvCxnSpPr>
        <p:spPr bwMode="auto">
          <a:xfrm flipH="1">
            <a:off x="8335172" y="4647906"/>
            <a:ext cx="4930" cy="315307"/>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9" name="Straight Connector 29">
            <a:extLst>
              <a:ext uri="{FF2B5EF4-FFF2-40B4-BE49-F238E27FC236}">
                <a16:creationId xmlns:a16="http://schemas.microsoft.com/office/drawing/2014/main" id="{0A37B7F0-140D-4BE6-838B-B4D6E8C07DBA}"/>
              </a:ext>
            </a:extLst>
          </p:cNvPr>
          <p:cNvCxnSpPr>
            <a:cxnSpLocks noChangeShapeType="1"/>
          </p:cNvCxnSpPr>
          <p:nvPr/>
        </p:nvCxnSpPr>
        <p:spPr bwMode="auto">
          <a:xfrm>
            <a:off x="5972944" y="4647906"/>
            <a:ext cx="2" cy="315307"/>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90" name="Rounded Rectangle 62">
            <a:extLst>
              <a:ext uri="{FF2B5EF4-FFF2-40B4-BE49-F238E27FC236}">
                <a16:creationId xmlns:a16="http://schemas.microsoft.com/office/drawing/2014/main" id="{1324DBC7-715B-4CE6-B9B7-A1F41F296932}"/>
              </a:ext>
            </a:extLst>
          </p:cNvPr>
          <p:cNvSpPr/>
          <p:nvPr/>
        </p:nvSpPr>
        <p:spPr bwMode="auto">
          <a:xfrm>
            <a:off x="4903041" y="5893822"/>
            <a:ext cx="1280898" cy="585264"/>
          </a:xfrm>
          <a:prstGeom prst="roundRect">
            <a:avLst>
              <a:gd name="adj" fmla="val 0"/>
            </a:avLst>
          </a:prstGeom>
          <a:solidFill>
            <a:srgbClr val="005596"/>
          </a:solidFill>
          <a:ln w="12700" cap="flat" cmpd="sng" algn="ctr">
            <a:noFill/>
            <a:prstDash val="solid"/>
          </a:ln>
          <a:effectLst/>
        </p:spPr>
        <p:txBody>
          <a:bodyPr tIns="27411" anchor="ctr"/>
          <a:lstStyle/>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NOR &amp;</a:t>
            </a:r>
          </a:p>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Flash</a:t>
            </a:r>
          </a:p>
        </p:txBody>
      </p:sp>
      <p:sp>
        <p:nvSpPr>
          <p:cNvPr id="91" name="Rounded Rectangle 64">
            <a:extLst>
              <a:ext uri="{FF2B5EF4-FFF2-40B4-BE49-F238E27FC236}">
                <a16:creationId xmlns:a16="http://schemas.microsoft.com/office/drawing/2014/main" id="{C044A238-91DE-4A6C-9B0E-9B5E11D56FA8}"/>
              </a:ext>
            </a:extLst>
          </p:cNvPr>
          <p:cNvSpPr/>
          <p:nvPr/>
        </p:nvSpPr>
        <p:spPr bwMode="auto">
          <a:xfrm>
            <a:off x="6428023" y="5893822"/>
            <a:ext cx="1280898" cy="585264"/>
          </a:xfrm>
          <a:prstGeom prst="roundRect">
            <a:avLst>
              <a:gd name="adj" fmla="val 0"/>
            </a:avLst>
          </a:prstGeom>
          <a:solidFill>
            <a:srgbClr val="005596"/>
          </a:solidFill>
          <a:ln w="12700" cap="flat" cmpd="sng" algn="ctr">
            <a:noFill/>
            <a:prstDash val="solid"/>
          </a:ln>
          <a:effectLst/>
        </p:spPr>
        <p:txBody>
          <a:bodyPr tIns="27411" anchor="ctr"/>
          <a:lstStyle/>
          <a:p>
            <a:pPr marL="0" marR="0" lvl="0" indent="0" algn="ctr" defTabSz="456310" eaLnBrk="1" fontAlgn="base" latinLnBrk="0" hangingPunct="1">
              <a:lnSpc>
                <a:spcPct val="95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SRAM</a:t>
            </a:r>
            <a:b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b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F-RAM™</a:t>
            </a:r>
          </a:p>
          <a:p>
            <a:pPr marL="0" marR="0" lvl="0" indent="0" algn="ctr" defTabSz="456310" eaLnBrk="1" fontAlgn="base" latinLnBrk="0" hangingPunct="1">
              <a:lnSpc>
                <a:spcPct val="95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NVSRAM</a:t>
            </a:r>
          </a:p>
        </p:txBody>
      </p:sp>
      <p:sp>
        <p:nvSpPr>
          <p:cNvPr id="92" name="Rounded Rectangle 66">
            <a:extLst>
              <a:ext uri="{FF2B5EF4-FFF2-40B4-BE49-F238E27FC236}">
                <a16:creationId xmlns:a16="http://schemas.microsoft.com/office/drawing/2014/main" id="{48D18E38-8BF7-458A-ACAE-36641E561D64}"/>
              </a:ext>
            </a:extLst>
          </p:cNvPr>
          <p:cNvSpPr/>
          <p:nvPr/>
        </p:nvSpPr>
        <p:spPr bwMode="auto">
          <a:xfrm>
            <a:off x="3096842" y="5893822"/>
            <a:ext cx="1280898" cy="585264"/>
          </a:xfrm>
          <a:prstGeom prst="roundRect">
            <a:avLst>
              <a:gd name="adj" fmla="val 0"/>
            </a:avLst>
          </a:prstGeom>
          <a:solidFill>
            <a:srgbClr val="005596"/>
          </a:solidFill>
          <a:ln w="12700" cap="flat" cmpd="sng" algn="ctr">
            <a:noFill/>
            <a:prstDash val="solid"/>
          </a:ln>
          <a:effectLst/>
        </p:spPr>
        <p:txBody>
          <a:bodyPr tIns="27411" bIns="36546" anchor="ctr"/>
          <a:lstStyle/>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Analog</a:t>
            </a:r>
            <a:r>
              <a:rPr kumimoji="0" lang="en-US" sz="1200" b="1" i="1" u="none" strike="noStrike" kern="0" cap="none" spc="0" normalizeH="0" baseline="0" noProof="0" dirty="0">
                <a:ln>
                  <a:noFill/>
                </a:ln>
                <a:solidFill>
                  <a:srgbClr val="FFFFFF"/>
                </a:solidFill>
                <a:effectLst/>
                <a:uLnTx/>
                <a:uFillTx/>
                <a:latin typeface="Arial"/>
                <a:ea typeface="+mn-ea"/>
                <a:cs typeface="Arial" pitchFamily="34" charset="0"/>
              </a:rPr>
              <a:t>/</a:t>
            </a: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 </a:t>
            </a:r>
            <a:b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b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PMIC</a:t>
            </a:r>
          </a:p>
        </p:txBody>
      </p:sp>
      <p:sp>
        <p:nvSpPr>
          <p:cNvPr id="93" name="Rounded Rectangle 3">
            <a:extLst>
              <a:ext uri="{FF2B5EF4-FFF2-40B4-BE49-F238E27FC236}">
                <a16:creationId xmlns:a16="http://schemas.microsoft.com/office/drawing/2014/main" id="{F1262173-B64F-436A-9528-A6646159C7C7}"/>
              </a:ext>
            </a:extLst>
          </p:cNvPr>
          <p:cNvSpPr/>
          <p:nvPr/>
        </p:nvSpPr>
        <p:spPr bwMode="auto">
          <a:xfrm>
            <a:off x="1470971" y="4963213"/>
            <a:ext cx="1126320" cy="270123"/>
          </a:xfrm>
          <a:prstGeom prst="roundRect">
            <a:avLst>
              <a:gd name="adj" fmla="val 0"/>
            </a:avLst>
          </a:prstGeom>
          <a:solidFill>
            <a:srgbClr val="FFFFFF">
              <a:lumMod val="65000"/>
              <a:alpha val="20000"/>
            </a:srgbClr>
          </a:solidFill>
          <a:ln w="9525" cap="flat" cmpd="sng" algn="ctr">
            <a:solidFill>
              <a:srgbClr val="FFFFFF">
                <a:lumMod val="50000"/>
                <a:alpha val="77000"/>
              </a:srgbClr>
            </a:solidFill>
            <a:prstDash val="solid"/>
          </a:ln>
          <a:effectLst/>
        </p:spPr>
        <p:txBody>
          <a:bodyPr lIns="0" tIns="0" rIns="0" bIns="18273" anchor="ctr"/>
          <a:lstStyle/>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Sensors</a:t>
            </a:r>
          </a:p>
        </p:txBody>
      </p:sp>
      <p:sp>
        <p:nvSpPr>
          <p:cNvPr id="94" name="Rectangle 93">
            <a:extLst>
              <a:ext uri="{FF2B5EF4-FFF2-40B4-BE49-F238E27FC236}">
                <a16:creationId xmlns:a16="http://schemas.microsoft.com/office/drawing/2014/main" id="{50934E35-0396-41D5-B05F-84F5444156E1}"/>
              </a:ext>
            </a:extLst>
          </p:cNvPr>
          <p:cNvSpPr/>
          <p:nvPr/>
        </p:nvSpPr>
        <p:spPr bwMode="auto">
          <a:xfrm>
            <a:off x="9463002" y="6116847"/>
            <a:ext cx="238379" cy="132809"/>
          </a:xfrm>
          <a:prstGeom prst="rect">
            <a:avLst/>
          </a:prstGeom>
          <a:solidFill>
            <a:srgbClr val="005596"/>
          </a:solidFill>
          <a:ln w="12700" cap="flat" cmpd="sng" algn="ctr">
            <a:noFill/>
            <a:prstDash val="solid"/>
          </a:ln>
          <a:effectLst/>
        </p:spPr>
        <p:txBody>
          <a:bodyPr tIns="27411" anchor="ctr"/>
          <a:lstStyle/>
          <a:p>
            <a:pPr marL="0" marR="0" lvl="0" indent="0" algn="ctr" defTabSz="456310" eaLnBrk="1" fontAlgn="auto" latinLnBrk="0" hangingPunct="1">
              <a:lnSpc>
                <a:spcPct val="95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Arial" pitchFamily="34" charset="0"/>
            </a:endParaRPr>
          </a:p>
        </p:txBody>
      </p:sp>
      <p:sp>
        <p:nvSpPr>
          <p:cNvPr id="95" name="TextBox 2">
            <a:extLst>
              <a:ext uri="{FF2B5EF4-FFF2-40B4-BE49-F238E27FC236}">
                <a16:creationId xmlns:a16="http://schemas.microsoft.com/office/drawing/2014/main" id="{1096459C-2117-4E11-A605-ECBDE51DD7F5}"/>
              </a:ext>
            </a:extLst>
          </p:cNvPr>
          <p:cNvSpPr txBox="1">
            <a:spLocks noChangeArrowheads="1"/>
          </p:cNvSpPr>
          <p:nvPr/>
        </p:nvSpPr>
        <p:spPr bwMode="auto">
          <a:xfrm>
            <a:off x="9766661" y="6084909"/>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lvl1pPr>
              <a:defRPr sz="1400" b="1">
                <a:solidFill>
                  <a:schemeClr val="tx2"/>
                </a:solidFill>
                <a:latin typeface="Arial" pitchFamily="34" charset="0"/>
                <a:cs typeface="Arial" pitchFamily="34" charset="0"/>
              </a:defRPr>
            </a:lvl1pPr>
            <a:lvl2pPr marL="742950" indent="-285750">
              <a:defRPr sz="1400" b="1">
                <a:solidFill>
                  <a:schemeClr val="tx2"/>
                </a:solidFill>
                <a:latin typeface="Arial" pitchFamily="34" charset="0"/>
                <a:cs typeface="Arial" pitchFamily="34" charset="0"/>
              </a:defRPr>
            </a:lvl2pPr>
            <a:lvl3pPr marL="1143000" indent="-228600">
              <a:defRPr sz="1400" b="1">
                <a:solidFill>
                  <a:schemeClr val="tx2"/>
                </a:solidFill>
                <a:latin typeface="Arial" pitchFamily="34" charset="0"/>
                <a:cs typeface="Arial" pitchFamily="34" charset="0"/>
              </a:defRPr>
            </a:lvl3pPr>
            <a:lvl4pPr marL="1600200" indent="-228600">
              <a:defRPr sz="1400" b="1">
                <a:solidFill>
                  <a:schemeClr val="tx2"/>
                </a:solidFill>
                <a:latin typeface="Arial" pitchFamily="34" charset="0"/>
                <a:cs typeface="Arial" pitchFamily="34" charset="0"/>
              </a:defRPr>
            </a:lvl4pPr>
            <a:lvl5pPr marL="2057400" indent="-228600">
              <a:defRPr sz="1400"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2"/>
                </a:solidFill>
                <a:latin typeface="Arial" pitchFamily="34" charset="0"/>
                <a:cs typeface="Arial" pitchFamily="34" charset="0"/>
              </a:defRPr>
            </a:lvl9p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rPr>
              <a:t>Cypress</a:t>
            </a:r>
          </a:p>
        </p:txBody>
      </p:sp>
      <p:cxnSp>
        <p:nvCxnSpPr>
          <p:cNvPr id="96" name="Straight Connector 29">
            <a:extLst>
              <a:ext uri="{FF2B5EF4-FFF2-40B4-BE49-F238E27FC236}">
                <a16:creationId xmlns:a16="http://schemas.microsoft.com/office/drawing/2014/main" id="{8B924457-D651-431C-B313-AC8E023BB704}"/>
              </a:ext>
            </a:extLst>
          </p:cNvPr>
          <p:cNvCxnSpPr>
            <a:cxnSpLocks noChangeShapeType="1"/>
          </p:cNvCxnSpPr>
          <p:nvPr/>
        </p:nvCxnSpPr>
        <p:spPr bwMode="auto">
          <a:xfrm flipV="1">
            <a:off x="2597292" y="5461782"/>
            <a:ext cx="315307" cy="0"/>
          </a:xfrm>
          <a:prstGeom prst="line">
            <a:avLst/>
          </a:prstGeom>
          <a:noFill/>
          <a:ln w="12700" algn="ctr">
            <a:solidFill>
              <a:srgbClr val="000000"/>
            </a:solidFill>
            <a:round/>
            <a:headEnd type="triangle" w="med" len="med"/>
            <a:tailEnd type="none" w="med" len="med"/>
          </a:ln>
          <a:extLst>
            <a:ext uri="{909E8E84-426E-40DD-AFC4-6F175D3DCCD1}">
              <a14:hiddenFill xmlns:a14="http://schemas.microsoft.com/office/drawing/2010/main">
                <a:noFill/>
              </a14:hiddenFill>
            </a:ext>
          </a:extLst>
        </p:spPr>
      </p:cxnSp>
      <p:sp>
        <p:nvSpPr>
          <p:cNvPr id="97" name="Rounded Rectangle 3">
            <a:extLst>
              <a:ext uri="{FF2B5EF4-FFF2-40B4-BE49-F238E27FC236}">
                <a16:creationId xmlns:a16="http://schemas.microsoft.com/office/drawing/2014/main" id="{0902EB44-9004-45F5-A588-4A78F8020D1A}"/>
              </a:ext>
            </a:extLst>
          </p:cNvPr>
          <p:cNvSpPr/>
          <p:nvPr/>
        </p:nvSpPr>
        <p:spPr bwMode="auto">
          <a:xfrm>
            <a:off x="1470971" y="5326721"/>
            <a:ext cx="1126320" cy="270123"/>
          </a:xfrm>
          <a:prstGeom prst="roundRect">
            <a:avLst>
              <a:gd name="adj" fmla="val 0"/>
            </a:avLst>
          </a:prstGeom>
          <a:solidFill>
            <a:srgbClr val="FFFFFF">
              <a:lumMod val="65000"/>
              <a:alpha val="20000"/>
            </a:srgbClr>
          </a:solidFill>
          <a:ln w="9525" cap="flat" cmpd="sng" algn="ctr">
            <a:solidFill>
              <a:srgbClr val="FFFFFF">
                <a:lumMod val="50000"/>
                <a:alpha val="77000"/>
              </a:srgbClr>
            </a:solidFill>
            <a:prstDash val="solid"/>
          </a:ln>
          <a:effectLst/>
        </p:spPr>
        <p:txBody>
          <a:bodyPr lIns="0" tIns="0" rIns="0" bIns="18273" anchor="ctr"/>
          <a:lstStyle/>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Actuators</a:t>
            </a:r>
          </a:p>
        </p:txBody>
      </p:sp>
      <p:sp>
        <p:nvSpPr>
          <p:cNvPr id="98" name="Rectangle 97">
            <a:extLst>
              <a:ext uri="{FF2B5EF4-FFF2-40B4-BE49-F238E27FC236}">
                <a16:creationId xmlns:a16="http://schemas.microsoft.com/office/drawing/2014/main" id="{38AE434D-CD12-43D5-951F-5B7B399E6B7F}"/>
              </a:ext>
            </a:extLst>
          </p:cNvPr>
          <p:cNvSpPr/>
          <p:nvPr/>
        </p:nvSpPr>
        <p:spPr bwMode="auto">
          <a:xfrm>
            <a:off x="7949717" y="5037721"/>
            <a:ext cx="1310460" cy="1664332"/>
          </a:xfrm>
          <a:prstGeom prst="rect">
            <a:avLst/>
          </a:prstGeom>
          <a:solidFill>
            <a:srgbClr val="FFFFFF">
              <a:lumMod val="65000"/>
              <a:alpha val="20000"/>
            </a:srgbClr>
          </a:solidFill>
          <a:ln w="9525" cap="flat" cmpd="sng" algn="ctr">
            <a:solidFill>
              <a:srgbClr val="FFFFFF">
                <a:lumMod val="65000"/>
              </a:srgbClr>
            </a:solidFill>
            <a:prstDash val="sysDash"/>
          </a:ln>
          <a:effectLst/>
        </p:spPr>
        <p:txBody>
          <a:bodyPr lIns="0" rIns="0" bIns="63957" anchor="b" anchorCtr="0"/>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a:ea typeface="+mn-ea"/>
                <a:cs typeface="Arial" pitchFamily="34" charset="0"/>
              </a:rPr>
              <a:t>UI System</a:t>
            </a:r>
          </a:p>
        </p:txBody>
      </p:sp>
      <p:sp>
        <p:nvSpPr>
          <p:cNvPr id="100" name="Rectangle 99">
            <a:extLst>
              <a:ext uri="{FF2B5EF4-FFF2-40B4-BE49-F238E27FC236}">
                <a16:creationId xmlns:a16="http://schemas.microsoft.com/office/drawing/2014/main" id="{88574BAE-A98C-47E0-8BB3-7EEEEB018B93}"/>
              </a:ext>
            </a:extLst>
          </p:cNvPr>
          <p:cNvSpPr/>
          <p:nvPr/>
        </p:nvSpPr>
        <p:spPr bwMode="auto">
          <a:xfrm>
            <a:off x="7234746" y="4274372"/>
            <a:ext cx="2025430" cy="373534"/>
          </a:xfrm>
          <a:prstGeom prst="rect">
            <a:avLst/>
          </a:prstGeom>
          <a:solidFill>
            <a:srgbClr val="005596"/>
          </a:solidFill>
          <a:ln w="12700" cap="flat" cmpd="sng" algn="ctr">
            <a:noFill/>
            <a:prstDash val="solid"/>
          </a:ln>
          <a:effectLst/>
        </p:spPr>
        <p:txBody>
          <a:bodyPr tIns="27411" anchor="ctr"/>
          <a:lstStyle/>
          <a:p>
            <a:pPr marL="0" marR="0" lvl="0" indent="0" algn="ctr" defTabSz="456310" eaLnBrk="1" fontAlgn="auto" latinLnBrk="0" hangingPunct="1">
              <a:lnSpc>
                <a:spcPct val="95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Arial" pitchFamily="34" charset="0"/>
            </a:endParaRPr>
          </a:p>
        </p:txBody>
      </p:sp>
      <p:sp>
        <p:nvSpPr>
          <p:cNvPr id="101" name="TextBox 179">
            <a:extLst>
              <a:ext uri="{FF2B5EF4-FFF2-40B4-BE49-F238E27FC236}">
                <a16:creationId xmlns:a16="http://schemas.microsoft.com/office/drawing/2014/main" id="{30142DAD-F81D-4C5F-9B5C-A6BDCA51918B}"/>
              </a:ext>
            </a:extLst>
          </p:cNvPr>
          <p:cNvSpPr txBox="1">
            <a:spLocks noChangeArrowheads="1"/>
          </p:cNvSpPr>
          <p:nvPr/>
        </p:nvSpPr>
        <p:spPr bwMode="auto">
          <a:xfrm>
            <a:off x="7926953" y="4366847"/>
            <a:ext cx="79509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lvl1pPr>
              <a:defRPr sz="1400" b="1">
                <a:solidFill>
                  <a:schemeClr val="tx2"/>
                </a:solidFill>
                <a:latin typeface="Arial" pitchFamily="34" charset="0"/>
                <a:cs typeface="Arial" pitchFamily="34" charset="0"/>
              </a:defRPr>
            </a:lvl1pPr>
            <a:lvl2pPr marL="742950" indent="-285750">
              <a:defRPr sz="1400" b="1">
                <a:solidFill>
                  <a:schemeClr val="tx2"/>
                </a:solidFill>
                <a:latin typeface="Arial" pitchFamily="34" charset="0"/>
                <a:cs typeface="Arial" pitchFamily="34" charset="0"/>
              </a:defRPr>
            </a:lvl2pPr>
            <a:lvl3pPr marL="1143000" indent="-228600">
              <a:defRPr sz="1400" b="1">
                <a:solidFill>
                  <a:schemeClr val="tx2"/>
                </a:solidFill>
                <a:latin typeface="Arial" pitchFamily="34" charset="0"/>
                <a:cs typeface="Arial" pitchFamily="34" charset="0"/>
              </a:defRPr>
            </a:lvl3pPr>
            <a:lvl4pPr marL="1600200" indent="-228600">
              <a:defRPr sz="1400" b="1">
                <a:solidFill>
                  <a:schemeClr val="tx2"/>
                </a:solidFill>
                <a:latin typeface="Arial" pitchFamily="34" charset="0"/>
                <a:cs typeface="Arial" pitchFamily="34" charset="0"/>
              </a:defRPr>
            </a:lvl4pPr>
            <a:lvl5pPr marL="2057400" indent="-228600">
              <a:defRPr sz="1400"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2"/>
                </a:solidFill>
                <a:latin typeface="Arial" pitchFamily="34" charset="0"/>
                <a:cs typeface="Arial" pitchFamily="34" charset="0"/>
              </a:defRPr>
            </a:lvl9p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itchFamily="34" charset="0"/>
                <a:cs typeface="Arial" pitchFamily="34" charset="0"/>
              </a:rPr>
              <a:t>Bluetooth</a:t>
            </a:r>
            <a:r>
              <a:rPr kumimoji="0" lang="en-US" altLang="en-US" sz="1200" b="1" i="0" u="none" strike="noStrike" kern="0" cap="none" spc="0" normalizeH="0" baseline="30000" noProof="0" dirty="0">
                <a:ln>
                  <a:noFill/>
                </a:ln>
                <a:solidFill>
                  <a:srgbClr val="FFFFFF"/>
                </a:solidFill>
                <a:effectLst/>
                <a:uLnTx/>
                <a:uFillTx/>
                <a:latin typeface="Arial" pitchFamily="34" charset="0"/>
                <a:cs typeface="Arial" pitchFamily="34" charset="0"/>
              </a:rPr>
              <a:t>®</a:t>
            </a:r>
            <a:endParaRPr kumimoji="0" lang="en-US" sz="1200" b="1"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102" name="Group 101">
            <a:extLst>
              <a:ext uri="{FF2B5EF4-FFF2-40B4-BE49-F238E27FC236}">
                <a16:creationId xmlns:a16="http://schemas.microsoft.com/office/drawing/2014/main" id="{FA5006A0-CACE-45C9-83AD-337E25610D2C}"/>
              </a:ext>
            </a:extLst>
          </p:cNvPr>
          <p:cNvGrpSpPr/>
          <p:nvPr/>
        </p:nvGrpSpPr>
        <p:grpSpPr>
          <a:xfrm>
            <a:off x="9460163" y="4116729"/>
            <a:ext cx="1506645" cy="630614"/>
            <a:chOff x="11148708" y="4756011"/>
            <a:chExt cx="1529262" cy="640080"/>
          </a:xfrm>
        </p:grpSpPr>
        <p:pic>
          <p:nvPicPr>
            <p:cNvPr id="103" name="Picture 102">
              <a:extLst>
                <a:ext uri="{FF2B5EF4-FFF2-40B4-BE49-F238E27FC236}">
                  <a16:creationId xmlns:a16="http://schemas.microsoft.com/office/drawing/2014/main" id="{2AB0C21C-0450-47DE-85DC-A078DB55F2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53842" y="4756011"/>
              <a:ext cx="1024128" cy="640080"/>
            </a:xfrm>
            <a:prstGeom prst="rect">
              <a:avLst/>
            </a:prstGeom>
          </p:spPr>
        </p:pic>
        <p:cxnSp>
          <p:nvCxnSpPr>
            <p:cNvPr id="104" name="Straight Connector 103">
              <a:extLst>
                <a:ext uri="{FF2B5EF4-FFF2-40B4-BE49-F238E27FC236}">
                  <a16:creationId xmlns:a16="http://schemas.microsoft.com/office/drawing/2014/main" id="{F98BBBF2-98EE-4814-9143-DD2C6FFF3667}"/>
                </a:ext>
              </a:extLst>
            </p:cNvPr>
            <p:cNvCxnSpPr>
              <a:cxnSpLocks/>
            </p:cNvCxnSpPr>
            <p:nvPr/>
          </p:nvCxnSpPr>
          <p:spPr bwMode="auto">
            <a:xfrm flipH="1">
              <a:off x="11148708" y="4942657"/>
              <a:ext cx="274320" cy="95726"/>
            </a:xfrm>
            <a:prstGeom prst="line">
              <a:avLst/>
            </a:prstGeom>
            <a:noFill/>
            <a:ln w="9525" cap="flat" cmpd="sng" algn="ctr">
              <a:solidFill>
                <a:srgbClr val="000000">
                  <a:shade val="95000"/>
                  <a:satMod val="105000"/>
                </a:srgbClr>
              </a:solidFill>
              <a:prstDash val="solid"/>
              <a:headEnd type="none" w="med" len="med"/>
              <a:tailEnd type="none" w="med" len="med"/>
            </a:ln>
            <a:effectLst/>
          </p:spPr>
        </p:cxnSp>
        <p:cxnSp>
          <p:nvCxnSpPr>
            <p:cNvPr id="105" name="Straight Connector 104">
              <a:extLst>
                <a:ext uri="{FF2B5EF4-FFF2-40B4-BE49-F238E27FC236}">
                  <a16:creationId xmlns:a16="http://schemas.microsoft.com/office/drawing/2014/main" id="{5CA28CFC-AD54-4ED5-9E36-0C07E6E273A0}"/>
                </a:ext>
              </a:extLst>
            </p:cNvPr>
            <p:cNvCxnSpPr>
              <a:cxnSpLocks/>
            </p:cNvCxnSpPr>
            <p:nvPr/>
          </p:nvCxnSpPr>
          <p:spPr bwMode="auto">
            <a:xfrm>
              <a:off x="11423647" y="4938891"/>
              <a:ext cx="0" cy="274320"/>
            </a:xfrm>
            <a:prstGeom prst="line">
              <a:avLst/>
            </a:prstGeom>
            <a:noFill/>
            <a:ln w="9525" cap="flat" cmpd="sng" algn="ctr">
              <a:solidFill>
                <a:srgbClr val="000000">
                  <a:shade val="95000"/>
                  <a:satMod val="105000"/>
                </a:srgbClr>
              </a:solidFill>
              <a:prstDash val="solid"/>
              <a:headEnd type="none" w="med" len="med"/>
              <a:tailEnd type="none" w="med" len="med"/>
            </a:ln>
            <a:effectLst/>
          </p:spPr>
        </p:cxnSp>
        <p:cxnSp>
          <p:nvCxnSpPr>
            <p:cNvPr id="106" name="Straight Connector 105">
              <a:extLst>
                <a:ext uri="{FF2B5EF4-FFF2-40B4-BE49-F238E27FC236}">
                  <a16:creationId xmlns:a16="http://schemas.microsoft.com/office/drawing/2014/main" id="{B37DC149-C285-445C-8E3A-94BA16D7125C}"/>
                </a:ext>
              </a:extLst>
            </p:cNvPr>
            <p:cNvCxnSpPr>
              <a:cxnSpLocks/>
            </p:cNvCxnSpPr>
            <p:nvPr/>
          </p:nvCxnSpPr>
          <p:spPr bwMode="auto">
            <a:xfrm flipH="1">
              <a:off x="11421573" y="5115104"/>
              <a:ext cx="274320" cy="95726"/>
            </a:xfrm>
            <a:prstGeom prst="line">
              <a:avLst/>
            </a:prstGeom>
            <a:noFill/>
            <a:ln w="9525" cap="flat" cmpd="sng" algn="ctr">
              <a:solidFill>
                <a:srgbClr val="000000">
                  <a:shade val="95000"/>
                  <a:satMod val="105000"/>
                </a:srgbClr>
              </a:solidFill>
              <a:prstDash val="solid"/>
              <a:headEnd type="none" w="med" len="med"/>
              <a:tailEnd type="none" w="med" len="med"/>
            </a:ln>
            <a:effectLst/>
          </p:spPr>
        </p:cxnSp>
      </p:grpSp>
      <p:sp>
        <p:nvSpPr>
          <p:cNvPr id="110" name="Rectangle 228">
            <a:extLst>
              <a:ext uri="{FF2B5EF4-FFF2-40B4-BE49-F238E27FC236}">
                <a16:creationId xmlns:a16="http://schemas.microsoft.com/office/drawing/2014/main" id="{D75692C8-CDEE-4D96-B655-27BF8E52F648}"/>
              </a:ext>
            </a:extLst>
          </p:cNvPr>
          <p:cNvSpPr>
            <a:spLocks noGrp="1" noChangeArrowheads="1"/>
          </p:cNvSpPr>
          <p:nvPr>
            <p:ph type="body" sz="quarter" idx="10"/>
          </p:nvPr>
        </p:nvSpPr>
        <p:spPr>
          <a:xfrm>
            <a:off x="291395" y="605732"/>
            <a:ext cx="11358323" cy="559704"/>
          </a:xfrm>
        </p:spPr>
        <p:txBody>
          <a:bodyPr/>
          <a:lstStyle/>
          <a:p>
            <a:r>
              <a:rPr lang="en-US" altLang="zh-CN" sz="3000" dirty="0"/>
              <a:t>Cypress’ Portfolio of Embedded Solutions</a:t>
            </a:r>
          </a:p>
        </p:txBody>
      </p:sp>
      <p:grpSp>
        <p:nvGrpSpPr>
          <p:cNvPr id="2" name="Group 1">
            <a:extLst>
              <a:ext uri="{FF2B5EF4-FFF2-40B4-BE49-F238E27FC236}">
                <a16:creationId xmlns:a16="http://schemas.microsoft.com/office/drawing/2014/main" id="{0A01CFC2-6E68-4606-ABC3-1FE96B573F39}"/>
              </a:ext>
            </a:extLst>
          </p:cNvPr>
          <p:cNvGrpSpPr/>
          <p:nvPr/>
        </p:nvGrpSpPr>
        <p:grpSpPr>
          <a:xfrm>
            <a:off x="8981163" y="413359"/>
            <a:ext cx="2797550" cy="3153587"/>
            <a:chOff x="9644577" y="1140918"/>
            <a:chExt cx="1752964" cy="2192998"/>
          </a:xfrm>
        </p:grpSpPr>
        <p:sp>
          <p:nvSpPr>
            <p:cNvPr id="107" name="Rectangle: Rounded Corners 106">
              <a:extLst>
                <a:ext uri="{FF2B5EF4-FFF2-40B4-BE49-F238E27FC236}">
                  <a16:creationId xmlns:a16="http://schemas.microsoft.com/office/drawing/2014/main" id="{89FE8159-989D-4B44-B171-C025A71BB229}"/>
                </a:ext>
              </a:extLst>
            </p:cNvPr>
            <p:cNvSpPr/>
            <p:nvPr/>
          </p:nvSpPr>
          <p:spPr bwMode="auto">
            <a:xfrm>
              <a:off x="9644577" y="1140918"/>
              <a:ext cx="1752964" cy="2192998"/>
            </a:xfrm>
            <a:prstGeom prst="roundRect">
              <a:avLst>
                <a:gd name="adj" fmla="val 4852"/>
              </a:avLst>
            </a:prstGeom>
            <a:noFill/>
            <a:ln w="9525" cap="flat" cmpd="sng" algn="ctr">
              <a:solidFill>
                <a:schemeClr val="bg1">
                  <a:lumMod val="50000"/>
                </a:schemeClr>
              </a:solidFill>
              <a:prstDash val="solid"/>
              <a:round/>
              <a:headEnd type="none" w="med" len="med"/>
              <a:tailEnd type="none" w="med" len="med"/>
            </a:ln>
            <a:effectLst/>
          </p:spPr>
          <p:txBody>
            <a:bodyPr vert="horz" wrap="square" lIns="91416" tIns="73133" rIns="91416" bIns="109699" numCol="1" rtlCol="0" anchor="t" anchorCtr="0" compatLnSpc="1">
              <a:prstTxWarp prst="textNoShape">
                <a:avLst/>
              </a:prstTxWarp>
            </a:bodyPr>
            <a:lstStyle/>
            <a:p>
              <a:pPr algn="ctr" fontAlgn="base">
                <a:lnSpc>
                  <a:spcPct val="95000"/>
                </a:lnSpc>
                <a:spcBef>
                  <a:spcPts val="500"/>
                </a:spcBef>
                <a:spcAft>
                  <a:spcPct val="0"/>
                </a:spcAft>
                <a:buClr>
                  <a:schemeClr val="tx1"/>
                </a:buClr>
              </a:pPr>
              <a:endParaRPr lang="en-US" sz="1600" dirty="0">
                <a:latin typeface="Arial" charset="0"/>
              </a:endParaRPr>
            </a:p>
          </p:txBody>
        </p:sp>
        <p:pic>
          <p:nvPicPr>
            <p:cNvPr id="111" name="Picture 110">
              <a:extLst>
                <a:ext uri="{FF2B5EF4-FFF2-40B4-BE49-F238E27FC236}">
                  <a16:creationId xmlns:a16="http://schemas.microsoft.com/office/drawing/2014/main" id="{A7E738A2-9024-4490-954D-CEC071570E6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67745" y="1372542"/>
              <a:ext cx="1300737" cy="502920"/>
            </a:xfrm>
            <a:prstGeom prst="rect">
              <a:avLst/>
            </a:prstGeom>
          </p:spPr>
        </p:pic>
        <p:pic>
          <p:nvPicPr>
            <p:cNvPr id="112" name="Picture 26" descr="PSoC Creator.jpg">
              <a:extLst>
                <a:ext uri="{FF2B5EF4-FFF2-40B4-BE49-F238E27FC236}">
                  <a16:creationId xmlns:a16="http://schemas.microsoft.com/office/drawing/2014/main" id="{F8F47797-A404-444E-B226-6750AFBAE98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1"/>
            <a:stretch/>
          </p:blipFill>
          <p:spPr bwMode="auto">
            <a:xfrm>
              <a:off x="9986857" y="2081252"/>
              <a:ext cx="1068400" cy="38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4">
              <a:extLst>
                <a:ext uri="{FF2B5EF4-FFF2-40B4-BE49-F238E27FC236}">
                  <a16:creationId xmlns:a16="http://schemas.microsoft.com/office/drawing/2014/main" id="{278F8A8B-3BF1-4BD7-8B05-2CFDB3BF5E04}"/>
                </a:ext>
              </a:extLst>
            </p:cNvPr>
            <p:cNvPicPr>
              <a:picLocks noChangeAspect="1"/>
            </p:cNvPicPr>
            <p:nvPr/>
          </p:nvPicPr>
          <p:blipFill>
            <a:blip r:embed="rId7" cstate="screen">
              <a:lum bright="4000"/>
              <a:extLst>
                <a:ext uri="{28A0092B-C50C-407E-A947-70E740481C1C}">
                  <a14:useLocalDpi xmlns:a14="http://schemas.microsoft.com/office/drawing/2010/main"/>
                </a:ext>
              </a:extLst>
            </a:blip>
            <a:srcRect/>
            <a:stretch>
              <a:fillRect/>
            </a:stretch>
          </p:blipFill>
          <p:spPr bwMode="auto">
            <a:xfrm>
              <a:off x="10055027" y="2637064"/>
              <a:ext cx="932059" cy="50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1" name="Rectangle 150">
            <a:extLst>
              <a:ext uri="{FF2B5EF4-FFF2-40B4-BE49-F238E27FC236}">
                <a16:creationId xmlns:a16="http://schemas.microsoft.com/office/drawing/2014/main" id="{6E04C39E-42D6-46A1-87D5-D39A51AAE3BF}"/>
              </a:ext>
            </a:extLst>
          </p:cNvPr>
          <p:cNvSpPr/>
          <p:nvPr/>
        </p:nvSpPr>
        <p:spPr bwMode="auto">
          <a:xfrm>
            <a:off x="8080493" y="5000142"/>
            <a:ext cx="1025923" cy="618631"/>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anchor="ctr">
            <a:spAutoFit/>
          </a:bodyPr>
          <a:lstStyle/>
          <a:p>
            <a:pPr algn="ctr" defTabSz="547901">
              <a:lnSpc>
                <a:spcPct val="95000"/>
              </a:lnSpc>
              <a:defRPr/>
            </a:pPr>
            <a:r>
              <a:rPr lang="en-US" sz="1200" b="1" kern="0" cap="all" dirty="0" err="1">
                <a:solidFill>
                  <a:srgbClr val="FFFFFF"/>
                </a:solidFill>
              </a:rPr>
              <a:t>C</a:t>
            </a:r>
            <a:r>
              <a:rPr lang="en-US" sz="1200" b="1" kern="0" dirty="0" err="1">
                <a:solidFill>
                  <a:srgbClr val="FFFFFF"/>
                </a:solidFill>
              </a:rPr>
              <a:t>ap</a:t>
            </a:r>
            <a:r>
              <a:rPr lang="en-US" sz="1200" b="1" kern="0" cap="all" dirty="0" err="1">
                <a:solidFill>
                  <a:srgbClr val="FFFFFF"/>
                </a:solidFill>
              </a:rPr>
              <a:t>s</a:t>
            </a:r>
            <a:r>
              <a:rPr lang="en-US" sz="1200" b="1" kern="0" dirty="0" err="1">
                <a:solidFill>
                  <a:srgbClr val="FFFFFF"/>
                </a:solidFill>
              </a:rPr>
              <a:t>ense</a:t>
            </a:r>
            <a:r>
              <a:rPr lang="en-US" altLang="en-US" sz="1200" kern="0" baseline="30000" dirty="0">
                <a:solidFill>
                  <a:srgbClr val="FFFFFF"/>
                </a:solidFill>
              </a:rPr>
              <a:t>®</a:t>
            </a:r>
            <a:endParaRPr lang="en-US" sz="1200" b="1" kern="0" dirty="0">
              <a:solidFill>
                <a:srgbClr val="FFFFFF"/>
              </a:solidFill>
            </a:endParaRPr>
          </a:p>
          <a:p>
            <a:pPr algn="ctr" defTabSz="547901">
              <a:lnSpc>
                <a:spcPct val="95000"/>
              </a:lnSpc>
              <a:defRPr/>
            </a:pPr>
            <a:r>
              <a:rPr lang="en-US" sz="1200" b="1" kern="0" dirty="0">
                <a:solidFill>
                  <a:srgbClr val="FFFFFF"/>
                </a:solidFill>
              </a:rPr>
              <a:t>MagSense™</a:t>
            </a:r>
          </a:p>
          <a:p>
            <a:pPr algn="ctr" defTabSz="547901">
              <a:lnSpc>
                <a:spcPct val="95000"/>
              </a:lnSpc>
              <a:defRPr/>
            </a:pPr>
            <a:r>
              <a:rPr lang="en-US" sz="1200" b="1" kern="0" dirty="0">
                <a:solidFill>
                  <a:srgbClr val="FFFFFF"/>
                </a:solidFill>
              </a:rPr>
              <a:t>LCD Graphics</a:t>
            </a:r>
          </a:p>
        </p:txBody>
      </p:sp>
    </p:spTree>
    <p:extLst>
      <p:ext uri="{BB962C8B-B14F-4D97-AF65-F5344CB8AC3E}">
        <p14:creationId xmlns:p14="http://schemas.microsoft.com/office/powerpoint/2010/main" val="2740616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119E57-A335-43B8-AE7F-6E064052CB51}"/>
              </a:ext>
            </a:extLst>
          </p:cNvPr>
          <p:cNvSpPr>
            <a:spLocks noGrp="1"/>
          </p:cNvSpPr>
          <p:nvPr>
            <p:ph type="body" sz="quarter" idx="10"/>
          </p:nvPr>
        </p:nvSpPr>
        <p:spPr/>
        <p:txBody>
          <a:bodyPr/>
          <a:lstStyle/>
          <a:p>
            <a:r>
              <a:rPr lang="en-US" dirty="0"/>
              <a:t>Peripheral – Common Choices</a:t>
            </a:r>
          </a:p>
        </p:txBody>
      </p:sp>
      <p:graphicFrame>
        <p:nvGraphicFramePr>
          <p:cNvPr id="5" name="Table 5">
            <a:extLst>
              <a:ext uri="{FF2B5EF4-FFF2-40B4-BE49-F238E27FC236}">
                <a16:creationId xmlns:a16="http://schemas.microsoft.com/office/drawing/2014/main" id="{ACC97E2D-BA45-4496-A7BB-B049637BF70D}"/>
              </a:ext>
            </a:extLst>
          </p:cNvPr>
          <p:cNvGraphicFramePr>
            <a:graphicFrameLocks noGrp="1"/>
          </p:cNvGraphicFramePr>
          <p:nvPr>
            <p:extLst>
              <p:ext uri="{D42A27DB-BD31-4B8C-83A1-F6EECF244321}">
                <p14:modId xmlns:p14="http://schemas.microsoft.com/office/powerpoint/2010/main" val="516543461"/>
              </p:ext>
            </p:extLst>
          </p:nvPr>
        </p:nvGraphicFramePr>
        <p:xfrm>
          <a:off x="521550" y="1194047"/>
          <a:ext cx="11148900" cy="5273996"/>
        </p:xfrm>
        <a:graphic>
          <a:graphicData uri="http://schemas.openxmlformats.org/drawingml/2006/table">
            <a:tbl>
              <a:tblPr firstRow="1" bandRow="1">
                <a:tableStyleId>{5C22544A-7EE6-4342-B048-85BDC9FD1C3A}</a:tableStyleId>
              </a:tblPr>
              <a:tblGrid>
                <a:gridCol w="1403503">
                  <a:extLst>
                    <a:ext uri="{9D8B030D-6E8A-4147-A177-3AD203B41FA5}">
                      <a16:colId xmlns:a16="http://schemas.microsoft.com/office/drawing/2014/main" val="2919118635"/>
                    </a:ext>
                  </a:extLst>
                </a:gridCol>
                <a:gridCol w="2322094">
                  <a:extLst>
                    <a:ext uri="{9D8B030D-6E8A-4147-A177-3AD203B41FA5}">
                      <a16:colId xmlns:a16="http://schemas.microsoft.com/office/drawing/2014/main" val="817880985"/>
                    </a:ext>
                  </a:extLst>
                </a:gridCol>
                <a:gridCol w="2683042">
                  <a:extLst>
                    <a:ext uri="{9D8B030D-6E8A-4147-A177-3AD203B41FA5}">
                      <a16:colId xmlns:a16="http://schemas.microsoft.com/office/drawing/2014/main" val="4171445802"/>
                    </a:ext>
                  </a:extLst>
                </a:gridCol>
                <a:gridCol w="2009274">
                  <a:extLst>
                    <a:ext uri="{9D8B030D-6E8A-4147-A177-3AD203B41FA5}">
                      <a16:colId xmlns:a16="http://schemas.microsoft.com/office/drawing/2014/main" val="1339951755"/>
                    </a:ext>
                  </a:extLst>
                </a:gridCol>
                <a:gridCol w="2730987">
                  <a:extLst>
                    <a:ext uri="{9D8B030D-6E8A-4147-A177-3AD203B41FA5}">
                      <a16:colId xmlns:a16="http://schemas.microsoft.com/office/drawing/2014/main" val="414059285"/>
                    </a:ext>
                  </a:extLst>
                </a:gridCol>
              </a:tblGrid>
              <a:tr h="370840">
                <a:tc>
                  <a:txBody>
                    <a:bodyPr/>
                    <a:lstStyle/>
                    <a:p>
                      <a:r>
                        <a:rPr lang="en-US" dirty="0"/>
                        <a:t>Peripheral</a:t>
                      </a:r>
                    </a:p>
                  </a:txBody>
                  <a:tcPr/>
                </a:tc>
                <a:tc>
                  <a:txBody>
                    <a:bodyPr/>
                    <a:lstStyle/>
                    <a:p>
                      <a:r>
                        <a:rPr lang="en-US" dirty="0"/>
                        <a:t>Initialize (#include)</a:t>
                      </a:r>
                    </a:p>
                  </a:txBody>
                  <a:tcPr/>
                </a:tc>
                <a:tc>
                  <a:txBody>
                    <a:bodyPr/>
                    <a:lstStyle/>
                    <a:p>
                      <a:r>
                        <a:rPr lang="en-US" dirty="0"/>
                        <a:t>Configure</a:t>
                      </a:r>
                    </a:p>
                  </a:txBody>
                  <a:tcPr/>
                </a:tc>
                <a:tc>
                  <a:txBody>
                    <a:bodyPr/>
                    <a:lstStyle/>
                    <a:p>
                      <a:r>
                        <a:rPr lang="en-US" dirty="0"/>
                        <a:t>Access</a:t>
                      </a:r>
                    </a:p>
                  </a:txBody>
                  <a:tcPr/>
                </a:tc>
                <a:tc>
                  <a:txBody>
                    <a:bodyPr/>
                    <a:lstStyle/>
                    <a:p>
                      <a:r>
                        <a:rPr lang="en-US" dirty="0"/>
                        <a:t>Return Status</a:t>
                      </a:r>
                    </a:p>
                  </a:txBody>
                  <a:tcPr/>
                </a:tc>
                <a:extLst>
                  <a:ext uri="{0D108BD9-81ED-4DB2-BD59-A6C34878D82A}">
                    <a16:rowId xmlns:a16="http://schemas.microsoft.com/office/drawing/2014/main" val="724811107"/>
                  </a:ext>
                </a:extLst>
              </a:tr>
              <a:tr h="370840">
                <a:tc>
                  <a:txBody>
                    <a:bodyPr/>
                    <a:lstStyle/>
                    <a:p>
                      <a:r>
                        <a:rPr lang="en-US" dirty="0"/>
                        <a:t>GPIO</a:t>
                      </a:r>
                    </a:p>
                  </a:txBody>
                  <a:tcPr/>
                </a:tc>
                <a:tc>
                  <a:txBody>
                    <a:bodyPr/>
                    <a:lstStyle/>
                    <a:p>
                      <a:r>
                        <a:rPr lang="en-US" dirty="0" err="1"/>
                        <a:t>wiced_hal_gpio.h</a:t>
                      </a:r>
                      <a:endParaRPr lang="en-US" dirty="0"/>
                    </a:p>
                  </a:txBody>
                  <a:tcPr/>
                </a:tc>
                <a:tc>
                  <a:txBody>
                    <a:bodyPr/>
                    <a:lstStyle/>
                    <a:p>
                      <a:r>
                        <a:rPr lang="en-US" dirty="0"/>
                        <a:t>Direction, Bias, Trigger points, Connection …</a:t>
                      </a:r>
                    </a:p>
                  </a:txBody>
                  <a:tcPr/>
                </a:tc>
                <a:tc>
                  <a:txBody>
                    <a:bodyPr/>
                    <a:lstStyle/>
                    <a:p>
                      <a:r>
                        <a:rPr lang="en-US" dirty="0"/>
                        <a:t>Read, Write, Clear Interrupt….</a:t>
                      </a:r>
                    </a:p>
                  </a:txBody>
                  <a:tcPr/>
                </a:tc>
                <a:tc>
                  <a:txBody>
                    <a:bodyPr/>
                    <a:lstStyle/>
                    <a:p>
                      <a:r>
                        <a:rPr lang="en-US" dirty="0"/>
                        <a:t>Failure, Success, Remapped or Moved</a:t>
                      </a:r>
                    </a:p>
                  </a:txBody>
                  <a:tcPr/>
                </a:tc>
                <a:extLst>
                  <a:ext uri="{0D108BD9-81ED-4DB2-BD59-A6C34878D82A}">
                    <a16:rowId xmlns:a16="http://schemas.microsoft.com/office/drawing/2014/main" val="935646984"/>
                  </a:ext>
                </a:extLst>
              </a:tr>
              <a:tr h="370840">
                <a:tc>
                  <a:txBody>
                    <a:bodyPr/>
                    <a:lstStyle/>
                    <a:p>
                      <a:r>
                        <a:rPr lang="en-US" dirty="0"/>
                        <a:t>HCI UART</a:t>
                      </a:r>
                    </a:p>
                  </a:txBody>
                  <a:tcPr/>
                </a:tc>
                <a:tc>
                  <a:txBody>
                    <a:bodyPr/>
                    <a:lstStyle/>
                    <a:p>
                      <a:r>
                        <a:rPr lang="en-US" dirty="0" err="1"/>
                        <a:t>wiced_transport.h</a:t>
                      </a:r>
                      <a:endParaRPr lang="en-US" dirty="0"/>
                    </a:p>
                  </a:txBody>
                  <a:tcPr/>
                </a:tc>
                <a:tc>
                  <a:txBody>
                    <a:bodyPr/>
                    <a:lstStyle/>
                    <a:p>
                      <a:r>
                        <a:rPr lang="en-US" dirty="0"/>
                        <a:t>Speed, Port, Bits…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86692040"/>
                  </a:ext>
                </a:extLst>
              </a:tr>
              <a:tr h="370840">
                <a:tc>
                  <a:txBody>
                    <a:bodyPr/>
                    <a:lstStyle/>
                    <a:p>
                      <a:r>
                        <a:rPr lang="en-US" dirty="0"/>
                        <a:t>P UART</a:t>
                      </a:r>
                    </a:p>
                  </a:txBody>
                  <a:tcPr/>
                </a:tc>
                <a:tc>
                  <a:txBody>
                    <a:bodyPr/>
                    <a:lstStyle/>
                    <a:p>
                      <a:r>
                        <a:rPr lang="en-US" dirty="0" err="1"/>
                        <a:t>wiced_hal_puart.h</a:t>
                      </a:r>
                      <a:endParaRPr lang="en-US" dirty="0"/>
                    </a:p>
                  </a:txBody>
                  <a:tcPr/>
                </a:tc>
                <a:tc>
                  <a:txBody>
                    <a:bodyPr/>
                    <a:lstStyle/>
                    <a:p>
                      <a:r>
                        <a:rPr lang="en-US" dirty="0"/>
                        <a:t>Speed, Port, Bits…</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8604615"/>
                  </a:ext>
                </a:extLst>
              </a:tr>
              <a:tr h="370840">
                <a:tc>
                  <a:txBody>
                    <a:bodyPr/>
                    <a:lstStyle/>
                    <a:p>
                      <a:r>
                        <a:rPr lang="en-US" dirty="0"/>
                        <a:t>Timer</a:t>
                      </a:r>
                    </a:p>
                  </a:txBody>
                  <a:tcPr/>
                </a:tc>
                <a:tc>
                  <a:txBody>
                    <a:bodyPr/>
                    <a:lstStyle/>
                    <a:p>
                      <a:r>
                        <a:rPr lang="en-US" dirty="0" err="1"/>
                        <a:t>wiced_timer.h</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4844744"/>
                  </a:ext>
                </a:extLst>
              </a:tr>
              <a:tr h="370840">
                <a:tc>
                  <a:txBody>
                    <a:bodyPr/>
                    <a:lstStyle/>
                    <a:p>
                      <a:r>
                        <a:rPr lang="en-US" dirty="0"/>
                        <a:t>PWM</a:t>
                      </a:r>
                    </a:p>
                  </a:txBody>
                  <a:tcPr/>
                </a:tc>
                <a:tc>
                  <a:txBody>
                    <a:bodyPr/>
                    <a:lstStyle/>
                    <a:p>
                      <a:r>
                        <a:rPr lang="en-US" dirty="0" err="1"/>
                        <a:t>wiced_hal_pwm.h</a:t>
                      </a:r>
                      <a:endParaRPr lang="en-US" dirty="0"/>
                    </a:p>
                  </a:txBody>
                  <a:tcPr/>
                </a:tc>
                <a:tc>
                  <a:txBody>
                    <a:bodyPr/>
                    <a:lstStyle/>
                    <a:p>
                      <a:r>
                        <a:rPr lang="en-US" dirty="0"/>
                        <a:t>Clock Source, Init &amp; toggle values, …</a:t>
                      </a:r>
                    </a:p>
                  </a:txBody>
                  <a:tcPr/>
                </a:tc>
                <a:tc>
                  <a:txBody>
                    <a:bodyPr/>
                    <a:lstStyle/>
                    <a:p>
                      <a:r>
                        <a:rPr lang="en-US" dirty="0"/>
                        <a:t>Start, Stop, change value…</a:t>
                      </a:r>
                    </a:p>
                  </a:txBody>
                  <a:tcPr/>
                </a:tc>
                <a:tc>
                  <a:txBody>
                    <a:bodyPr/>
                    <a:lstStyle/>
                    <a:p>
                      <a:endParaRPr lang="en-US"/>
                    </a:p>
                  </a:txBody>
                  <a:tcPr/>
                </a:tc>
                <a:extLst>
                  <a:ext uri="{0D108BD9-81ED-4DB2-BD59-A6C34878D82A}">
                    <a16:rowId xmlns:a16="http://schemas.microsoft.com/office/drawing/2014/main" val="2473367139"/>
                  </a:ext>
                </a:extLst>
              </a:tr>
              <a:tr h="370840">
                <a:tc>
                  <a:txBody>
                    <a:bodyPr/>
                    <a:lstStyle/>
                    <a:p>
                      <a:r>
                        <a:rPr lang="en-US" dirty="0"/>
                        <a:t>NVRAM</a:t>
                      </a:r>
                    </a:p>
                  </a:txBody>
                  <a:tcPr/>
                </a:tc>
                <a:tc>
                  <a:txBody>
                    <a:bodyPr/>
                    <a:lstStyle/>
                    <a:p>
                      <a:r>
                        <a:rPr lang="en-US" dirty="0" err="1"/>
                        <a:t>wiced_hal_nvram.h</a:t>
                      </a:r>
                      <a:endParaRPr lang="en-US" dirty="0"/>
                    </a:p>
                  </a:txBody>
                  <a:tcPr/>
                </a:tc>
                <a:tc>
                  <a:txBody>
                    <a:bodyPr/>
                    <a:lstStyle/>
                    <a:p>
                      <a:r>
                        <a:rPr lang="en-US" dirty="0"/>
                        <a:t>Start and end points</a:t>
                      </a:r>
                    </a:p>
                  </a:txBody>
                  <a:tcPr/>
                </a:tc>
                <a:tc>
                  <a:txBody>
                    <a:bodyPr/>
                    <a:lstStyle/>
                    <a:p>
                      <a:r>
                        <a:rPr lang="en-US" dirty="0"/>
                        <a:t>Read, Write, Delete…</a:t>
                      </a:r>
                    </a:p>
                  </a:txBody>
                  <a:tcPr/>
                </a:tc>
                <a:tc>
                  <a:txBody>
                    <a:bodyPr/>
                    <a:lstStyle/>
                    <a:p>
                      <a:endParaRPr lang="en-US"/>
                    </a:p>
                  </a:txBody>
                  <a:tcPr/>
                </a:tc>
                <a:extLst>
                  <a:ext uri="{0D108BD9-81ED-4DB2-BD59-A6C34878D82A}">
                    <a16:rowId xmlns:a16="http://schemas.microsoft.com/office/drawing/2014/main" val="4074010922"/>
                  </a:ext>
                </a:extLst>
              </a:tr>
              <a:tr h="370840">
                <a:tc>
                  <a:txBody>
                    <a:bodyPr/>
                    <a:lstStyle/>
                    <a:p>
                      <a:r>
                        <a:rPr lang="en-US" dirty="0"/>
                        <a:t>I2C</a:t>
                      </a:r>
                    </a:p>
                  </a:txBody>
                  <a:tcPr/>
                </a:tc>
                <a:tc>
                  <a:txBody>
                    <a:bodyPr/>
                    <a:lstStyle/>
                    <a:p>
                      <a:r>
                        <a:rPr lang="en-US" dirty="0"/>
                        <a:t>wiced_hal_i2c.h</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5129312"/>
                  </a:ext>
                </a:extLst>
              </a:tr>
              <a:tr h="370840">
                <a:tc>
                  <a:txBody>
                    <a:bodyPr/>
                    <a:lstStyle/>
                    <a:p>
                      <a:r>
                        <a:rPr lang="en-US" dirty="0"/>
                        <a:t>ADC</a:t>
                      </a:r>
                    </a:p>
                  </a:txBody>
                  <a:tcPr/>
                </a:tc>
                <a:tc>
                  <a:txBody>
                    <a:bodyPr/>
                    <a:lstStyle/>
                    <a:p>
                      <a:r>
                        <a:rPr lang="en-US" dirty="0" err="1"/>
                        <a:t>wiced_hal_adc.h</a:t>
                      </a:r>
                      <a:endParaRPr lang="en-US" dirty="0"/>
                    </a:p>
                    <a:p>
                      <a:r>
                        <a:rPr lang="en-US" dirty="0" err="1"/>
                        <a:t>wiced_hal_adc_init</a:t>
                      </a:r>
                      <a:endParaRPr lang="en-US" dirty="0"/>
                    </a:p>
                  </a:txBody>
                  <a:tcPr/>
                </a:tc>
                <a:tc>
                  <a:txBody>
                    <a:bodyPr/>
                    <a:lstStyle/>
                    <a:p>
                      <a:r>
                        <a:rPr lang="en-US" dirty="0"/>
                        <a:t>Input Range, Offset, Reference…</a:t>
                      </a:r>
                    </a:p>
                  </a:txBody>
                  <a:tcPr/>
                </a:tc>
                <a:tc>
                  <a:txBody>
                    <a:bodyPr/>
                    <a:lstStyle/>
                    <a:p>
                      <a:r>
                        <a:rPr lang="en-US" dirty="0"/>
                        <a:t>Read</a:t>
                      </a:r>
                    </a:p>
                  </a:txBody>
                  <a:tcPr/>
                </a:tc>
                <a:tc>
                  <a:txBody>
                    <a:bodyPr/>
                    <a:lstStyle/>
                    <a:p>
                      <a:endParaRPr lang="en-US" dirty="0"/>
                    </a:p>
                  </a:txBody>
                  <a:tcPr/>
                </a:tc>
                <a:extLst>
                  <a:ext uri="{0D108BD9-81ED-4DB2-BD59-A6C34878D82A}">
                    <a16:rowId xmlns:a16="http://schemas.microsoft.com/office/drawing/2014/main" val="1441006093"/>
                  </a:ext>
                </a:extLst>
              </a:tr>
              <a:tr h="370840">
                <a:tc>
                  <a:txBody>
                    <a:bodyPr/>
                    <a:lstStyle/>
                    <a:p>
                      <a:r>
                        <a:rPr lang="en-US" dirty="0"/>
                        <a:t>RTC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22607910"/>
                  </a:ext>
                </a:extLst>
              </a:tr>
              <a:tr h="370840">
                <a:tc>
                  <a:txBody>
                    <a:bodyPr/>
                    <a:lstStyle/>
                    <a:p>
                      <a:r>
                        <a:rPr lang="en-US" dirty="0"/>
                        <a:t>P SPI</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41107332"/>
                  </a:ext>
                </a:extLst>
              </a:tr>
            </a:tbl>
          </a:graphicData>
        </a:graphic>
      </p:graphicFrame>
    </p:spTree>
    <p:extLst>
      <p:ext uri="{BB962C8B-B14F-4D97-AF65-F5344CB8AC3E}">
        <p14:creationId xmlns:p14="http://schemas.microsoft.com/office/powerpoint/2010/main" val="2546004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763A40-808C-40E9-A2FD-EB8C69F339CE}"/>
              </a:ext>
            </a:extLst>
          </p:cNvPr>
          <p:cNvSpPr>
            <a:spLocks noGrp="1"/>
          </p:cNvSpPr>
          <p:nvPr>
            <p:ph type="body" sz="quarter" idx="10"/>
          </p:nvPr>
        </p:nvSpPr>
        <p:spPr/>
        <p:txBody>
          <a:bodyPr/>
          <a:lstStyle/>
          <a:p>
            <a:r>
              <a:rPr lang="en-US" dirty="0"/>
              <a:t>Peripheral – Interface Commands</a:t>
            </a:r>
          </a:p>
        </p:txBody>
      </p:sp>
      <p:sp>
        <p:nvSpPr>
          <p:cNvPr id="4" name="Content Placeholder 3">
            <a:extLst>
              <a:ext uri="{FF2B5EF4-FFF2-40B4-BE49-F238E27FC236}">
                <a16:creationId xmlns:a16="http://schemas.microsoft.com/office/drawing/2014/main" id="{DC8FB2FF-E17D-4517-8761-4FDE5EC2F624}"/>
              </a:ext>
            </a:extLst>
          </p:cNvPr>
          <p:cNvSpPr>
            <a:spLocks noGrp="1"/>
          </p:cNvSpPr>
          <p:nvPr>
            <p:ph sz="quarter" idx="33"/>
          </p:nvPr>
        </p:nvSpPr>
        <p:spPr>
          <a:xfrm>
            <a:off x="418793" y="1882327"/>
            <a:ext cx="6194949" cy="4341330"/>
          </a:xfrm>
        </p:spPr>
        <p:txBody>
          <a:bodyPr>
            <a:normAutofit lnSpcReduction="10000"/>
          </a:bodyPr>
          <a:lstStyle/>
          <a:p>
            <a:r>
              <a:rPr lang="en-US" dirty="0"/>
              <a:t>Find “</a:t>
            </a:r>
            <a:r>
              <a:rPr lang="en-US" b="1" dirty="0"/>
              <a:t>WICED API Reference</a:t>
            </a:r>
            <a:r>
              <a:rPr lang="en-US" dirty="0"/>
              <a:t>” </a:t>
            </a:r>
          </a:p>
          <a:p>
            <a:pPr lvl="1">
              <a:buFont typeface="Wingdings" panose="05000000000000000000" pitchFamily="2" charset="2"/>
              <a:buChar char="§"/>
            </a:pPr>
            <a:r>
              <a:rPr lang="en-US" dirty="0"/>
              <a:t>under Documents tab (next to Quick Panel)</a:t>
            </a:r>
          </a:p>
          <a:p>
            <a:pPr marL="456846" lvl="1" indent="0">
              <a:buNone/>
            </a:pPr>
            <a:r>
              <a:rPr lang="en-US" sz="1600" dirty="0"/>
              <a:t>–or–  </a:t>
            </a:r>
          </a:p>
          <a:p>
            <a:pPr lvl="1">
              <a:buFont typeface="Wingdings" panose="05000000000000000000" pitchFamily="2" charset="2"/>
              <a:buChar char="§"/>
            </a:pPr>
            <a:r>
              <a:rPr lang="en-US" b="1" dirty="0"/>
              <a:t>Help</a:t>
            </a:r>
            <a:r>
              <a:rPr lang="en-US" dirty="0"/>
              <a:t> &gt; </a:t>
            </a:r>
            <a:r>
              <a:rPr lang="en-US" b="1" dirty="0" err="1"/>
              <a:t>ModusToolbox</a:t>
            </a:r>
            <a:r>
              <a:rPr lang="en-US" b="1" dirty="0"/>
              <a:t> API Reference </a:t>
            </a:r>
            <a:r>
              <a:rPr lang="en-US" dirty="0"/>
              <a:t>&gt; </a:t>
            </a:r>
          </a:p>
          <a:p>
            <a:r>
              <a:rPr lang="en-US" dirty="0"/>
              <a:t>Investigate peripheral APIs under Components &gt; Hardware Drivers </a:t>
            </a:r>
          </a:p>
          <a:p>
            <a:pPr lvl="1"/>
            <a:r>
              <a:rPr lang="en-US" dirty="0"/>
              <a:t>GPIO</a:t>
            </a:r>
          </a:p>
          <a:p>
            <a:pPr lvl="1"/>
            <a:r>
              <a:rPr lang="en-US" dirty="0"/>
              <a:t>Pulse Width Modulation (PWM)</a:t>
            </a:r>
          </a:p>
          <a:p>
            <a:pPr lvl="1"/>
            <a:r>
              <a:rPr lang="en-US" dirty="0"/>
              <a:t>Peripheral UART (PUART)</a:t>
            </a:r>
          </a:p>
          <a:p>
            <a:pPr lvl="1"/>
            <a:r>
              <a:rPr lang="en-US" dirty="0"/>
              <a:t>I2C</a:t>
            </a:r>
          </a:p>
          <a:p>
            <a:pPr lvl="1"/>
            <a:r>
              <a:rPr lang="en-US" dirty="0"/>
              <a:t>Real-Time Clock (RTC)</a:t>
            </a:r>
          </a:p>
          <a:p>
            <a:pPr lvl="1"/>
            <a:r>
              <a:rPr lang="en-US" dirty="0"/>
              <a:t>Peripheral SPI Driver</a:t>
            </a:r>
          </a:p>
        </p:txBody>
      </p:sp>
      <p:pic>
        <p:nvPicPr>
          <p:cNvPr id="5" name="Picture 4">
            <a:extLst>
              <a:ext uri="{FF2B5EF4-FFF2-40B4-BE49-F238E27FC236}">
                <a16:creationId xmlns:a16="http://schemas.microsoft.com/office/drawing/2014/main" id="{9838887E-128C-4196-983D-54D4BAFE0348}"/>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6388768" y="1194046"/>
            <a:ext cx="5384439" cy="5206753"/>
          </a:xfrm>
          <a:prstGeom prst="rect">
            <a:avLst/>
          </a:prstGeom>
          <a:noFill/>
          <a:ln>
            <a:noFill/>
          </a:ln>
        </p:spPr>
      </p:pic>
      <p:sp>
        <p:nvSpPr>
          <p:cNvPr id="6" name="Rectangle 5">
            <a:extLst>
              <a:ext uri="{FF2B5EF4-FFF2-40B4-BE49-F238E27FC236}">
                <a16:creationId xmlns:a16="http://schemas.microsoft.com/office/drawing/2014/main" id="{C6CFA59D-31DE-4A1D-9803-47CA1F1E39F0}"/>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136902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4BACC-EC92-4CD0-A9EC-A975CFBEADF2}"/>
              </a:ext>
            </a:extLst>
          </p:cNvPr>
          <p:cNvSpPr>
            <a:spLocks noGrp="1"/>
          </p:cNvSpPr>
          <p:nvPr>
            <p:ph type="body" sz="quarter" idx="10"/>
          </p:nvPr>
        </p:nvSpPr>
        <p:spPr/>
        <p:txBody>
          <a:bodyPr/>
          <a:lstStyle/>
          <a:p>
            <a:r>
              <a:rPr lang="en-US" dirty="0"/>
              <a:t>Active Coding Support</a:t>
            </a:r>
          </a:p>
        </p:txBody>
      </p:sp>
      <p:sp>
        <p:nvSpPr>
          <p:cNvPr id="4" name="Content Placeholder 3">
            <a:extLst>
              <a:ext uri="{FF2B5EF4-FFF2-40B4-BE49-F238E27FC236}">
                <a16:creationId xmlns:a16="http://schemas.microsoft.com/office/drawing/2014/main" id="{B406C603-EC4A-44F8-B1D3-A48BF8E2A634}"/>
              </a:ext>
            </a:extLst>
          </p:cNvPr>
          <p:cNvSpPr>
            <a:spLocks noGrp="1"/>
          </p:cNvSpPr>
          <p:nvPr>
            <p:ph sz="quarter" idx="33"/>
          </p:nvPr>
        </p:nvSpPr>
        <p:spPr>
          <a:xfrm>
            <a:off x="418794" y="1882327"/>
            <a:ext cx="5443388" cy="4143404"/>
          </a:xfrm>
        </p:spPr>
        <p:txBody>
          <a:bodyPr/>
          <a:lstStyle/>
          <a:p>
            <a:r>
              <a:rPr lang="en-US" b="1" dirty="0"/>
              <a:t>Hover</a:t>
            </a:r>
            <a:r>
              <a:rPr lang="en-US" dirty="0"/>
              <a:t> over a function or variable </a:t>
            </a:r>
            <a:r>
              <a:rPr lang="en-US" dirty="0">
                <a:sym typeface="Wingdings" panose="05000000000000000000" pitchFamily="2" charset="2"/>
              </a:rPr>
              <a:t> </a:t>
            </a:r>
            <a:r>
              <a:rPr lang="en-US" dirty="0"/>
              <a:t>see a brief usage or value pop-up</a:t>
            </a:r>
          </a:p>
          <a:p>
            <a:r>
              <a:rPr lang="en-US" dirty="0"/>
              <a:t>Highlight a function in the C code; Right-click then select </a:t>
            </a:r>
            <a:r>
              <a:rPr lang="en-US" b="1" dirty="0"/>
              <a:t>"Open Declaration"</a:t>
            </a:r>
            <a:r>
              <a:rPr lang="en-US" dirty="0"/>
              <a:t> (F3) </a:t>
            </a:r>
            <a:r>
              <a:rPr lang="en-US" dirty="0">
                <a:sym typeface="Wingdings" panose="05000000000000000000" pitchFamily="2" charset="2"/>
              </a:rPr>
              <a:t> open new window with definition</a:t>
            </a:r>
          </a:p>
          <a:p>
            <a:r>
              <a:rPr lang="en-US" dirty="0">
                <a:sym typeface="Wingdings" panose="05000000000000000000" pitchFamily="2" charset="2"/>
              </a:rPr>
              <a:t>Start to type a command then press </a:t>
            </a:r>
            <a:r>
              <a:rPr lang="en-US" b="1" dirty="0">
                <a:sym typeface="Wingdings" panose="05000000000000000000" pitchFamily="2" charset="2"/>
              </a:rPr>
              <a:t>&lt;ctrl&gt; &lt;space&gt; </a:t>
            </a:r>
            <a:r>
              <a:rPr lang="en-US" dirty="0">
                <a:sym typeface="Wingdings" panose="05000000000000000000" pitchFamily="2" charset="2"/>
              </a:rPr>
              <a:t>for options.</a:t>
            </a:r>
            <a:endParaRPr lang="en-US" dirty="0"/>
          </a:p>
          <a:p>
            <a:pPr lvl="1"/>
            <a:endParaRPr lang="en-US" dirty="0"/>
          </a:p>
        </p:txBody>
      </p:sp>
      <p:pic>
        <p:nvPicPr>
          <p:cNvPr id="6" name="Picture 5">
            <a:extLst>
              <a:ext uri="{FF2B5EF4-FFF2-40B4-BE49-F238E27FC236}">
                <a16:creationId xmlns:a16="http://schemas.microsoft.com/office/drawing/2014/main" id="{595A2A50-A1F1-4290-ABBF-6DBF2DE111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36920" y="1122313"/>
            <a:ext cx="6036285" cy="2146155"/>
          </a:xfrm>
          <a:prstGeom prst="rect">
            <a:avLst/>
          </a:prstGeom>
        </p:spPr>
      </p:pic>
      <p:pic>
        <p:nvPicPr>
          <p:cNvPr id="7" name="Picture 6">
            <a:extLst>
              <a:ext uri="{FF2B5EF4-FFF2-40B4-BE49-F238E27FC236}">
                <a16:creationId xmlns:a16="http://schemas.microsoft.com/office/drawing/2014/main" id="{E3769964-DF3F-40CD-90EE-9C20C008FEF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36919" y="3643684"/>
            <a:ext cx="6036286" cy="2606612"/>
          </a:xfrm>
          <a:prstGeom prst="rect">
            <a:avLst/>
          </a:prstGeom>
        </p:spPr>
      </p:pic>
      <p:sp>
        <p:nvSpPr>
          <p:cNvPr id="8" name="Rectangle 7">
            <a:extLst>
              <a:ext uri="{FF2B5EF4-FFF2-40B4-BE49-F238E27FC236}">
                <a16:creationId xmlns:a16="http://schemas.microsoft.com/office/drawing/2014/main" id="{EB2718A7-5726-4FBF-A5D3-A332D81BF291}"/>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575883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3FEA959-BBE8-4620-8788-5830EC332338}"/>
              </a:ext>
            </a:extLst>
          </p:cNvPr>
          <p:cNvSpPr>
            <a:spLocks noGrp="1"/>
          </p:cNvSpPr>
          <p:nvPr>
            <p:ph type="body" sz="quarter" idx="10"/>
          </p:nvPr>
        </p:nvSpPr>
        <p:spPr/>
        <p:txBody>
          <a:bodyPr/>
          <a:lstStyle/>
          <a:p>
            <a:r>
              <a:rPr lang="en-US" dirty="0"/>
              <a:t>Peripherals – Device Configurator</a:t>
            </a:r>
          </a:p>
        </p:txBody>
      </p:sp>
      <p:sp>
        <p:nvSpPr>
          <p:cNvPr id="7" name="Content Placeholder 1">
            <a:extLst>
              <a:ext uri="{FF2B5EF4-FFF2-40B4-BE49-F238E27FC236}">
                <a16:creationId xmlns:a16="http://schemas.microsoft.com/office/drawing/2014/main" id="{DC348AD2-8832-4CEF-9D31-9851407AFBEA}"/>
              </a:ext>
            </a:extLst>
          </p:cNvPr>
          <p:cNvSpPr txBox="1">
            <a:spLocks/>
          </p:cNvSpPr>
          <p:nvPr/>
        </p:nvSpPr>
        <p:spPr bwMode="auto">
          <a:xfrm>
            <a:off x="230693" y="1351800"/>
            <a:ext cx="5102110" cy="5176837"/>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0" u="none" strike="noStrike" kern="800" cap="none" spc="0" normalizeH="0" baseline="0" noProof="0" dirty="0">
                <a:ln>
                  <a:noFill/>
                </a:ln>
                <a:solidFill>
                  <a:srgbClr val="000000"/>
                </a:solidFill>
                <a:effectLst/>
                <a:uLnTx/>
                <a:uFillTx/>
                <a:latin typeface="Arial"/>
                <a:ea typeface="+mn-ea"/>
                <a:cs typeface="+mn-cs"/>
              </a:rPr>
              <a:t>Use to Configure Device Pins. </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0" u="none" strike="noStrike" kern="800" cap="none" spc="0" normalizeH="0" baseline="0" noProof="0" dirty="0">
                <a:ln>
                  <a:noFill/>
                </a:ln>
                <a:solidFill>
                  <a:srgbClr val="000000"/>
                </a:solidFill>
                <a:effectLst/>
                <a:uLnTx/>
                <a:uFillTx/>
                <a:latin typeface="Arial"/>
                <a:ea typeface="+mn-ea"/>
                <a:cs typeface="+mn-cs"/>
              </a:rPr>
              <a:t>Configuration settings stored in the </a:t>
            </a:r>
            <a:r>
              <a:rPr kumimoji="0" lang="en-US" sz="2200" b="0" i="1" u="none" strike="noStrike" kern="800" cap="none" spc="0" normalizeH="0" baseline="0" noProof="0" dirty="0" err="1">
                <a:ln>
                  <a:noFill/>
                </a:ln>
                <a:solidFill>
                  <a:srgbClr val="000000"/>
                </a:solidFill>
                <a:effectLst/>
                <a:uLnTx/>
                <a:uFillTx/>
                <a:latin typeface="Arial"/>
                <a:ea typeface="+mn-ea"/>
                <a:cs typeface="+mn-cs"/>
              </a:rPr>
              <a:t>design.modus</a:t>
            </a:r>
            <a:r>
              <a:rPr kumimoji="0" lang="en-US" sz="2200" b="0" i="1" u="none" strike="noStrike" kern="800" cap="none" spc="0" normalizeH="0" baseline="0" noProof="0" dirty="0">
                <a:ln>
                  <a:noFill/>
                </a:ln>
                <a:solidFill>
                  <a:srgbClr val="000000"/>
                </a:solidFill>
                <a:effectLst/>
                <a:uLnTx/>
                <a:uFillTx/>
                <a:latin typeface="Arial"/>
                <a:ea typeface="+mn-ea"/>
                <a:cs typeface="+mn-cs"/>
              </a:rPr>
              <a:t> </a:t>
            </a:r>
            <a:r>
              <a:rPr kumimoji="0" lang="en-US" sz="2200" b="0" i="0" u="none" strike="noStrike" kern="800" cap="none" spc="0" normalizeH="0" baseline="0" noProof="0" dirty="0">
                <a:ln>
                  <a:noFill/>
                </a:ln>
                <a:solidFill>
                  <a:srgbClr val="000000"/>
                </a:solidFill>
                <a:effectLst/>
                <a:uLnTx/>
                <a:uFillTx/>
                <a:latin typeface="Arial"/>
                <a:ea typeface="+mn-ea"/>
                <a:cs typeface="+mn-cs"/>
              </a:rPr>
              <a:t>file. </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0" u="none" strike="noStrike" kern="800" cap="none" spc="0" normalizeH="0" baseline="0" noProof="0" dirty="0">
                <a:ln>
                  <a:noFill/>
                </a:ln>
                <a:solidFill>
                  <a:srgbClr val="000000"/>
                </a:solidFill>
                <a:effectLst/>
                <a:uLnTx/>
                <a:uFillTx/>
                <a:latin typeface="Arial"/>
                <a:ea typeface="+mn-ea"/>
                <a:cs typeface="+mn-cs"/>
              </a:rPr>
              <a:t>Generates configuration code under the </a:t>
            </a:r>
            <a:r>
              <a:rPr kumimoji="0" lang="en-US" sz="2200" b="0" i="1" u="none" strike="noStrike" kern="800" cap="none" spc="0" normalizeH="0" baseline="0" noProof="0" dirty="0" err="1">
                <a:ln>
                  <a:noFill/>
                </a:ln>
                <a:solidFill>
                  <a:srgbClr val="000000"/>
                </a:solidFill>
                <a:effectLst/>
                <a:uLnTx/>
                <a:uFillTx/>
                <a:latin typeface="Arial"/>
                <a:ea typeface="+mn-ea"/>
                <a:cs typeface="+mn-cs"/>
              </a:rPr>
              <a:t>GeneratedSource</a:t>
            </a:r>
            <a:r>
              <a:rPr kumimoji="0" lang="en-US" sz="2200" b="0" i="0" u="none" strike="noStrike" kern="800" cap="none" spc="0" normalizeH="0" baseline="0" noProof="0" dirty="0">
                <a:ln>
                  <a:noFill/>
                </a:ln>
                <a:solidFill>
                  <a:srgbClr val="000000"/>
                </a:solidFill>
                <a:effectLst/>
                <a:uLnTx/>
                <a:uFillTx/>
                <a:latin typeface="Arial"/>
                <a:ea typeface="+mn-ea"/>
                <a:cs typeface="+mn-cs"/>
              </a:rPr>
              <a:t> folder when changes are saved.</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0" u="none" strike="noStrike" kern="800" cap="none" spc="0" normalizeH="0" baseline="0" noProof="0" dirty="0">
                <a:ln>
                  <a:noFill/>
                </a:ln>
                <a:solidFill>
                  <a:srgbClr val="000000"/>
                </a:solidFill>
                <a:effectLst/>
                <a:uLnTx/>
                <a:uFillTx/>
                <a:latin typeface="Arial"/>
                <a:ea typeface="+mn-ea"/>
                <a:cs typeface="+mn-cs"/>
              </a:rPr>
              <a:t>Launch other related configurators like Bluetooth Configurator from Device Configurator</a:t>
            </a:r>
          </a:p>
        </p:txBody>
      </p:sp>
      <p:pic>
        <p:nvPicPr>
          <p:cNvPr id="8" name="Picture 7">
            <a:extLst>
              <a:ext uri="{FF2B5EF4-FFF2-40B4-BE49-F238E27FC236}">
                <a16:creationId xmlns:a16="http://schemas.microsoft.com/office/drawing/2014/main" id="{4A458E6D-11EF-441B-AB02-29BDF6A43C6C}"/>
              </a:ext>
            </a:extLst>
          </p:cNvPr>
          <p:cNvPicPr>
            <a:picLocks noChangeAspect="1"/>
          </p:cNvPicPr>
          <p:nvPr/>
        </p:nvPicPr>
        <p:blipFill>
          <a:blip r:embed="rId3"/>
          <a:stretch>
            <a:fillRect/>
          </a:stretch>
        </p:blipFill>
        <p:spPr>
          <a:xfrm>
            <a:off x="5577088" y="1072604"/>
            <a:ext cx="6490571" cy="4731041"/>
          </a:xfrm>
          <a:prstGeom prst="rect">
            <a:avLst/>
          </a:prstGeom>
        </p:spPr>
      </p:pic>
      <p:sp>
        <p:nvSpPr>
          <p:cNvPr id="6" name="Rectangle 5">
            <a:extLst>
              <a:ext uri="{FF2B5EF4-FFF2-40B4-BE49-F238E27FC236}">
                <a16:creationId xmlns:a16="http://schemas.microsoft.com/office/drawing/2014/main" id="{AB3B73F7-A50A-4E63-A125-F3E6440E78E7}"/>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1439820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597C94-28E0-45BB-AB6F-5FCF334ACA7E}"/>
              </a:ext>
            </a:extLst>
          </p:cNvPr>
          <p:cNvSpPr>
            <a:spLocks noGrp="1"/>
          </p:cNvSpPr>
          <p:nvPr>
            <p:ph type="body" sz="quarter" idx="10"/>
          </p:nvPr>
        </p:nvSpPr>
        <p:spPr/>
        <p:txBody>
          <a:bodyPr/>
          <a:lstStyle/>
          <a:p>
            <a:r>
              <a:rPr lang="en-US" dirty="0"/>
              <a:t>Peripherals – Device Configurator</a:t>
            </a:r>
          </a:p>
        </p:txBody>
      </p:sp>
      <p:sp>
        <p:nvSpPr>
          <p:cNvPr id="4" name="Content Placeholder 3">
            <a:extLst>
              <a:ext uri="{FF2B5EF4-FFF2-40B4-BE49-F238E27FC236}">
                <a16:creationId xmlns:a16="http://schemas.microsoft.com/office/drawing/2014/main" id="{C24998ED-E914-4536-9F20-3C338D5CFDF3}"/>
              </a:ext>
            </a:extLst>
          </p:cNvPr>
          <p:cNvSpPr>
            <a:spLocks noGrp="1"/>
          </p:cNvSpPr>
          <p:nvPr>
            <p:ph sz="quarter" idx="33"/>
          </p:nvPr>
        </p:nvSpPr>
        <p:spPr>
          <a:xfrm>
            <a:off x="418794" y="1882327"/>
            <a:ext cx="4250494" cy="4143404"/>
          </a:xfrm>
        </p:spPr>
        <p:txBody>
          <a:bodyPr/>
          <a:lstStyle/>
          <a:p>
            <a:r>
              <a:rPr lang="en-US" dirty="0"/>
              <a:t>In </a:t>
            </a:r>
            <a:r>
              <a:rPr lang="en-US" dirty="0" err="1"/>
              <a:t>ModusToolbox</a:t>
            </a:r>
            <a:r>
              <a:rPr lang="en-US" dirty="0"/>
              <a:t> “</a:t>
            </a:r>
            <a:r>
              <a:rPr lang="en-US" b="1" dirty="0"/>
              <a:t>Quick Panel</a:t>
            </a:r>
            <a:r>
              <a:rPr lang="en-US" dirty="0"/>
              <a:t>”</a:t>
            </a:r>
          </a:p>
          <a:p>
            <a:r>
              <a:rPr lang="en-US" dirty="0"/>
              <a:t>Find “</a:t>
            </a:r>
            <a:r>
              <a:rPr lang="en-US" b="1" dirty="0"/>
              <a:t>Configure Device</a:t>
            </a:r>
            <a:r>
              <a:rPr lang="en-US" dirty="0"/>
              <a:t>” under the current project</a:t>
            </a:r>
          </a:p>
          <a:p>
            <a:r>
              <a:rPr lang="en-US" dirty="0"/>
              <a:t>In the Device Configurator pop-up, </a:t>
            </a:r>
            <a:r>
              <a:rPr lang="en-US" b="1" dirty="0"/>
              <a:t>select a Resource</a:t>
            </a:r>
          </a:p>
          <a:p>
            <a:r>
              <a:rPr lang="en-US" dirty="0"/>
              <a:t>Observe configuration options or a </a:t>
            </a:r>
            <a:r>
              <a:rPr lang="en-US" b="1" dirty="0"/>
              <a:t>link to a Peripheral Configurator</a:t>
            </a:r>
          </a:p>
        </p:txBody>
      </p:sp>
      <p:pic>
        <p:nvPicPr>
          <p:cNvPr id="6" name="Picture 5">
            <a:extLst>
              <a:ext uri="{FF2B5EF4-FFF2-40B4-BE49-F238E27FC236}">
                <a16:creationId xmlns:a16="http://schemas.microsoft.com/office/drawing/2014/main" id="{926D2E91-BB3A-41BF-B8E2-7BDD89EE8D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24663" y="1192807"/>
            <a:ext cx="7122695" cy="5167538"/>
          </a:xfrm>
          <a:prstGeom prst="rect">
            <a:avLst/>
          </a:prstGeom>
        </p:spPr>
      </p:pic>
      <p:sp>
        <p:nvSpPr>
          <p:cNvPr id="7" name="Oval 6">
            <a:extLst>
              <a:ext uri="{FF2B5EF4-FFF2-40B4-BE49-F238E27FC236}">
                <a16:creationId xmlns:a16="http://schemas.microsoft.com/office/drawing/2014/main" id="{1380D5C3-2EDE-422A-8B72-4E5B5D85D05F}"/>
              </a:ext>
            </a:extLst>
          </p:cNvPr>
          <p:cNvSpPr/>
          <p:nvPr/>
        </p:nvSpPr>
        <p:spPr>
          <a:xfrm>
            <a:off x="4705384" y="2894619"/>
            <a:ext cx="552417" cy="3779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6D2DF1E-0EEB-46D1-8120-C91ABAA5EAAD}"/>
              </a:ext>
            </a:extLst>
          </p:cNvPr>
          <p:cNvSpPr/>
          <p:nvPr/>
        </p:nvSpPr>
        <p:spPr>
          <a:xfrm>
            <a:off x="4860758" y="5479148"/>
            <a:ext cx="1271337" cy="2341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500C03F-2E35-46D5-94F1-3BAD6AE0358D}"/>
              </a:ext>
            </a:extLst>
          </p:cNvPr>
          <p:cNvSpPr/>
          <p:nvPr/>
        </p:nvSpPr>
        <p:spPr>
          <a:xfrm>
            <a:off x="7884205" y="2983832"/>
            <a:ext cx="814627" cy="157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7E0DFD-2D48-4B4D-8B96-DD11BE898395}"/>
              </a:ext>
            </a:extLst>
          </p:cNvPr>
          <p:cNvSpPr/>
          <p:nvPr/>
        </p:nvSpPr>
        <p:spPr>
          <a:xfrm>
            <a:off x="9625265" y="3401873"/>
            <a:ext cx="2382253" cy="2677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097418-29CE-4C9F-BA0D-CC07D0B315FC}"/>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121230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916F806-B5A9-47AC-A13F-0DAB5583CDE5}"/>
              </a:ext>
            </a:extLst>
          </p:cNvPr>
          <p:cNvSpPr>
            <a:spLocks noGrp="1"/>
          </p:cNvSpPr>
          <p:nvPr>
            <p:ph type="body" sz="quarter" idx="10"/>
          </p:nvPr>
        </p:nvSpPr>
        <p:spPr/>
        <p:txBody>
          <a:bodyPr/>
          <a:lstStyle/>
          <a:p>
            <a:r>
              <a:rPr lang="en-US" dirty="0"/>
              <a:t>Bluetooth Configurator</a:t>
            </a:r>
          </a:p>
        </p:txBody>
      </p:sp>
      <p:sp>
        <p:nvSpPr>
          <p:cNvPr id="7" name="Content Placeholder 1">
            <a:extLst>
              <a:ext uri="{FF2B5EF4-FFF2-40B4-BE49-F238E27FC236}">
                <a16:creationId xmlns:a16="http://schemas.microsoft.com/office/drawing/2014/main" id="{1466B443-9213-4D9C-B0F2-B55DC3CA579B}"/>
              </a:ext>
            </a:extLst>
          </p:cNvPr>
          <p:cNvSpPr>
            <a:spLocks noGrp="1"/>
          </p:cNvSpPr>
          <p:nvPr>
            <p:ph sz="quarter" idx="33"/>
          </p:nvPr>
        </p:nvSpPr>
        <p:spPr/>
        <p:txBody>
          <a:bodyPr/>
          <a:lstStyle/>
          <a:p>
            <a:r>
              <a:rPr lang="en-US" dirty="0"/>
              <a:t>Generates the BLE GATT database for the application</a:t>
            </a:r>
          </a:p>
          <a:p>
            <a:r>
              <a:rPr lang="en-US" dirty="0"/>
              <a:t>Launch from Device Configurator, or as a stand alone utility from the installation folder (</a:t>
            </a:r>
            <a:r>
              <a:rPr lang="en-US" dirty="0">
                <a:hlinkClick r:id="rId3" action="ppaction://hlinkfile"/>
              </a:rPr>
              <a:t>\\ModusToolbox_1.1\tools\bt-configurator-1.1\bt-configurator.exe</a:t>
            </a:r>
            <a:r>
              <a:rPr lang="en-US" dirty="0"/>
              <a:t>)</a:t>
            </a:r>
          </a:p>
          <a:p>
            <a:r>
              <a:rPr lang="en-US" dirty="0"/>
              <a:t>Generated Files</a:t>
            </a:r>
          </a:p>
          <a:p>
            <a:pPr lvl="1"/>
            <a:r>
              <a:rPr lang="en-US" dirty="0"/>
              <a:t> </a:t>
            </a:r>
            <a:r>
              <a:rPr lang="en-US" i="1" dirty="0" err="1"/>
              <a:t>cycfg_gatt_db.c</a:t>
            </a:r>
            <a:r>
              <a:rPr lang="en-US" i="1" dirty="0"/>
              <a:t> and .h</a:t>
            </a:r>
            <a:r>
              <a:rPr lang="en-US" dirty="0"/>
              <a:t> : Store GATT database info used in the application code</a:t>
            </a:r>
          </a:p>
          <a:p>
            <a:pPr lvl="1"/>
            <a:r>
              <a:rPr lang="en-US" i="1" dirty="0" err="1"/>
              <a:t>cycfg_bt.h</a:t>
            </a:r>
            <a:r>
              <a:rPr lang="en-US" i="1" dirty="0"/>
              <a:t> </a:t>
            </a:r>
            <a:r>
              <a:rPr lang="en-US" dirty="0"/>
              <a:t>: Stores information used by the Bluetooth configurator in xml format</a:t>
            </a:r>
          </a:p>
          <a:p>
            <a:r>
              <a:rPr lang="en-US" dirty="0"/>
              <a:t>Current version does not support Bluetooth Classic or GAP settings configuration</a:t>
            </a:r>
          </a:p>
        </p:txBody>
      </p:sp>
      <p:sp>
        <p:nvSpPr>
          <p:cNvPr id="4" name="Rectangle 3">
            <a:extLst>
              <a:ext uri="{FF2B5EF4-FFF2-40B4-BE49-F238E27FC236}">
                <a16:creationId xmlns:a16="http://schemas.microsoft.com/office/drawing/2014/main" id="{37BC301B-3293-467F-A94B-00AAECD5EEFB}"/>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1666858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5742B-C485-40CE-9A5A-D934CE87C19E}"/>
              </a:ext>
            </a:extLst>
          </p:cNvPr>
          <p:cNvSpPr>
            <a:spLocks noGrp="1"/>
          </p:cNvSpPr>
          <p:nvPr>
            <p:ph sz="quarter" idx="33"/>
          </p:nvPr>
        </p:nvSpPr>
        <p:spPr/>
        <p:txBody>
          <a:bodyPr/>
          <a:lstStyle/>
          <a:p>
            <a:endParaRPr lang="en-US" dirty="0"/>
          </a:p>
        </p:txBody>
      </p:sp>
      <p:sp>
        <p:nvSpPr>
          <p:cNvPr id="5" name="Title 2">
            <a:extLst>
              <a:ext uri="{FF2B5EF4-FFF2-40B4-BE49-F238E27FC236}">
                <a16:creationId xmlns:a16="http://schemas.microsoft.com/office/drawing/2014/main" id="{973598E7-B8E8-42DE-A79E-500BBB229B7C}"/>
              </a:ext>
            </a:extLst>
          </p:cNvPr>
          <p:cNvSpPr>
            <a:spLocks noGrp="1"/>
          </p:cNvSpPr>
          <p:nvPr>
            <p:ph type="body" sz="quarter" idx="10"/>
          </p:nvPr>
        </p:nvSpPr>
        <p:spPr/>
        <p:txBody>
          <a:bodyPr/>
          <a:lstStyle/>
          <a:p>
            <a:r>
              <a:rPr lang="en-US" dirty="0"/>
              <a:t>Bluetooth Configurator Usage</a:t>
            </a:r>
          </a:p>
        </p:txBody>
      </p:sp>
      <p:pic>
        <p:nvPicPr>
          <p:cNvPr id="6" name="Content Placeholder 6">
            <a:extLst>
              <a:ext uri="{FF2B5EF4-FFF2-40B4-BE49-F238E27FC236}">
                <a16:creationId xmlns:a16="http://schemas.microsoft.com/office/drawing/2014/main" id="{D031E5E2-2035-4C36-9BF5-E38423BFEAEF}"/>
              </a:ext>
            </a:extLst>
          </p:cNvPr>
          <p:cNvPicPr>
            <a:picLocks noChangeAspect="1"/>
          </p:cNvPicPr>
          <p:nvPr/>
        </p:nvPicPr>
        <p:blipFill>
          <a:blip r:embed="rId3"/>
          <a:stretch>
            <a:fillRect/>
          </a:stretch>
        </p:blipFill>
        <p:spPr>
          <a:xfrm>
            <a:off x="3332457" y="1882327"/>
            <a:ext cx="3474473" cy="40214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E06C6E9-69D6-41CB-9A33-1416129412AF}"/>
              </a:ext>
            </a:extLst>
          </p:cNvPr>
          <p:cNvPicPr>
            <a:picLocks noChangeAspect="1"/>
          </p:cNvPicPr>
          <p:nvPr/>
        </p:nvPicPr>
        <p:blipFill>
          <a:blip r:embed="rId4"/>
          <a:stretch>
            <a:fillRect/>
          </a:stretch>
        </p:blipFill>
        <p:spPr>
          <a:xfrm>
            <a:off x="379412" y="1903859"/>
            <a:ext cx="2517688" cy="36151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5C8707AC-EA92-4AC1-B4A2-F5FA046FAB2C}"/>
              </a:ext>
            </a:extLst>
          </p:cNvPr>
          <p:cNvPicPr>
            <a:picLocks noChangeAspect="1"/>
          </p:cNvPicPr>
          <p:nvPr/>
        </p:nvPicPr>
        <p:blipFill>
          <a:blip r:embed="rId5"/>
          <a:stretch>
            <a:fillRect/>
          </a:stretch>
        </p:blipFill>
        <p:spPr>
          <a:xfrm>
            <a:off x="7242287" y="1945902"/>
            <a:ext cx="4801265" cy="2827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ontent Placeholder 1">
            <a:extLst>
              <a:ext uri="{FF2B5EF4-FFF2-40B4-BE49-F238E27FC236}">
                <a16:creationId xmlns:a16="http://schemas.microsoft.com/office/drawing/2014/main" id="{4DEC5D29-DB0D-4003-9DA3-8CEA01EDCBF9}"/>
              </a:ext>
            </a:extLst>
          </p:cNvPr>
          <p:cNvSpPr txBox="1">
            <a:spLocks/>
          </p:cNvSpPr>
          <p:nvPr/>
        </p:nvSpPr>
        <p:spPr bwMode="auto">
          <a:xfrm>
            <a:off x="197543" y="1317272"/>
            <a:ext cx="2881426" cy="420298"/>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0" indent="0">
              <a:buFont typeface="Wingdings" pitchFamily="2" charset="2"/>
              <a:buNone/>
            </a:pPr>
            <a:r>
              <a:rPr lang="en-US" dirty="0"/>
              <a:t>Click on GATT profile</a:t>
            </a:r>
          </a:p>
          <a:p>
            <a:pPr marL="0" indent="0">
              <a:buFont typeface="Wingdings" pitchFamily="2" charset="2"/>
              <a:buNone/>
            </a:pPr>
            <a:endParaRPr lang="en-US" dirty="0"/>
          </a:p>
        </p:txBody>
      </p:sp>
      <p:sp>
        <p:nvSpPr>
          <p:cNvPr id="10" name="Content Placeholder 1">
            <a:extLst>
              <a:ext uri="{FF2B5EF4-FFF2-40B4-BE49-F238E27FC236}">
                <a16:creationId xmlns:a16="http://schemas.microsoft.com/office/drawing/2014/main" id="{B3927E88-A924-4BD5-B937-58784F5A0B99}"/>
              </a:ext>
            </a:extLst>
          </p:cNvPr>
          <p:cNvSpPr txBox="1">
            <a:spLocks/>
          </p:cNvSpPr>
          <p:nvPr/>
        </p:nvSpPr>
        <p:spPr bwMode="auto">
          <a:xfrm>
            <a:off x="3334107" y="1285264"/>
            <a:ext cx="4292114" cy="420298"/>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0" indent="0">
              <a:buFont typeface="Wingdings" pitchFamily="2" charset="2"/>
              <a:buNone/>
            </a:pPr>
            <a:r>
              <a:rPr lang="en-US" dirty="0"/>
              <a:t>Add “Find Me Target” profile </a:t>
            </a:r>
          </a:p>
          <a:p>
            <a:pPr marL="0" indent="0">
              <a:buFont typeface="Wingdings" pitchFamily="2" charset="2"/>
              <a:buNone/>
            </a:pPr>
            <a:endParaRPr lang="en-US" dirty="0"/>
          </a:p>
        </p:txBody>
      </p:sp>
      <p:sp>
        <p:nvSpPr>
          <p:cNvPr id="11" name="Content Placeholder 1">
            <a:extLst>
              <a:ext uri="{FF2B5EF4-FFF2-40B4-BE49-F238E27FC236}">
                <a16:creationId xmlns:a16="http://schemas.microsoft.com/office/drawing/2014/main" id="{CFED3D60-2F7E-4932-BCDE-C6A0890FDF85}"/>
              </a:ext>
            </a:extLst>
          </p:cNvPr>
          <p:cNvSpPr txBox="1">
            <a:spLocks/>
          </p:cNvSpPr>
          <p:nvPr/>
        </p:nvSpPr>
        <p:spPr bwMode="auto">
          <a:xfrm>
            <a:off x="7626221" y="1329309"/>
            <a:ext cx="4292114" cy="420298"/>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0" indent="0">
              <a:buFont typeface="Wingdings" pitchFamily="2" charset="2"/>
              <a:buNone/>
            </a:pPr>
            <a:r>
              <a:rPr lang="en-US" dirty="0"/>
              <a:t>Final GATT database view</a:t>
            </a:r>
          </a:p>
          <a:p>
            <a:pPr marL="0" indent="0">
              <a:buFont typeface="Wingdings" pitchFamily="2" charset="2"/>
              <a:buNone/>
            </a:pPr>
            <a:endParaRPr lang="en-US" dirty="0"/>
          </a:p>
        </p:txBody>
      </p:sp>
      <p:sp>
        <p:nvSpPr>
          <p:cNvPr id="12" name="Rectangle 11">
            <a:extLst>
              <a:ext uri="{FF2B5EF4-FFF2-40B4-BE49-F238E27FC236}">
                <a16:creationId xmlns:a16="http://schemas.microsoft.com/office/drawing/2014/main" id="{7D2401D3-6DC4-4556-B32D-9CC9AA8C81E7}"/>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445880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5C670EF1-DE90-4A27-9835-109B38403E81}"/>
              </a:ext>
            </a:extLst>
          </p:cNvPr>
          <p:cNvSpPr txBox="1">
            <a:spLocks/>
          </p:cNvSpPr>
          <p:nvPr/>
        </p:nvSpPr>
        <p:spPr bwMode="auto">
          <a:xfrm>
            <a:off x="423198" y="1422139"/>
            <a:ext cx="5956820" cy="1355697"/>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lvl="0">
              <a:buClr>
                <a:srgbClr val="4675BA"/>
              </a:buClr>
              <a:defRPr/>
            </a:pPr>
            <a:r>
              <a:rPr lang="en-US" sz="2400" dirty="0" err="1">
                <a:solidFill>
                  <a:srgbClr val="000000"/>
                </a:solidFill>
              </a:rPr>
              <a:t>BTSpy</a:t>
            </a:r>
            <a:r>
              <a:rPr lang="en-US" sz="2400" dirty="0">
                <a:solidFill>
                  <a:srgbClr val="000000"/>
                </a:solidFill>
              </a:rPr>
              <a:t> – Trace Viewer Utility to receive, decode and display protocol application and stack trace messages. </a:t>
            </a:r>
            <a:endParaRPr kumimoji="0" lang="en-US" sz="2400" b="0" i="0" u="none" strike="noStrike" kern="800" cap="none" spc="0" normalizeH="0" baseline="0" noProof="0" dirty="0">
              <a:ln>
                <a:noFill/>
              </a:ln>
              <a:solidFill>
                <a:srgbClr val="000000"/>
              </a:solidFill>
              <a:effectLst/>
              <a:uLnTx/>
              <a:uFillTx/>
              <a:latin typeface="Arial"/>
              <a:ea typeface="+mn-ea"/>
              <a:cs typeface="+mn-cs"/>
            </a:endParaRPr>
          </a:p>
        </p:txBody>
      </p:sp>
      <p:sp>
        <p:nvSpPr>
          <p:cNvPr id="6" name="Title 2">
            <a:extLst>
              <a:ext uri="{FF2B5EF4-FFF2-40B4-BE49-F238E27FC236}">
                <a16:creationId xmlns:a16="http://schemas.microsoft.com/office/drawing/2014/main" id="{0E0650E2-C5CA-46CC-B993-0148AE5CB24B}"/>
              </a:ext>
            </a:extLst>
          </p:cNvPr>
          <p:cNvSpPr txBox="1">
            <a:spLocks/>
          </p:cNvSpPr>
          <p:nvPr/>
        </p:nvSpPr>
        <p:spPr>
          <a:xfrm>
            <a:off x="338801" y="617460"/>
            <a:ext cx="11430000" cy="514451"/>
          </a:xfrm>
          <a:prstGeom prst="rect">
            <a:avLst/>
          </a:prstGeom>
        </p:spPr>
        <p:txBody>
          <a:bodyPr/>
          <a:lstStyle>
            <a:lvl1pPr algn="l" defTabSz="913652"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BT SDK Tools – BT Spy &amp; Client Control</a:t>
            </a:r>
          </a:p>
        </p:txBody>
      </p:sp>
      <p:pic>
        <p:nvPicPr>
          <p:cNvPr id="3" name="Picture 2">
            <a:extLst>
              <a:ext uri="{FF2B5EF4-FFF2-40B4-BE49-F238E27FC236}">
                <a16:creationId xmlns:a16="http://schemas.microsoft.com/office/drawing/2014/main" id="{25BD1472-7758-4678-9446-B0B3919455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0978" y="1136931"/>
            <a:ext cx="3498769" cy="1554423"/>
          </a:xfrm>
          <a:prstGeom prst="rect">
            <a:avLst/>
          </a:prstGeom>
        </p:spPr>
      </p:pic>
      <p:pic>
        <p:nvPicPr>
          <p:cNvPr id="8" name="Picture 7">
            <a:extLst>
              <a:ext uri="{FF2B5EF4-FFF2-40B4-BE49-F238E27FC236}">
                <a16:creationId xmlns:a16="http://schemas.microsoft.com/office/drawing/2014/main" id="{FFD012F2-C605-412E-98B2-A374D2DAC08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61614" y="168858"/>
            <a:ext cx="3374077" cy="2506561"/>
          </a:xfrm>
          <a:prstGeom prst="rect">
            <a:avLst/>
          </a:prstGeom>
        </p:spPr>
      </p:pic>
      <p:pic>
        <p:nvPicPr>
          <p:cNvPr id="4" name="Picture 3">
            <a:extLst>
              <a:ext uri="{FF2B5EF4-FFF2-40B4-BE49-F238E27FC236}">
                <a16:creationId xmlns:a16="http://schemas.microsoft.com/office/drawing/2014/main" id="{639164D5-14FB-4EED-B57C-54BB7EE4350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78208" y="2777836"/>
            <a:ext cx="4446531" cy="3609109"/>
          </a:xfrm>
          <a:prstGeom prst="rect">
            <a:avLst/>
          </a:prstGeom>
        </p:spPr>
      </p:pic>
      <p:sp>
        <p:nvSpPr>
          <p:cNvPr id="9" name="Content Placeholder 1">
            <a:extLst>
              <a:ext uri="{FF2B5EF4-FFF2-40B4-BE49-F238E27FC236}">
                <a16:creationId xmlns:a16="http://schemas.microsoft.com/office/drawing/2014/main" id="{5E162244-5F21-4287-9970-A551E5481107}"/>
              </a:ext>
            </a:extLst>
          </p:cNvPr>
          <p:cNvSpPr txBox="1">
            <a:spLocks/>
          </p:cNvSpPr>
          <p:nvPr/>
        </p:nvSpPr>
        <p:spPr bwMode="auto">
          <a:xfrm>
            <a:off x="423197" y="2669963"/>
            <a:ext cx="7376911" cy="3467602"/>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lvl="0">
              <a:buClr>
                <a:srgbClr val="4675BA"/>
              </a:buClr>
              <a:defRPr/>
            </a:pPr>
            <a:r>
              <a:rPr lang="en-US" sz="2400" dirty="0" err="1">
                <a:solidFill>
                  <a:srgbClr val="000000"/>
                </a:solidFill>
              </a:rPr>
              <a:t>ClientControl</a:t>
            </a:r>
            <a:r>
              <a:rPr lang="en-US" sz="2400" dirty="0">
                <a:solidFill>
                  <a:srgbClr val="000000"/>
                </a:solidFill>
              </a:rPr>
              <a:t> - Host app to communicate with the embedded app to perform various functionalities, tests, exercising features, etc.</a:t>
            </a:r>
            <a:endParaRPr kumimoji="0" lang="en-US" sz="2400" b="0" i="0" u="none" strike="noStrike" kern="800" cap="none" spc="0" normalizeH="0" baseline="0" noProof="0" dirty="0">
              <a:ln>
                <a:noFill/>
              </a:ln>
              <a:solidFill>
                <a:srgbClr val="000000"/>
              </a:solidFill>
              <a:effectLst/>
              <a:uLnTx/>
              <a:uFillTx/>
              <a:latin typeface="Arial"/>
              <a:ea typeface="+mn-ea"/>
              <a:cs typeface="+mn-cs"/>
            </a:endParaRP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400" b="0" i="0" u="none" strike="noStrike" kern="800" cap="none" spc="0" normalizeH="0" baseline="0" noProof="0" dirty="0">
                <a:ln>
                  <a:noFill/>
                </a:ln>
                <a:solidFill>
                  <a:srgbClr val="000000"/>
                </a:solidFill>
                <a:effectLst/>
                <a:uLnTx/>
                <a:uFillTx/>
                <a:latin typeface="Arial"/>
                <a:ea typeface="+mn-ea"/>
                <a:cs typeface="+mn-cs"/>
              </a:rPr>
              <a:t>Together </a:t>
            </a:r>
            <a:r>
              <a:rPr lang="en-US" sz="2400" dirty="0">
                <a:solidFill>
                  <a:srgbClr val="000000"/>
                </a:solidFill>
                <a:latin typeface="Arial"/>
              </a:rPr>
              <a:t>they </a:t>
            </a:r>
            <a:r>
              <a:rPr kumimoji="0" lang="en-US" sz="2400" b="0" i="0" u="none" strike="noStrike" kern="800" cap="none" spc="0" normalizeH="0" baseline="0" noProof="0" dirty="0">
                <a:ln>
                  <a:noFill/>
                </a:ln>
                <a:solidFill>
                  <a:srgbClr val="000000"/>
                </a:solidFill>
                <a:effectLst/>
                <a:uLnTx/>
                <a:uFillTx/>
                <a:latin typeface="Arial"/>
                <a:ea typeface="+mn-ea"/>
                <a:cs typeface="+mn-cs"/>
              </a:rPr>
              <a:t>allow viewing trace messages over HCI UART interface.</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400" b="0" i="0" u="none" strike="noStrike" kern="800" cap="none" spc="0" normalizeH="0" baseline="0" noProof="0" dirty="0">
                <a:ln>
                  <a:noFill/>
                </a:ln>
                <a:solidFill>
                  <a:srgbClr val="000000"/>
                </a:solidFill>
                <a:effectLst/>
                <a:uLnTx/>
                <a:uFillTx/>
                <a:latin typeface="Arial"/>
                <a:ea typeface="+mn-ea"/>
                <a:cs typeface="+mn-cs"/>
              </a:rPr>
              <a:t>Launched from </a:t>
            </a:r>
            <a:r>
              <a:rPr kumimoji="0" lang="en-US" sz="2400" b="1" i="0" u="none" strike="noStrike" kern="800" cap="none" spc="0" normalizeH="0" baseline="0" noProof="0" dirty="0">
                <a:ln>
                  <a:noFill/>
                </a:ln>
                <a:solidFill>
                  <a:srgbClr val="000000"/>
                </a:solidFill>
                <a:effectLst/>
                <a:uLnTx/>
                <a:uFillTx/>
                <a:latin typeface="Arial"/>
                <a:ea typeface="+mn-ea"/>
                <a:cs typeface="+mn-cs"/>
              </a:rPr>
              <a:t>Quick Panel</a:t>
            </a:r>
            <a:r>
              <a:rPr kumimoji="0" lang="en-US" sz="2400" b="0" i="0" u="none" strike="noStrike" kern="800" cap="none" spc="0" normalizeH="0" baseline="0" noProof="0" dirty="0">
                <a:ln>
                  <a:noFill/>
                </a:ln>
                <a:solidFill>
                  <a:srgbClr val="000000"/>
                </a:solidFill>
                <a:effectLst/>
                <a:uLnTx/>
                <a:uFillTx/>
                <a:latin typeface="Arial"/>
                <a:ea typeface="+mn-ea"/>
                <a:cs typeface="+mn-cs"/>
              </a:rPr>
              <a:t>.</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lang="en-US" sz="2400" dirty="0">
                <a:solidFill>
                  <a:srgbClr val="000000"/>
                </a:solidFill>
                <a:latin typeface="Arial"/>
              </a:rPr>
              <a:t>Reference: “</a:t>
            </a:r>
            <a:r>
              <a:rPr lang="en-US" sz="2400" dirty="0" err="1">
                <a:solidFill>
                  <a:srgbClr val="000000"/>
                </a:solidFill>
                <a:latin typeface="Arial"/>
              </a:rPr>
              <a:t>ModusToolbox</a:t>
            </a:r>
            <a:r>
              <a:rPr lang="en-US" sz="2400" dirty="0">
                <a:solidFill>
                  <a:srgbClr val="000000"/>
                </a:solidFill>
                <a:latin typeface="Arial"/>
              </a:rPr>
              <a:t> IDE User Guide”</a:t>
            </a:r>
            <a:endParaRPr kumimoji="0" lang="en-US" sz="2400" b="0" i="0" u="none" strike="noStrike" kern="8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3238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12164-1593-4D56-8837-6354200B7AED}"/>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6026400" y="3636000"/>
            <a:ext cx="5306400" cy="2159331"/>
          </a:xfrm>
          <a:prstGeom prst="rect">
            <a:avLst/>
          </a:prstGeom>
        </p:spPr>
      </p:pic>
      <p:sp>
        <p:nvSpPr>
          <p:cNvPr id="2" name="Text Placeholder 1">
            <a:extLst>
              <a:ext uri="{FF2B5EF4-FFF2-40B4-BE49-F238E27FC236}">
                <a16:creationId xmlns:a16="http://schemas.microsoft.com/office/drawing/2014/main" id="{B5DD7E96-2E33-486D-B73E-452FD8A7E2D6}"/>
              </a:ext>
            </a:extLst>
          </p:cNvPr>
          <p:cNvSpPr>
            <a:spLocks noGrp="1"/>
          </p:cNvSpPr>
          <p:nvPr>
            <p:ph type="body" sz="quarter" idx="10"/>
          </p:nvPr>
        </p:nvSpPr>
        <p:spPr/>
        <p:txBody>
          <a:bodyPr/>
          <a:lstStyle/>
          <a:p>
            <a:r>
              <a:rPr lang="en-US" dirty="0"/>
              <a:t>Deeper Dive - Debug Message Ports</a:t>
            </a:r>
          </a:p>
        </p:txBody>
      </p:sp>
      <p:sp>
        <p:nvSpPr>
          <p:cNvPr id="4" name="Content Placeholder 3">
            <a:extLst>
              <a:ext uri="{FF2B5EF4-FFF2-40B4-BE49-F238E27FC236}">
                <a16:creationId xmlns:a16="http://schemas.microsoft.com/office/drawing/2014/main" id="{7104E4EE-6DDA-4E1E-8F9B-F972FE9B76BB}"/>
              </a:ext>
            </a:extLst>
          </p:cNvPr>
          <p:cNvSpPr>
            <a:spLocks noGrp="1"/>
          </p:cNvSpPr>
          <p:nvPr>
            <p:ph sz="quarter" idx="33"/>
          </p:nvPr>
        </p:nvSpPr>
        <p:spPr>
          <a:xfrm>
            <a:off x="418793" y="1882327"/>
            <a:ext cx="11358323" cy="2581673"/>
          </a:xfrm>
        </p:spPr>
        <p:txBody>
          <a:bodyPr/>
          <a:lstStyle/>
          <a:p>
            <a:r>
              <a:rPr lang="en-US" dirty="0"/>
              <a:t>HCI UART (Host Controller Interface UART) </a:t>
            </a:r>
          </a:p>
          <a:p>
            <a:pPr lvl="1"/>
            <a:r>
              <a:rPr lang="en-US" dirty="0"/>
              <a:t>for programming the kit</a:t>
            </a:r>
          </a:p>
          <a:p>
            <a:pPr lvl="1"/>
            <a:r>
              <a:rPr lang="en-US" dirty="0"/>
              <a:t>used by a host microcontroller to communicate with the BLE device</a:t>
            </a:r>
          </a:p>
          <a:p>
            <a:r>
              <a:rPr lang="en-US" dirty="0"/>
              <a:t>PUART (peripheral UART). </a:t>
            </a:r>
          </a:p>
          <a:p>
            <a:pPr lvl="1"/>
            <a:r>
              <a:rPr lang="en-US" dirty="0"/>
              <a:t>used for any other specific functions</a:t>
            </a:r>
          </a:p>
          <a:p>
            <a:pPr lvl="1"/>
            <a:r>
              <a:rPr lang="en-US" dirty="0"/>
              <a:t>useful for general debug messages. </a:t>
            </a:r>
          </a:p>
        </p:txBody>
      </p:sp>
      <p:sp>
        <p:nvSpPr>
          <p:cNvPr id="6" name="Content Placeholder 3">
            <a:extLst>
              <a:ext uri="{FF2B5EF4-FFF2-40B4-BE49-F238E27FC236}">
                <a16:creationId xmlns:a16="http://schemas.microsoft.com/office/drawing/2014/main" id="{BF809F40-037C-4DF4-95EE-7778E58EC76F}"/>
              </a:ext>
            </a:extLst>
          </p:cNvPr>
          <p:cNvSpPr txBox="1">
            <a:spLocks/>
          </p:cNvSpPr>
          <p:nvPr/>
        </p:nvSpPr>
        <p:spPr>
          <a:xfrm>
            <a:off x="419993" y="4658400"/>
            <a:ext cx="5390407" cy="1684800"/>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Note: both UART channels appear as COM ports.</a:t>
            </a:r>
          </a:p>
          <a:p>
            <a:endParaRPr lang="en-US" dirty="0"/>
          </a:p>
        </p:txBody>
      </p:sp>
    </p:spTree>
    <p:extLst>
      <p:ext uri="{BB962C8B-B14F-4D97-AF65-F5344CB8AC3E}">
        <p14:creationId xmlns:p14="http://schemas.microsoft.com/office/powerpoint/2010/main" val="1184015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D7E96-2E33-486D-B73E-452FD8A7E2D6}"/>
              </a:ext>
            </a:extLst>
          </p:cNvPr>
          <p:cNvSpPr>
            <a:spLocks noGrp="1"/>
          </p:cNvSpPr>
          <p:nvPr>
            <p:ph type="body" sz="quarter" idx="10"/>
          </p:nvPr>
        </p:nvSpPr>
        <p:spPr/>
        <p:txBody>
          <a:bodyPr/>
          <a:lstStyle/>
          <a:p>
            <a:r>
              <a:rPr lang="en-US" dirty="0"/>
              <a:t>Deeper Dive – Debug Printing</a:t>
            </a:r>
          </a:p>
        </p:txBody>
      </p:sp>
      <p:sp>
        <p:nvSpPr>
          <p:cNvPr id="4" name="Content Placeholder 3">
            <a:extLst>
              <a:ext uri="{FF2B5EF4-FFF2-40B4-BE49-F238E27FC236}">
                <a16:creationId xmlns:a16="http://schemas.microsoft.com/office/drawing/2014/main" id="{7104E4EE-6DDA-4E1E-8F9B-F972FE9B76BB}"/>
              </a:ext>
            </a:extLst>
          </p:cNvPr>
          <p:cNvSpPr>
            <a:spLocks noGrp="1"/>
          </p:cNvSpPr>
          <p:nvPr>
            <p:ph sz="quarter" idx="33"/>
          </p:nvPr>
        </p:nvSpPr>
        <p:spPr>
          <a:xfrm>
            <a:off x="418793" y="1882327"/>
            <a:ext cx="11358323" cy="4341330"/>
          </a:xfrm>
        </p:spPr>
        <p:txBody>
          <a:bodyPr>
            <a:normAutofit/>
          </a:bodyPr>
          <a:lstStyle/>
          <a:p>
            <a:r>
              <a:rPr lang="en-US" dirty="0"/>
              <a:t>Three things to allow debug print messages</a:t>
            </a:r>
          </a:p>
          <a:p>
            <a:pPr lvl="1"/>
            <a:r>
              <a:rPr lang="en-US" dirty="0"/>
              <a:t>Define WICED_BT_TRACE_ENABLE</a:t>
            </a:r>
          </a:p>
          <a:p>
            <a:pPr lvl="1"/>
            <a:r>
              <a:rPr lang="en-US" dirty="0"/>
              <a:t>Include “</a:t>
            </a:r>
            <a:r>
              <a:rPr lang="en-US" dirty="0" err="1"/>
              <a:t>wiced_bt_trace.h</a:t>
            </a:r>
            <a:r>
              <a:rPr lang="en-US" dirty="0"/>
              <a:t>”</a:t>
            </a:r>
          </a:p>
          <a:p>
            <a:pPr lvl="1"/>
            <a:r>
              <a:rPr lang="en-US" dirty="0"/>
              <a:t>Indicate which interface to use: NONE / PUART / HCI_UART / WICED_UART</a:t>
            </a:r>
          </a:p>
          <a:p>
            <a:r>
              <a:rPr lang="en-US" dirty="0"/>
              <a:t>Messages can be sent using </a:t>
            </a:r>
            <a:r>
              <a:rPr lang="en-US" dirty="0" err="1"/>
              <a:t>sprintf</a:t>
            </a:r>
            <a:r>
              <a:rPr lang="en-US" dirty="0"/>
              <a:t>-type formatting :</a:t>
            </a:r>
          </a:p>
          <a:p>
            <a:pPr lvl="1"/>
            <a:r>
              <a:rPr lang="en-US" dirty="0"/>
              <a:t>WICED_BT_TRACE( "Hello – this is a debug message \n");</a:t>
            </a:r>
          </a:p>
          <a:p>
            <a:pPr lvl="1"/>
            <a:r>
              <a:rPr lang="en-US" dirty="0"/>
              <a:t>WICED_BT_TRACE("The value of X is: %d\n", x);</a:t>
            </a:r>
          </a:p>
          <a:p>
            <a:pPr lvl="1"/>
            <a:r>
              <a:rPr lang="en-US" dirty="0"/>
              <a:t>WICED_BT_TRACE_ARRAY(</a:t>
            </a:r>
            <a:r>
              <a:rPr lang="en-US" dirty="0" err="1"/>
              <a:t>arrayName</a:t>
            </a:r>
            <a:r>
              <a:rPr lang="en-US" dirty="0"/>
              <a:t>, </a:t>
            </a:r>
            <a:r>
              <a:rPr lang="en-US" dirty="0" err="1"/>
              <a:t>arrayLength</a:t>
            </a:r>
            <a:r>
              <a:rPr lang="en-US" dirty="0"/>
              <a:t>, "String to print before array data: ");</a:t>
            </a:r>
          </a:p>
          <a:p>
            <a:endParaRPr lang="en-US" dirty="0"/>
          </a:p>
        </p:txBody>
      </p:sp>
    </p:spTree>
    <p:extLst>
      <p:ext uri="{BB962C8B-B14F-4D97-AF65-F5344CB8AC3E}">
        <p14:creationId xmlns:p14="http://schemas.microsoft.com/office/powerpoint/2010/main" val="2014004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416838" y="534732"/>
            <a:ext cx="11358323" cy="559704"/>
          </a:xfrm>
          <a:prstGeom prst="rect">
            <a:avLst/>
          </a:prstGeom>
        </p:spPr>
        <p:txBody>
          <a:bodyPr/>
          <a:lstStyle/>
          <a:p>
            <a:r>
              <a:rPr lang="fr-FR" sz="3000" dirty="0"/>
              <a:t>The Evolution of </a:t>
            </a:r>
            <a:r>
              <a:rPr lang="fr-FR" sz="3000" dirty="0" err="1"/>
              <a:t>ModusToolbox</a:t>
            </a:r>
            <a:endParaRPr lang="en-US" sz="3000" dirty="0"/>
          </a:p>
        </p:txBody>
      </p:sp>
      <p:pic>
        <p:nvPicPr>
          <p:cNvPr id="4" name="Picture 3">
            <a:extLst>
              <a:ext uri="{FF2B5EF4-FFF2-40B4-BE49-F238E27FC236}">
                <a16:creationId xmlns:a16="http://schemas.microsoft.com/office/drawing/2014/main" id="{51CC4111-F1EC-4C30-AE5D-C73227A698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57361" y="2361370"/>
            <a:ext cx="2558294" cy="2792612"/>
          </a:xfrm>
          <a:prstGeom prst="rect">
            <a:avLst/>
          </a:prstGeom>
        </p:spPr>
      </p:pic>
      <p:sp>
        <p:nvSpPr>
          <p:cNvPr id="6" name="TextBox 5">
            <a:extLst>
              <a:ext uri="{FF2B5EF4-FFF2-40B4-BE49-F238E27FC236}">
                <a16:creationId xmlns:a16="http://schemas.microsoft.com/office/drawing/2014/main" id="{4A84BCA6-21F9-4D9E-98AE-4F430E0070F7}"/>
              </a:ext>
            </a:extLst>
          </p:cNvPr>
          <p:cNvSpPr txBox="1"/>
          <p:nvPr/>
        </p:nvSpPr>
        <p:spPr bwMode="auto">
          <a:xfrm>
            <a:off x="8683949" y="2556678"/>
            <a:ext cx="3215688" cy="2508318"/>
          </a:xfrm>
          <a:prstGeom prst="rect">
            <a:avLst/>
          </a:prstGeom>
          <a:solidFill>
            <a:srgbClr val="FFFFFF">
              <a:lumMod val="85000"/>
            </a:srgbClr>
          </a:solidFill>
          <a:ln w="9525">
            <a:noFill/>
            <a:miter lim="800000"/>
            <a:headEnd/>
            <a:tailEnd/>
          </a:ln>
        </p:spPr>
        <p:txBody>
          <a:bodyPr vert="horz" wrap="square" lIns="91440" tIns="45690" rIns="91440" bIns="45690" numCol="1" rtlCol="0" anchor="t" anchorCtr="0" compatLnSpc="1">
            <a:prstTxWarp prst="textNoShape">
              <a:avLst/>
            </a:prstTxWarp>
            <a:spAutoFit/>
          </a:bodyPr>
          <a:lstStyle/>
          <a:p>
            <a:pPr marL="458788" marR="0" lvl="0" indent="-115888"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cs typeface="Arial" panose="020B0604020202020204" pitchFamily="34" charset="0"/>
              </a:rPr>
              <a:t>Single, Coherent &amp; Familiar Design Experience</a:t>
            </a:r>
          </a:p>
          <a:p>
            <a:pPr marL="458788" marR="0" lvl="0" indent="-1158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cs typeface="Arial" panose="020B0604020202020204" pitchFamily="34" charset="0"/>
              </a:rPr>
              <a:t>Peripheral Driver Library &amp; Board Support Packages included</a:t>
            </a:r>
          </a:p>
          <a:p>
            <a:pPr marL="458788" marR="0" lvl="0" indent="-115888"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cs typeface="Arial" panose="020B0604020202020204" pitchFamily="34" charset="0"/>
              </a:rPr>
              <a:t>Eclipse IDE</a:t>
            </a:r>
          </a:p>
          <a:p>
            <a:pPr marL="458788" marR="0" lvl="0" indent="-1158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cs typeface="Arial" panose="020B0604020202020204" pitchFamily="34" charset="0"/>
              </a:rPr>
              <a:t>Advanced multi-radio </a:t>
            </a:r>
            <a:br>
              <a:rPr kumimoji="0" lang="en-US" sz="1600" b="0" i="0" u="none" strike="noStrike" kern="0" cap="none" spc="0" normalizeH="0" baseline="0" noProof="0" dirty="0">
                <a:ln>
                  <a:noFill/>
                </a:ln>
                <a:solidFill>
                  <a:srgbClr val="000000"/>
                </a:solidFill>
                <a:effectLst/>
                <a:uLnTx/>
                <a:uFillTx/>
                <a:cs typeface="Arial" panose="020B0604020202020204" pitchFamily="34" charset="0"/>
              </a:rPr>
            </a:br>
            <a:r>
              <a:rPr kumimoji="0" lang="en-US" sz="1600" b="0" i="0" u="none" strike="noStrike" kern="0" cap="none" spc="0" normalizeH="0" baseline="0" noProof="0" dirty="0">
                <a:ln>
                  <a:noFill/>
                </a:ln>
                <a:solidFill>
                  <a:srgbClr val="000000"/>
                </a:solidFill>
                <a:effectLst/>
                <a:uLnTx/>
                <a:uFillTx/>
                <a:cs typeface="Arial" panose="020B0604020202020204" pitchFamily="34" charset="0"/>
              </a:rPr>
              <a:t>co-existence algorithms</a:t>
            </a:r>
          </a:p>
          <a:p>
            <a:pPr marL="458788" marR="0" lvl="0" indent="-1158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cs typeface="Arial" panose="020B0604020202020204" pitchFamily="34" charset="0"/>
              </a:rPr>
              <a:t>Cypress SDK</a:t>
            </a:r>
          </a:p>
        </p:txBody>
      </p:sp>
      <p:pic>
        <p:nvPicPr>
          <p:cNvPr id="5" name="Picture 4">
            <a:extLst>
              <a:ext uri="{FF2B5EF4-FFF2-40B4-BE49-F238E27FC236}">
                <a16:creationId xmlns:a16="http://schemas.microsoft.com/office/drawing/2014/main" id="{E8A7BC89-B430-4D28-8967-28815ED9B5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18278" y="3543970"/>
            <a:ext cx="885318" cy="624687"/>
          </a:xfrm>
          <a:prstGeom prst="rect">
            <a:avLst/>
          </a:prstGeom>
        </p:spPr>
      </p:pic>
      <p:grpSp>
        <p:nvGrpSpPr>
          <p:cNvPr id="8" name="Group 7">
            <a:extLst>
              <a:ext uri="{FF2B5EF4-FFF2-40B4-BE49-F238E27FC236}">
                <a16:creationId xmlns:a16="http://schemas.microsoft.com/office/drawing/2014/main" id="{B397C727-6613-4D04-AD08-3F3F9C11D927}"/>
              </a:ext>
            </a:extLst>
          </p:cNvPr>
          <p:cNvGrpSpPr/>
          <p:nvPr/>
        </p:nvGrpSpPr>
        <p:grpSpPr>
          <a:xfrm>
            <a:off x="3540940" y="1359305"/>
            <a:ext cx="2007868" cy="1934190"/>
            <a:chOff x="758437" y="76"/>
            <a:chExt cx="2007868" cy="1934190"/>
          </a:xfrm>
        </p:grpSpPr>
        <p:sp>
          <p:nvSpPr>
            <p:cNvPr id="9" name="Oval 8">
              <a:extLst>
                <a:ext uri="{FF2B5EF4-FFF2-40B4-BE49-F238E27FC236}">
                  <a16:creationId xmlns:a16="http://schemas.microsoft.com/office/drawing/2014/main" id="{3378B828-1F52-4DC0-ABE7-D93857B58E16}"/>
                </a:ext>
              </a:extLst>
            </p:cNvPr>
            <p:cNvSpPr/>
            <p:nvPr/>
          </p:nvSpPr>
          <p:spPr>
            <a:xfrm>
              <a:off x="758437" y="76"/>
              <a:ext cx="2007868" cy="1934190"/>
            </a:xfrm>
            <a:prstGeom prst="ellipse">
              <a:avLst/>
            </a:prstGeom>
            <a:solidFill>
              <a:srgbClr val="4675BA">
                <a:hueOff val="0"/>
                <a:satOff val="0"/>
                <a:lumOff val="0"/>
                <a:alphaOff val="0"/>
              </a:srgbClr>
            </a:solidFill>
            <a:ln w="25400" cap="flat" cmpd="sng" algn="ctr">
              <a:solidFill>
                <a:srgbClr val="FFFFFF">
                  <a:hueOff val="0"/>
                  <a:satOff val="0"/>
                  <a:lumOff val="0"/>
                  <a:alphaOff val="0"/>
                </a:srgbClr>
              </a:solidFill>
              <a:prstDash val="solid"/>
            </a:ln>
            <a:effectLst/>
          </p:spPr>
        </p:sp>
        <p:sp>
          <p:nvSpPr>
            <p:cNvPr id="10" name="Oval 4">
              <a:extLst>
                <a:ext uri="{FF2B5EF4-FFF2-40B4-BE49-F238E27FC236}">
                  <a16:creationId xmlns:a16="http://schemas.microsoft.com/office/drawing/2014/main" id="{C4114560-5434-44FE-8B00-ADFCD681468B}"/>
                </a:ext>
              </a:extLst>
            </p:cNvPr>
            <p:cNvSpPr txBox="1"/>
            <p:nvPr/>
          </p:nvSpPr>
          <p:spPr>
            <a:xfrm>
              <a:off x="1052482" y="283332"/>
              <a:ext cx="1419778" cy="1367678"/>
            </a:xfrm>
            <a:prstGeom prst="rect">
              <a:avLst/>
            </a:prstGeom>
            <a:noFill/>
            <a:ln>
              <a:noFill/>
            </a:ln>
            <a:effectLst/>
          </p:spPr>
          <p:txBody>
            <a:bodyPr spcFirstLastPara="0" vert="horz" wrap="square" lIns="30480" tIns="30480" rIns="30480" bIns="3048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PSoC MCUs</a:t>
              </a:r>
            </a:p>
          </p:txBody>
        </p:sp>
      </p:grpSp>
      <p:grpSp>
        <p:nvGrpSpPr>
          <p:cNvPr id="11" name="Group 10">
            <a:extLst>
              <a:ext uri="{FF2B5EF4-FFF2-40B4-BE49-F238E27FC236}">
                <a16:creationId xmlns:a16="http://schemas.microsoft.com/office/drawing/2014/main" id="{E4BA99D9-4EE4-423A-A73B-7A2AE29782D1}"/>
              </a:ext>
            </a:extLst>
          </p:cNvPr>
          <p:cNvGrpSpPr/>
          <p:nvPr/>
        </p:nvGrpSpPr>
        <p:grpSpPr>
          <a:xfrm>
            <a:off x="5250153" y="3419698"/>
            <a:ext cx="597311" cy="782278"/>
            <a:chOff x="3390253" y="2437883"/>
            <a:chExt cx="289508" cy="442797"/>
          </a:xfrm>
          <a:solidFill>
            <a:srgbClr val="00B050"/>
          </a:solidFill>
        </p:grpSpPr>
        <p:sp>
          <p:nvSpPr>
            <p:cNvPr id="12" name="Arrow: Right 11">
              <a:extLst>
                <a:ext uri="{FF2B5EF4-FFF2-40B4-BE49-F238E27FC236}">
                  <a16:creationId xmlns:a16="http://schemas.microsoft.com/office/drawing/2014/main" id="{E5A0BB52-7C1C-47CD-AB58-087BE3C06869}"/>
                </a:ext>
              </a:extLst>
            </p:cNvPr>
            <p:cNvSpPr/>
            <p:nvPr/>
          </p:nvSpPr>
          <p:spPr>
            <a:xfrm rot="21546252">
              <a:off x="3390253" y="2437883"/>
              <a:ext cx="289508" cy="442797"/>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Arrow: Right 4">
              <a:extLst>
                <a:ext uri="{FF2B5EF4-FFF2-40B4-BE49-F238E27FC236}">
                  <a16:creationId xmlns:a16="http://schemas.microsoft.com/office/drawing/2014/main" id="{46ACEEAA-D367-4D8B-A864-1BF301CCC899}"/>
                </a:ext>
              </a:extLst>
            </p:cNvPr>
            <p:cNvSpPr txBox="1"/>
            <p:nvPr/>
          </p:nvSpPr>
          <p:spPr>
            <a:xfrm rot="21546252">
              <a:off x="3390258" y="2527121"/>
              <a:ext cx="202656" cy="26567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pic>
        <p:nvPicPr>
          <p:cNvPr id="7" name="Picture 6">
            <a:extLst>
              <a:ext uri="{FF2B5EF4-FFF2-40B4-BE49-F238E27FC236}">
                <a16:creationId xmlns:a16="http://schemas.microsoft.com/office/drawing/2014/main" id="{BBEF10A3-EDD4-4540-A539-96394D3F45D9}"/>
              </a:ext>
            </a:extLst>
          </p:cNvPr>
          <p:cNvPicPr>
            <a:picLocks noChangeAspect="1"/>
          </p:cNvPicPr>
          <p:nvPr/>
        </p:nvPicPr>
        <p:blipFill>
          <a:blip r:embed="rId5"/>
          <a:stretch>
            <a:fillRect/>
          </a:stretch>
        </p:blipFill>
        <p:spPr>
          <a:xfrm>
            <a:off x="3342807" y="4288086"/>
            <a:ext cx="2706065" cy="2171525"/>
          </a:xfrm>
          <a:prstGeom prst="rect">
            <a:avLst/>
          </a:prstGeom>
        </p:spPr>
      </p:pic>
      <p:sp>
        <p:nvSpPr>
          <p:cNvPr id="23" name="TextBox 22">
            <a:extLst>
              <a:ext uri="{FF2B5EF4-FFF2-40B4-BE49-F238E27FC236}">
                <a16:creationId xmlns:a16="http://schemas.microsoft.com/office/drawing/2014/main" id="{9AA1CD31-9390-4C9F-9D0A-C2A1E1C44061}"/>
              </a:ext>
            </a:extLst>
          </p:cNvPr>
          <p:cNvSpPr txBox="1"/>
          <p:nvPr/>
        </p:nvSpPr>
        <p:spPr bwMode="auto">
          <a:xfrm>
            <a:off x="414392" y="1603155"/>
            <a:ext cx="2844268" cy="1446489"/>
          </a:xfrm>
          <a:prstGeom prst="rect">
            <a:avLst/>
          </a:prstGeom>
          <a:solidFill>
            <a:schemeClr val="bg1">
              <a:lumMod val="85000"/>
            </a:schemeClr>
          </a:solidFill>
          <a:ln w="9525">
            <a:noFill/>
            <a:miter lim="800000"/>
            <a:headEnd/>
            <a:tailEnd/>
          </a:ln>
        </p:spPr>
        <p:txBody>
          <a:bodyPr vert="horz" wrap="square" lIns="91440" tIns="45690" rIns="91440" bIns="45690" numCol="1" rtlCol="0" anchor="t" anchorCtr="0" compatLnSpc="1">
            <a:prstTxWarp prst="textNoShape">
              <a:avLst/>
            </a:prstTxWarp>
            <a:spAutoFit/>
          </a:bodyPr>
          <a:lstStyle/>
          <a:p>
            <a:pPr marL="115888" indent="-115888">
              <a:buFont typeface="Arial" panose="020B0604020202020204" pitchFamily="34" charset="0"/>
              <a:buChar char="•"/>
            </a:pPr>
            <a:r>
              <a:rPr lang="en-US" sz="1600" dirty="0">
                <a:latin typeface="Arial" panose="020B0604020202020204" pitchFamily="34" charset="0"/>
                <a:cs typeface="Arial" panose="020B0604020202020204" pitchFamily="34" charset="0"/>
              </a:rPr>
              <a:t>PSoC6: Arm Cortex-M4 &amp;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Cortex-M0+</a:t>
            </a:r>
          </a:p>
          <a:p>
            <a:pPr marL="115888" indent="-115888">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Peripheral Driver Library </a:t>
            </a:r>
          </a:p>
          <a:p>
            <a:pPr marL="115888" indent="-115888">
              <a:buFont typeface="Arial" panose="020B0604020202020204" pitchFamily="34" charset="0"/>
              <a:buChar char="•"/>
            </a:pPr>
            <a:r>
              <a:rPr lang="en-US" sz="1600" dirty="0">
                <a:latin typeface="Arial" panose="020B0604020202020204" pitchFamily="34" charset="0"/>
                <a:cs typeface="Arial" panose="020B0604020202020204" pitchFamily="34" charset="0"/>
              </a:rPr>
              <a:t>Integrated Security for</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the IoT</a:t>
            </a:r>
          </a:p>
        </p:txBody>
      </p:sp>
      <p:sp>
        <p:nvSpPr>
          <p:cNvPr id="24" name="TextBox 23">
            <a:extLst>
              <a:ext uri="{FF2B5EF4-FFF2-40B4-BE49-F238E27FC236}">
                <a16:creationId xmlns:a16="http://schemas.microsoft.com/office/drawing/2014/main" id="{54D61319-C91C-476E-8DCC-2546DDC06681}"/>
              </a:ext>
            </a:extLst>
          </p:cNvPr>
          <p:cNvSpPr txBox="1"/>
          <p:nvPr/>
        </p:nvSpPr>
        <p:spPr bwMode="auto">
          <a:xfrm>
            <a:off x="414393" y="4509450"/>
            <a:ext cx="2844267" cy="1569600"/>
          </a:xfrm>
          <a:prstGeom prst="rect">
            <a:avLst/>
          </a:prstGeom>
          <a:solidFill>
            <a:schemeClr val="bg1">
              <a:lumMod val="85000"/>
            </a:schemeClr>
          </a:solidFill>
          <a:ln w="9525">
            <a:noFill/>
            <a:miter lim="800000"/>
            <a:headEnd/>
            <a:tailEnd/>
          </a:ln>
        </p:spPr>
        <p:txBody>
          <a:bodyPr vert="horz" wrap="square" lIns="91440" tIns="45690" rIns="91440" bIns="45690" numCol="1" rtlCol="0" anchor="t" anchorCtr="0" compatLnSpc="1">
            <a:prstTxWarp prst="textNoShape">
              <a:avLst/>
            </a:prstTxWarp>
            <a:spAutoFit/>
          </a:bodyPr>
          <a:lstStyle/>
          <a:p>
            <a:pPr marL="115888" indent="-115888">
              <a:buFont typeface="Arial" panose="020B0604020202020204" pitchFamily="34" charset="0"/>
              <a:buChar char="•"/>
            </a:pPr>
            <a:r>
              <a:rPr lang="en-US" sz="1600" dirty="0">
                <a:latin typeface="Arial" panose="020B0604020202020204" pitchFamily="34" charset="0"/>
                <a:cs typeface="Arial" panose="020B0604020202020204" pitchFamily="34" charset="0"/>
              </a:rPr>
              <a:t>Wi-Fi and Bluetooth APIs &amp;</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Drivers</a:t>
            </a:r>
          </a:p>
          <a:p>
            <a:pPr marL="115888" indent="-115888">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Simple Cloud Connectivity</a:t>
            </a:r>
          </a:p>
          <a:p>
            <a:pPr marL="115888" indent="-115888">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Eclipse IDE</a:t>
            </a:r>
          </a:p>
          <a:p>
            <a:pPr marL="115888" indent="-115888">
              <a:buFont typeface="Arial" panose="020B0604020202020204" pitchFamily="34" charset="0"/>
              <a:buChar char="•"/>
            </a:pPr>
            <a:r>
              <a:rPr lang="en-US" sz="1600" dirty="0">
                <a:latin typeface="Arial" panose="020B0604020202020204" pitchFamily="34" charset="0"/>
                <a:cs typeface="Arial" panose="020B0604020202020204" pitchFamily="34" charset="0"/>
              </a:rPr>
              <a:t>Advanced Co-existence </a:t>
            </a:r>
          </a:p>
        </p:txBody>
      </p:sp>
    </p:spTree>
    <p:extLst>
      <p:ext uri="{BB962C8B-B14F-4D97-AF65-F5344CB8AC3E}">
        <p14:creationId xmlns:p14="http://schemas.microsoft.com/office/powerpoint/2010/main" val="3894534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BA66B52F-BF94-45B6-A483-9834FBF88541}"/>
              </a:ext>
            </a:extLst>
          </p:cNvPr>
          <p:cNvSpPr txBox="1">
            <a:spLocks/>
          </p:cNvSpPr>
          <p:nvPr/>
        </p:nvSpPr>
        <p:spPr>
          <a:xfrm>
            <a:off x="259995" y="1268400"/>
            <a:ext cx="6079479" cy="5165517"/>
          </a:xfrm>
          <a:prstGeom prst="rect">
            <a:avLst/>
          </a:prstGeom>
          <a:solidFill>
            <a:schemeClr val="bg1"/>
          </a:solidFill>
        </p:spPr>
        <p:txBody>
          <a:bodyPr wrap="square">
            <a:spAutoFit/>
          </a:bodyPr>
          <a:lstStyle/>
          <a:p>
            <a:pPr defTabSz="913852">
              <a:buClr>
                <a:schemeClr val="accent1"/>
              </a:buClr>
              <a:buSzPct val="100000"/>
              <a:buFont typeface="Wingdings" pitchFamily="2" charset="2"/>
              <a:buChar char="§"/>
            </a:pPr>
            <a:r>
              <a:rPr lang="en-US" altLang="ja-JP" b="1" kern="800" dirty="0">
                <a:solidFill>
                  <a:srgbClr val="005596"/>
                </a:solidFill>
              </a:rPr>
              <a:t>Purpose: Create Project to use Debug Printing</a:t>
            </a:r>
          </a:p>
          <a:p>
            <a:pPr defTabSz="913852">
              <a:buClr>
                <a:schemeClr val="accent1"/>
              </a:buClr>
              <a:buSzPct val="100000"/>
              <a:buFont typeface="Wingdings" pitchFamily="2" charset="2"/>
              <a:buChar char="§"/>
            </a:pPr>
            <a:r>
              <a:rPr lang="en-US" altLang="ja-JP" b="1" kern="800" dirty="0">
                <a:solidFill>
                  <a:srgbClr val="005596"/>
                </a:solidFill>
              </a:rPr>
              <a:t>Reference: Material Chapter 1 and Chapter 3</a:t>
            </a:r>
          </a:p>
          <a:p>
            <a:pPr defTabSz="913852">
              <a:lnSpc>
                <a:spcPct val="150000"/>
              </a:lnSpc>
              <a:buClr>
                <a:schemeClr val="accent1"/>
              </a:buClr>
              <a:buSzPct val="100000"/>
            </a:pPr>
            <a:r>
              <a:rPr lang="en-US" altLang="ja-JP" kern="800" dirty="0"/>
              <a:t>1. In the Quick Panel click "</a:t>
            </a:r>
            <a:r>
              <a:rPr lang="en-US" altLang="ja-JP" b="1" kern="800" dirty="0"/>
              <a:t>New Application</a:t>
            </a:r>
            <a:r>
              <a:rPr lang="en-US" altLang="ja-JP" kern="800" dirty="0"/>
              <a:t>".</a:t>
            </a:r>
          </a:p>
          <a:p>
            <a:pPr defTabSz="913852">
              <a:lnSpc>
                <a:spcPct val="150000"/>
              </a:lnSpc>
              <a:buClr>
                <a:schemeClr val="accent1"/>
              </a:buClr>
              <a:buSzPct val="100000"/>
            </a:pPr>
            <a:r>
              <a:rPr lang="en-US" altLang="ja-JP" kern="800" dirty="0"/>
              <a:t>2. Select the </a:t>
            </a:r>
            <a:r>
              <a:rPr lang="en-US" altLang="ja-JP" b="1" kern="800" dirty="0"/>
              <a:t>CYW920819EVB-02 kit</a:t>
            </a:r>
          </a:p>
          <a:p>
            <a:pPr defTabSz="913852">
              <a:lnSpc>
                <a:spcPct val="150000"/>
              </a:lnSpc>
              <a:buClr>
                <a:schemeClr val="accent1"/>
              </a:buClr>
              <a:buSzPct val="100000"/>
            </a:pPr>
            <a:r>
              <a:rPr lang="en-US" altLang="ja-JP" kern="800" dirty="0"/>
              <a:t>3. Press "</a:t>
            </a:r>
            <a:r>
              <a:rPr lang="en-US" altLang="ja-JP" b="1" kern="800" dirty="0"/>
              <a:t>Next &gt;</a:t>
            </a:r>
            <a:r>
              <a:rPr lang="en-US" altLang="ja-JP" kern="800" dirty="0"/>
              <a:t>".</a:t>
            </a:r>
          </a:p>
          <a:p>
            <a:pPr defTabSz="913852">
              <a:lnSpc>
                <a:spcPct val="150000"/>
              </a:lnSpc>
              <a:buClr>
                <a:schemeClr val="accent1"/>
              </a:buClr>
              <a:buSzPct val="100000"/>
            </a:pPr>
            <a:r>
              <a:rPr lang="en-US" altLang="ja-JP" kern="800" dirty="0"/>
              <a:t>4. Press the "</a:t>
            </a:r>
            <a:r>
              <a:rPr lang="en-US" altLang="ja-JP" b="1" kern="800" dirty="0"/>
              <a:t>Import…</a:t>
            </a:r>
            <a:r>
              <a:rPr lang="en-US" altLang="ja-JP" kern="800" dirty="0"/>
              <a:t>" </a:t>
            </a:r>
          </a:p>
          <a:p>
            <a:pPr defTabSz="913852">
              <a:lnSpc>
                <a:spcPct val="150000"/>
              </a:lnSpc>
              <a:buClr>
                <a:schemeClr val="accent1"/>
              </a:buClr>
              <a:buSzPct val="100000"/>
            </a:pPr>
            <a:r>
              <a:rPr lang="en-US" altLang="ja-JP" kern="800" dirty="0"/>
              <a:t>5. Navigate to the course materials “</a:t>
            </a:r>
            <a:r>
              <a:rPr lang="en-US" altLang="ja-JP" b="1" kern="800" dirty="0"/>
              <a:t>Template/ch03</a:t>
            </a:r>
            <a:r>
              <a:rPr lang="en-US" altLang="ja-JP" kern="800" dirty="0"/>
              <a:t>"</a:t>
            </a:r>
          </a:p>
          <a:p>
            <a:pPr defTabSz="913852">
              <a:lnSpc>
                <a:spcPct val="150000"/>
              </a:lnSpc>
              <a:buClr>
                <a:schemeClr val="accent1"/>
              </a:buClr>
              <a:buSzPct val="100000"/>
            </a:pPr>
            <a:r>
              <a:rPr lang="en-US" altLang="ja-JP" kern="800" dirty="0"/>
              <a:t>6. Double-click on </a:t>
            </a:r>
            <a:r>
              <a:rPr lang="en-US" altLang="ja-JP" b="1" kern="800" dirty="0"/>
              <a:t>modus.mk</a:t>
            </a:r>
          </a:p>
          <a:p>
            <a:pPr defTabSz="913852">
              <a:lnSpc>
                <a:spcPct val="150000"/>
              </a:lnSpc>
              <a:buClr>
                <a:schemeClr val="accent1"/>
              </a:buClr>
              <a:buSzPct val="100000"/>
            </a:pPr>
            <a:r>
              <a:rPr lang="en-US" altLang="ja-JP" kern="800" dirty="0"/>
              <a:t>         Be patient while the project imports.</a:t>
            </a:r>
          </a:p>
          <a:p>
            <a:pPr defTabSz="913852">
              <a:lnSpc>
                <a:spcPct val="150000"/>
              </a:lnSpc>
              <a:buClr>
                <a:schemeClr val="accent1"/>
              </a:buClr>
              <a:buSzPct val="100000"/>
            </a:pPr>
            <a:r>
              <a:rPr lang="en-US" altLang="ja-JP" kern="800" dirty="0"/>
              <a:t>7. When complete the example will show in the list</a:t>
            </a:r>
          </a:p>
          <a:p>
            <a:pPr defTabSz="913852">
              <a:lnSpc>
                <a:spcPct val="150000"/>
              </a:lnSpc>
              <a:buClr>
                <a:schemeClr val="accent1"/>
              </a:buClr>
              <a:buSzPct val="100000"/>
            </a:pPr>
            <a:r>
              <a:rPr lang="en-US" altLang="ja-JP" kern="800" dirty="0"/>
              <a:t>8. Name the new application </a:t>
            </a:r>
            <a:r>
              <a:rPr lang="en-US" altLang="ja-JP" b="1" kern="800" dirty="0"/>
              <a:t>ch03_ex01_debug_print</a:t>
            </a:r>
          </a:p>
          <a:p>
            <a:pPr defTabSz="913852">
              <a:lnSpc>
                <a:spcPct val="150000"/>
              </a:lnSpc>
              <a:buClr>
                <a:schemeClr val="accent1"/>
              </a:buClr>
              <a:buSzPct val="100000"/>
            </a:pPr>
            <a:r>
              <a:rPr lang="en-US" altLang="ja-JP" kern="800" dirty="0"/>
              <a:t>9. Click </a:t>
            </a:r>
            <a:r>
              <a:rPr lang="en-US" altLang="ja-JP" b="1" kern="800" dirty="0"/>
              <a:t>“Next &gt;”</a:t>
            </a:r>
          </a:p>
          <a:p>
            <a:pPr defTabSz="913852">
              <a:lnSpc>
                <a:spcPct val="150000"/>
              </a:lnSpc>
              <a:buClr>
                <a:schemeClr val="accent1"/>
              </a:buClr>
              <a:buSzPct val="100000"/>
            </a:pPr>
            <a:r>
              <a:rPr lang="en-US" altLang="ja-JP" kern="800" dirty="0"/>
              <a:t>10. Click </a:t>
            </a:r>
            <a:r>
              <a:rPr lang="en-US" altLang="ja-JP" b="1" kern="800" dirty="0"/>
              <a:t>“Finish”   </a:t>
            </a:r>
            <a:r>
              <a:rPr lang="en-US" altLang="ja-JP" kern="800" dirty="0">
                <a:sym typeface="Wingdings" panose="05000000000000000000" pitchFamily="2" charset="2"/>
              </a:rPr>
              <a:t></a:t>
            </a:r>
            <a:endParaRPr lang="en-US" altLang="ja-JP" sz="1400" kern="800" dirty="0"/>
          </a:p>
        </p:txBody>
      </p:sp>
      <p:sp>
        <p:nvSpPr>
          <p:cNvPr id="110" name="Rectangle 228">
            <a:extLst>
              <a:ext uri="{FF2B5EF4-FFF2-40B4-BE49-F238E27FC236}">
                <a16:creationId xmlns:a16="http://schemas.microsoft.com/office/drawing/2014/main" id="{D75692C8-CDEE-4D96-B655-27BF8E52F648}"/>
              </a:ext>
            </a:extLst>
          </p:cNvPr>
          <p:cNvSpPr>
            <a:spLocks noGrp="1" noChangeArrowheads="1"/>
          </p:cNvSpPr>
          <p:nvPr>
            <p:ph type="body" sz="quarter" idx="10"/>
          </p:nvPr>
        </p:nvSpPr>
        <p:spPr>
          <a:xfrm>
            <a:off x="326030" y="612659"/>
            <a:ext cx="11358323" cy="559704"/>
          </a:xfrm>
        </p:spPr>
        <p:txBody>
          <a:bodyPr/>
          <a:lstStyle/>
          <a:p>
            <a:r>
              <a:rPr lang="en-US" altLang="zh-CN" dirty="0"/>
              <a:t>Exercise Ch3 </a:t>
            </a:r>
            <a:r>
              <a:rPr lang="en-US" altLang="zh-CN" dirty="0">
                <a:sym typeface="Wingdings" panose="05000000000000000000" pitchFamily="2" charset="2"/>
              </a:rPr>
              <a:t> 1. Debug Printing</a:t>
            </a:r>
            <a:endParaRPr lang="en-US" dirty="0"/>
          </a:p>
        </p:txBody>
      </p:sp>
      <p:pic>
        <p:nvPicPr>
          <p:cNvPr id="4" name="Picture 3">
            <a:extLst>
              <a:ext uri="{FF2B5EF4-FFF2-40B4-BE49-F238E27FC236}">
                <a16:creationId xmlns:a16="http://schemas.microsoft.com/office/drawing/2014/main" id="{7FFDD868-99ED-4E7D-9D1E-757F98F3784C}"/>
              </a:ext>
            </a:extLst>
          </p:cNvPr>
          <p:cNvPicPr>
            <a:picLocks noChangeAspect="1"/>
          </p:cNvPicPr>
          <p:nvPr/>
        </p:nvPicPr>
        <p:blipFill>
          <a:blip r:embed="rId3"/>
          <a:stretch>
            <a:fillRect/>
          </a:stretch>
        </p:blipFill>
        <p:spPr>
          <a:xfrm>
            <a:off x="6529039" y="1208374"/>
            <a:ext cx="5311784" cy="5125518"/>
          </a:xfrm>
          <a:prstGeom prst="rect">
            <a:avLst/>
          </a:prstGeom>
        </p:spPr>
      </p:pic>
      <p:pic>
        <p:nvPicPr>
          <p:cNvPr id="5" name="Picture 4">
            <a:extLst>
              <a:ext uri="{FF2B5EF4-FFF2-40B4-BE49-F238E27FC236}">
                <a16:creationId xmlns:a16="http://schemas.microsoft.com/office/drawing/2014/main" id="{876BF6CA-6282-473D-99D6-17533D72FA8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04531" y="5833272"/>
            <a:ext cx="1750741" cy="600645"/>
          </a:xfrm>
          <a:prstGeom prst="rect">
            <a:avLst/>
          </a:prstGeom>
        </p:spPr>
      </p:pic>
      <p:pic>
        <p:nvPicPr>
          <p:cNvPr id="6" name="Picture 5">
            <a:extLst>
              <a:ext uri="{FF2B5EF4-FFF2-40B4-BE49-F238E27FC236}">
                <a16:creationId xmlns:a16="http://schemas.microsoft.com/office/drawing/2014/main" id="{8D6045F1-AE37-4380-910D-CD2AB6D20E1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84049" y="5993704"/>
            <a:ext cx="775556" cy="401160"/>
          </a:xfrm>
          <a:prstGeom prst="rect">
            <a:avLst/>
          </a:prstGeom>
        </p:spPr>
      </p:pic>
      <p:sp>
        <p:nvSpPr>
          <p:cNvPr id="7" name="TextBox 6">
            <a:extLst>
              <a:ext uri="{FF2B5EF4-FFF2-40B4-BE49-F238E27FC236}">
                <a16:creationId xmlns:a16="http://schemas.microsoft.com/office/drawing/2014/main" id="{9EFE529F-5133-4BAE-BE93-C8679CE2D1F4}"/>
              </a:ext>
            </a:extLst>
          </p:cNvPr>
          <p:cNvSpPr txBox="1"/>
          <p:nvPr/>
        </p:nvSpPr>
        <p:spPr>
          <a:xfrm>
            <a:off x="4588731" y="5915722"/>
            <a:ext cx="317810" cy="369332"/>
          </a:xfrm>
          <a:prstGeom prst="rect">
            <a:avLst/>
          </a:prstGeom>
          <a:noFill/>
        </p:spPr>
        <p:txBody>
          <a:bodyPr wrap="square" rtlCol="0">
            <a:spAutoFit/>
          </a:bodyPr>
          <a:lstStyle/>
          <a:p>
            <a:r>
              <a:rPr lang="en-US" dirty="0"/>
              <a:t>&amp;</a:t>
            </a:r>
          </a:p>
        </p:txBody>
      </p:sp>
      <p:sp>
        <p:nvSpPr>
          <p:cNvPr id="8" name="Rectangle 7">
            <a:extLst>
              <a:ext uri="{FF2B5EF4-FFF2-40B4-BE49-F238E27FC236}">
                <a16:creationId xmlns:a16="http://schemas.microsoft.com/office/drawing/2014/main" id="{FF52F179-A1DE-41FF-AEEC-060689397CEE}"/>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063961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873CF-C653-4566-ADE0-729711DF71E3}"/>
              </a:ext>
            </a:extLst>
          </p:cNvPr>
          <p:cNvSpPr>
            <a:spLocks noGrp="1"/>
          </p:cNvSpPr>
          <p:nvPr>
            <p:ph type="body" sz="quarter" idx="10"/>
          </p:nvPr>
        </p:nvSpPr>
        <p:spPr/>
        <p:txBody>
          <a:bodyPr/>
          <a:lstStyle/>
          <a:p>
            <a:r>
              <a:rPr lang="en-US" altLang="zh-CN" dirty="0"/>
              <a:t>Exercise Ch3 </a:t>
            </a:r>
            <a:r>
              <a:rPr lang="en-US" altLang="zh-CN" dirty="0">
                <a:sym typeface="Wingdings" panose="05000000000000000000" pitchFamily="2" charset="2"/>
              </a:rPr>
              <a:t> 1. Debug Printing</a:t>
            </a:r>
            <a:endParaRPr lang="en-US" dirty="0"/>
          </a:p>
        </p:txBody>
      </p:sp>
      <p:sp>
        <p:nvSpPr>
          <p:cNvPr id="3" name="Content Placeholder 2">
            <a:extLst>
              <a:ext uri="{FF2B5EF4-FFF2-40B4-BE49-F238E27FC236}">
                <a16:creationId xmlns:a16="http://schemas.microsoft.com/office/drawing/2014/main" id="{FD46C59A-CAD5-44B4-AEF5-AA0A4B11305D}"/>
              </a:ext>
            </a:extLst>
          </p:cNvPr>
          <p:cNvSpPr>
            <a:spLocks noGrp="1"/>
          </p:cNvSpPr>
          <p:nvPr>
            <p:ph sz="quarter" idx="33"/>
          </p:nvPr>
        </p:nvSpPr>
        <p:spPr>
          <a:xfrm>
            <a:off x="418793" y="1471473"/>
            <a:ext cx="7615661" cy="4554259"/>
          </a:xfrm>
        </p:spPr>
        <p:txBody>
          <a:bodyPr>
            <a:normAutofit fontScale="85000" lnSpcReduction="20000"/>
          </a:bodyPr>
          <a:lstStyle/>
          <a:p>
            <a:pPr marL="0" indent="-342900" defTabSz="913852">
              <a:buClr>
                <a:schemeClr val="accent1"/>
              </a:buClr>
              <a:buSzPct val="100000"/>
              <a:buFont typeface="Wingdings" pitchFamily="2" charset="2"/>
              <a:buChar char="§"/>
            </a:pPr>
            <a:r>
              <a:rPr lang="en-US" altLang="ja-JP" sz="2100" b="1" kern="800" dirty="0">
                <a:solidFill>
                  <a:srgbClr val="005596"/>
                </a:solidFill>
                <a:latin typeface="+mn-lt"/>
                <a:cs typeface="+mn-cs"/>
              </a:rPr>
              <a:t>Project Description: Print </a:t>
            </a:r>
            <a:r>
              <a:rPr lang="en-US" sz="2100" b="1" kern="800" dirty="0">
                <a:solidFill>
                  <a:srgbClr val="005596"/>
                </a:solidFill>
                <a:latin typeface="+mn-lt"/>
                <a:cs typeface="+mn-cs"/>
              </a:rPr>
              <a:t>message to UART terminal each time LED changes state. </a:t>
            </a:r>
          </a:p>
          <a:p>
            <a:pPr marL="0" lvl="0" indent="0">
              <a:buNone/>
            </a:pPr>
            <a:r>
              <a:rPr lang="en-US" sz="2000" dirty="0"/>
              <a:t>Note: File Structure updates</a:t>
            </a:r>
          </a:p>
          <a:p>
            <a:pPr marL="0" lvl="0" indent="0">
              <a:buNone/>
            </a:pPr>
            <a:r>
              <a:rPr lang="en-US" sz="2000" dirty="0"/>
              <a:t>Note: 208XXX_readme.txt file opens in Edit Window</a:t>
            </a:r>
          </a:p>
          <a:p>
            <a:pPr marL="0" lvl="0" indent="0">
              <a:buNone/>
            </a:pPr>
            <a:r>
              <a:rPr lang="en-US" sz="2000" dirty="0"/>
              <a:t>Aside: It is possible to copy-paste the prior project and rename it. The new application will build without error. However, Eclipse does not re-create programming or debugging configurations in a copied project and so you would need to manually configure a GDB connection to an </a:t>
            </a:r>
            <a:r>
              <a:rPr lang="en-US" sz="2000" dirty="0" err="1"/>
              <a:t>OpenOCD</a:t>
            </a:r>
            <a:r>
              <a:rPr lang="en-US" sz="2000" dirty="0"/>
              <a:t> server. Accordingly, we do not recommend copying whole projects unless you are an Eclipse and </a:t>
            </a:r>
            <a:r>
              <a:rPr lang="en-US" sz="2000" dirty="0" err="1"/>
              <a:t>OpenOCD</a:t>
            </a:r>
            <a:r>
              <a:rPr lang="en-US" sz="2000" dirty="0"/>
              <a:t> expert who can set up debugging configurations faster than it takes to create a new project!</a:t>
            </a:r>
          </a:p>
          <a:p>
            <a:pPr marL="0" lvl="0" indent="0">
              <a:buNone/>
            </a:pPr>
            <a:r>
              <a:rPr lang="en-US" dirty="0"/>
              <a:t>11. </a:t>
            </a:r>
            <a:r>
              <a:rPr lang="en-US" b="1" dirty="0"/>
              <a:t>Copy </a:t>
            </a:r>
            <a:r>
              <a:rPr lang="en-US" b="1" dirty="0" err="1"/>
              <a:t>app.c</a:t>
            </a:r>
            <a:r>
              <a:rPr lang="en-US" b="1" dirty="0"/>
              <a:t> </a:t>
            </a:r>
            <a:r>
              <a:rPr lang="en-US" dirty="0"/>
              <a:t>from the previous application.</a:t>
            </a:r>
          </a:p>
          <a:p>
            <a:pPr lvl="1"/>
            <a:r>
              <a:rPr lang="en-US" dirty="0"/>
              <a:t>Note: The safe and quick way to do this is to highlight the file you want in the Eclipse Project Explorer, copy (Control-C), select the newly created application, and paste (Control-V). Eclipse will ask if you wish to overwrite the file (if it does not, you are probably copying to the wrong location). You can also use drag &amp; drop but be sure to press and hold the control key so that you copy, not move, the file.</a:t>
            </a:r>
          </a:p>
        </p:txBody>
      </p:sp>
      <p:pic>
        <p:nvPicPr>
          <p:cNvPr id="5" name="Picture 4">
            <a:extLst>
              <a:ext uri="{FF2B5EF4-FFF2-40B4-BE49-F238E27FC236}">
                <a16:creationId xmlns:a16="http://schemas.microsoft.com/office/drawing/2014/main" id="{A22E6EFD-0AAB-4220-B1E7-0D8BB8ABB01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865221" y="217448"/>
            <a:ext cx="2620536" cy="6244107"/>
          </a:xfrm>
          <a:prstGeom prst="rect">
            <a:avLst/>
          </a:prstGeom>
        </p:spPr>
      </p:pic>
      <p:sp>
        <p:nvSpPr>
          <p:cNvPr id="6" name="Oval 5">
            <a:extLst>
              <a:ext uri="{FF2B5EF4-FFF2-40B4-BE49-F238E27FC236}">
                <a16:creationId xmlns:a16="http://schemas.microsoft.com/office/drawing/2014/main" id="{073567EE-A3E8-4E1C-9C0A-0A1F27D6E843}"/>
              </a:ext>
            </a:extLst>
          </p:cNvPr>
          <p:cNvSpPr/>
          <p:nvPr/>
        </p:nvSpPr>
        <p:spPr>
          <a:xfrm>
            <a:off x="9171884" y="1510989"/>
            <a:ext cx="1003610" cy="2341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C7C3BCC-D68B-462D-9CAA-D8C83DB2C486}"/>
              </a:ext>
            </a:extLst>
          </p:cNvPr>
          <p:cNvSpPr/>
          <p:nvPr/>
        </p:nvSpPr>
        <p:spPr>
          <a:xfrm>
            <a:off x="10247971" y="1633654"/>
            <a:ext cx="1272531" cy="3495907"/>
          </a:xfrm>
          <a:custGeom>
            <a:avLst/>
            <a:gdLst>
              <a:gd name="connsiteX0" fmla="*/ 0 w 1272531"/>
              <a:gd name="connsiteY0" fmla="*/ 0 h 3495907"/>
              <a:gd name="connsiteX1" fmla="*/ 167268 w 1272531"/>
              <a:gd name="connsiteY1" fmla="*/ 5575 h 3495907"/>
              <a:gd name="connsiteX2" fmla="*/ 217449 w 1272531"/>
              <a:gd name="connsiteY2" fmla="*/ 22302 h 3495907"/>
              <a:gd name="connsiteX3" fmla="*/ 250902 w 1272531"/>
              <a:gd name="connsiteY3" fmla="*/ 27878 h 3495907"/>
              <a:gd name="connsiteX4" fmla="*/ 278780 w 1272531"/>
              <a:gd name="connsiteY4" fmla="*/ 39029 h 3495907"/>
              <a:gd name="connsiteX5" fmla="*/ 295507 w 1272531"/>
              <a:gd name="connsiteY5" fmla="*/ 44605 h 3495907"/>
              <a:gd name="connsiteX6" fmla="*/ 312234 w 1272531"/>
              <a:gd name="connsiteY6" fmla="*/ 55756 h 3495907"/>
              <a:gd name="connsiteX7" fmla="*/ 345688 w 1272531"/>
              <a:gd name="connsiteY7" fmla="*/ 61331 h 3495907"/>
              <a:gd name="connsiteX8" fmla="*/ 373566 w 1272531"/>
              <a:gd name="connsiteY8" fmla="*/ 78058 h 3495907"/>
              <a:gd name="connsiteX9" fmla="*/ 429322 w 1272531"/>
              <a:gd name="connsiteY9" fmla="*/ 94785 h 3495907"/>
              <a:gd name="connsiteX10" fmla="*/ 473927 w 1272531"/>
              <a:gd name="connsiteY10" fmla="*/ 111512 h 3495907"/>
              <a:gd name="connsiteX11" fmla="*/ 490653 w 1272531"/>
              <a:gd name="connsiteY11" fmla="*/ 122663 h 3495907"/>
              <a:gd name="connsiteX12" fmla="*/ 507380 w 1272531"/>
              <a:gd name="connsiteY12" fmla="*/ 128239 h 3495907"/>
              <a:gd name="connsiteX13" fmla="*/ 535258 w 1272531"/>
              <a:gd name="connsiteY13" fmla="*/ 161692 h 3495907"/>
              <a:gd name="connsiteX14" fmla="*/ 557561 w 1272531"/>
              <a:gd name="connsiteY14" fmla="*/ 167268 h 3495907"/>
              <a:gd name="connsiteX15" fmla="*/ 591014 w 1272531"/>
              <a:gd name="connsiteY15" fmla="*/ 195146 h 3495907"/>
              <a:gd name="connsiteX16" fmla="*/ 607741 w 1272531"/>
              <a:gd name="connsiteY16" fmla="*/ 200722 h 3495907"/>
              <a:gd name="connsiteX17" fmla="*/ 646770 w 1272531"/>
              <a:gd name="connsiteY17" fmla="*/ 223024 h 3495907"/>
              <a:gd name="connsiteX18" fmla="*/ 680224 w 1272531"/>
              <a:gd name="connsiteY18" fmla="*/ 256478 h 3495907"/>
              <a:gd name="connsiteX19" fmla="*/ 696951 w 1272531"/>
              <a:gd name="connsiteY19" fmla="*/ 267629 h 3495907"/>
              <a:gd name="connsiteX20" fmla="*/ 719253 w 1272531"/>
              <a:gd name="connsiteY20" fmla="*/ 284356 h 3495907"/>
              <a:gd name="connsiteX21" fmla="*/ 735980 w 1272531"/>
              <a:gd name="connsiteY21" fmla="*/ 289931 h 3495907"/>
              <a:gd name="connsiteX22" fmla="*/ 752707 w 1272531"/>
              <a:gd name="connsiteY22" fmla="*/ 306658 h 3495907"/>
              <a:gd name="connsiteX23" fmla="*/ 758283 w 1272531"/>
              <a:gd name="connsiteY23" fmla="*/ 323385 h 3495907"/>
              <a:gd name="connsiteX24" fmla="*/ 775009 w 1272531"/>
              <a:gd name="connsiteY24" fmla="*/ 334536 h 3495907"/>
              <a:gd name="connsiteX25" fmla="*/ 819614 w 1272531"/>
              <a:gd name="connsiteY25" fmla="*/ 362414 h 3495907"/>
              <a:gd name="connsiteX26" fmla="*/ 830766 w 1272531"/>
              <a:gd name="connsiteY26" fmla="*/ 379141 h 3495907"/>
              <a:gd name="connsiteX27" fmla="*/ 847492 w 1272531"/>
              <a:gd name="connsiteY27" fmla="*/ 407019 h 3495907"/>
              <a:gd name="connsiteX28" fmla="*/ 864219 w 1272531"/>
              <a:gd name="connsiteY28" fmla="*/ 412595 h 3495907"/>
              <a:gd name="connsiteX29" fmla="*/ 897673 w 1272531"/>
              <a:gd name="connsiteY29" fmla="*/ 429322 h 3495907"/>
              <a:gd name="connsiteX30" fmla="*/ 914400 w 1272531"/>
              <a:gd name="connsiteY30" fmla="*/ 446048 h 3495907"/>
              <a:gd name="connsiteX31" fmla="*/ 919975 w 1272531"/>
              <a:gd name="connsiteY31" fmla="*/ 462775 h 3495907"/>
              <a:gd name="connsiteX32" fmla="*/ 931127 w 1272531"/>
              <a:gd name="connsiteY32" fmla="*/ 485078 h 3495907"/>
              <a:gd name="connsiteX33" fmla="*/ 964580 w 1272531"/>
              <a:gd name="connsiteY33" fmla="*/ 512956 h 3495907"/>
              <a:gd name="connsiteX34" fmla="*/ 981307 w 1272531"/>
              <a:gd name="connsiteY34" fmla="*/ 551985 h 3495907"/>
              <a:gd name="connsiteX35" fmla="*/ 986883 w 1272531"/>
              <a:gd name="connsiteY35" fmla="*/ 574287 h 3495907"/>
              <a:gd name="connsiteX36" fmla="*/ 1014761 w 1272531"/>
              <a:gd name="connsiteY36" fmla="*/ 602166 h 3495907"/>
              <a:gd name="connsiteX37" fmla="*/ 1048214 w 1272531"/>
              <a:gd name="connsiteY37" fmla="*/ 652346 h 3495907"/>
              <a:gd name="connsiteX38" fmla="*/ 1059366 w 1272531"/>
              <a:gd name="connsiteY38" fmla="*/ 674648 h 3495907"/>
              <a:gd name="connsiteX39" fmla="*/ 1087244 w 1272531"/>
              <a:gd name="connsiteY39" fmla="*/ 702526 h 3495907"/>
              <a:gd name="connsiteX40" fmla="*/ 1103970 w 1272531"/>
              <a:gd name="connsiteY40" fmla="*/ 747131 h 3495907"/>
              <a:gd name="connsiteX41" fmla="*/ 1109546 w 1272531"/>
              <a:gd name="connsiteY41" fmla="*/ 763858 h 3495907"/>
              <a:gd name="connsiteX42" fmla="*/ 1126273 w 1272531"/>
              <a:gd name="connsiteY42" fmla="*/ 769434 h 3495907"/>
              <a:gd name="connsiteX43" fmla="*/ 1143000 w 1272531"/>
              <a:gd name="connsiteY43" fmla="*/ 814039 h 3495907"/>
              <a:gd name="connsiteX44" fmla="*/ 1170878 w 1272531"/>
              <a:gd name="connsiteY44" fmla="*/ 853068 h 3495907"/>
              <a:gd name="connsiteX45" fmla="*/ 1176453 w 1272531"/>
              <a:gd name="connsiteY45" fmla="*/ 869795 h 3495907"/>
              <a:gd name="connsiteX46" fmla="*/ 1182029 w 1272531"/>
              <a:gd name="connsiteY46" fmla="*/ 892097 h 3495907"/>
              <a:gd name="connsiteX47" fmla="*/ 1209907 w 1272531"/>
              <a:gd name="connsiteY47" fmla="*/ 931126 h 3495907"/>
              <a:gd name="connsiteX48" fmla="*/ 1215483 w 1272531"/>
              <a:gd name="connsiteY48" fmla="*/ 947853 h 3495907"/>
              <a:gd name="connsiteX49" fmla="*/ 1226634 w 1272531"/>
              <a:gd name="connsiteY49" fmla="*/ 959005 h 3495907"/>
              <a:gd name="connsiteX50" fmla="*/ 1232209 w 1272531"/>
              <a:gd name="connsiteY50" fmla="*/ 1003609 h 3495907"/>
              <a:gd name="connsiteX51" fmla="*/ 1243361 w 1272531"/>
              <a:gd name="connsiteY51" fmla="*/ 1037063 h 3495907"/>
              <a:gd name="connsiteX52" fmla="*/ 1237785 w 1272531"/>
              <a:gd name="connsiteY52" fmla="*/ 2453268 h 3495907"/>
              <a:gd name="connsiteX53" fmla="*/ 1193180 w 1272531"/>
              <a:gd name="connsiteY53" fmla="*/ 2509024 h 3495907"/>
              <a:gd name="connsiteX54" fmla="*/ 1176453 w 1272531"/>
              <a:gd name="connsiteY54" fmla="*/ 2564780 h 3495907"/>
              <a:gd name="connsiteX55" fmla="*/ 1159727 w 1272531"/>
              <a:gd name="connsiteY55" fmla="*/ 2603809 h 3495907"/>
              <a:gd name="connsiteX56" fmla="*/ 1154151 w 1272531"/>
              <a:gd name="connsiteY56" fmla="*/ 2626112 h 3495907"/>
              <a:gd name="connsiteX57" fmla="*/ 1143000 w 1272531"/>
              <a:gd name="connsiteY57" fmla="*/ 2659566 h 3495907"/>
              <a:gd name="connsiteX58" fmla="*/ 1137424 w 1272531"/>
              <a:gd name="connsiteY58" fmla="*/ 2748775 h 3495907"/>
              <a:gd name="connsiteX59" fmla="*/ 1131849 w 1272531"/>
              <a:gd name="connsiteY59" fmla="*/ 2949497 h 3495907"/>
              <a:gd name="connsiteX60" fmla="*/ 1115122 w 1272531"/>
              <a:gd name="connsiteY60" fmla="*/ 3016405 h 3495907"/>
              <a:gd name="connsiteX61" fmla="*/ 1103970 w 1272531"/>
              <a:gd name="connsiteY61" fmla="*/ 3072161 h 3495907"/>
              <a:gd name="connsiteX62" fmla="*/ 1081668 w 1272531"/>
              <a:gd name="connsiteY62" fmla="*/ 3161370 h 3495907"/>
              <a:gd name="connsiteX63" fmla="*/ 1064941 w 1272531"/>
              <a:gd name="connsiteY63" fmla="*/ 3166946 h 3495907"/>
              <a:gd name="connsiteX64" fmla="*/ 1048214 w 1272531"/>
              <a:gd name="connsiteY64" fmla="*/ 3183673 h 3495907"/>
              <a:gd name="connsiteX65" fmla="*/ 1031488 w 1272531"/>
              <a:gd name="connsiteY65" fmla="*/ 3194824 h 3495907"/>
              <a:gd name="connsiteX66" fmla="*/ 1003609 w 1272531"/>
              <a:gd name="connsiteY66" fmla="*/ 3217126 h 3495907"/>
              <a:gd name="connsiteX67" fmla="*/ 992458 w 1272531"/>
              <a:gd name="connsiteY67" fmla="*/ 3228278 h 3495907"/>
              <a:gd name="connsiteX68" fmla="*/ 975731 w 1272531"/>
              <a:gd name="connsiteY68" fmla="*/ 3233853 h 3495907"/>
              <a:gd name="connsiteX69" fmla="*/ 931127 w 1272531"/>
              <a:gd name="connsiteY69" fmla="*/ 3250580 h 3495907"/>
              <a:gd name="connsiteX70" fmla="*/ 919975 w 1272531"/>
              <a:gd name="connsiteY70" fmla="*/ 3261731 h 3495907"/>
              <a:gd name="connsiteX71" fmla="*/ 903249 w 1272531"/>
              <a:gd name="connsiteY71" fmla="*/ 3267307 h 3495907"/>
              <a:gd name="connsiteX72" fmla="*/ 786161 w 1272531"/>
              <a:gd name="connsiteY72" fmla="*/ 3278458 h 3495907"/>
              <a:gd name="connsiteX73" fmla="*/ 724829 w 1272531"/>
              <a:gd name="connsiteY73" fmla="*/ 3300761 h 3495907"/>
              <a:gd name="connsiteX74" fmla="*/ 691375 w 1272531"/>
              <a:gd name="connsiteY74" fmla="*/ 3311912 h 3495907"/>
              <a:gd name="connsiteX75" fmla="*/ 613317 w 1272531"/>
              <a:gd name="connsiteY75" fmla="*/ 3323063 h 3495907"/>
              <a:gd name="connsiteX76" fmla="*/ 579863 w 1272531"/>
              <a:gd name="connsiteY76" fmla="*/ 3334214 h 3495907"/>
              <a:gd name="connsiteX77" fmla="*/ 546409 w 1272531"/>
              <a:gd name="connsiteY77" fmla="*/ 3339790 h 3495907"/>
              <a:gd name="connsiteX78" fmla="*/ 529683 w 1272531"/>
              <a:gd name="connsiteY78" fmla="*/ 3350941 h 3495907"/>
              <a:gd name="connsiteX79" fmla="*/ 512956 w 1272531"/>
              <a:gd name="connsiteY79" fmla="*/ 3356517 h 3495907"/>
              <a:gd name="connsiteX80" fmla="*/ 507380 w 1272531"/>
              <a:gd name="connsiteY80" fmla="*/ 3373244 h 3495907"/>
              <a:gd name="connsiteX81" fmla="*/ 446049 w 1272531"/>
              <a:gd name="connsiteY81" fmla="*/ 3406697 h 3495907"/>
              <a:gd name="connsiteX82" fmla="*/ 434897 w 1272531"/>
              <a:gd name="connsiteY82" fmla="*/ 3417848 h 3495907"/>
              <a:gd name="connsiteX83" fmla="*/ 362414 w 1272531"/>
              <a:gd name="connsiteY83" fmla="*/ 3440151 h 3495907"/>
              <a:gd name="connsiteX84" fmla="*/ 301083 w 1272531"/>
              <a:gd name="connsiteY84" fmla="*/ 3462453 h 3495907"/>
              <a:gd name="connsiteX85" fmla="*/ 262053 w 1272531"/>
              <a:gd name="connsiteY85" fmla="*/ 3479180 h 3495907"/>
              <a:gd name="connsiteX86" fmla="*/ 89209 w 1272531"/>
              <a:gd name="connsiteY86" fmla="*/ 3495907 h 349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72531" h="3495907">
                <a:moveTo>
                  <a:pt x="0" y="0"/>
                </a:moveTo>
                <a:cubicBezTo>
                  <a:pt x="55756" y="1858"/>
                  <a:pt x="111572" y="2392"/>
                  <a:pt x="167268" y="5575"/>
                </a:cubicBezTo>
                <a:cubicBezTo>
                  <a:pt x="210997" y="8074"/>
                  <a:pt x="179915" y="11042"/>
                  <a:pt x="217449" y="22302"/>
                </a:cubicBezTo>
                <a:cubicBezTo>
                  <a:pt x="228277" y="25550"/>
                  <a:pt x="239751" y="26019"/>
                  <a:pt x="250902" y="27878"/>
                </a:cubicBezTo>
                <a:cubicBezTo>
                  <a:pt x="260195" y="31595"/>
                  <a:pt x="269409" y="35515"/>
                  <a:pt x="278780" y="39029"/>
                </a:cubicBezTo>
                <a:cubicBezTo>
                  <a:pt x="284283" y="41093"/>
                  <a:pt x="290250" y="41977"/>
                  <a:pt x="295507" y="44605"/>
                </a:cubicBezTo>
                <a:cubicBezTo>
                  <a:pt x="301501" y="47602"/>
                  <a:pt x="305877" y="53637"/>
                  <a:pt x="312234" y="55756"/>
                </a:cubicBezTo>
                <a:cubicBezTo>
                  <a:pt x="322959" y="59331"/>
                  <a:pt x="334537" y="59473"/>
                  <a:pt x="345688" y="61331"/>
                </a:cubicBezTo>
                <a:cubicBezTo>
                  <a:pt x="354981" y="66907"/>
                  <a:pt x="363563" y="73890"/>
                  <a:pt x="373566" y="78058"/>
                </a:cubicBezTo>
                <a:cubicBezTo>
                  <a:pt x="391477" y="85521"/>
                  <a:pt x="411487" y="87141"/>
                  <a:pt x="429322" y="94785"/>
                </a:cubicBezTo>
                <a:cubicBezTo>
                  <a:pt x="470140" y="112279"/>
                  <a:pt x="432809" y="101232"/>
                  <a:pt x="473927" y="111512"/>
                </a:cubicBezTo>
                <a:cubicBezTo>
                  <a:pt x="479502" y="115229"/>
                  <a:pt x="484660" y="119666"/>
                  <a:pt x="490653" y="122663"/>
                </a:cubicBezTo>
                <a:cubicBezTo>
                  <a:pt x="495910" y="125291"/>
                  <a:pt x="502791" y="124567"/>
                  <a:pt x="507380" y="128239"/>
                </a:cubicBezTo>
                <a:cubicBezTo>
                  <a:pt x="536246" y="151333"/>
                  <a:pt x="498094" y="140456"/>
                  <a:pt x="535258" y="161692"/>
                </a:cubicBezTo>
                <a:cubicBezTo>
                  <a:pt x="541912" y="165494"/>
                  <a:pt x="550127" y="165409"/>
                  <a:pt x="557561" y="167268"/>
                </a:cubicBezTo>
                <a:cubicBezTo>
                  <a:pt x="569891" y="179598"/>
                  <a:pt x="575490" y="187384"/>
                  <a:pt x="591014" y="195146"/>
                </a:cubicBezTo>
                <a:cubicBezTo>
                  <a:pt x="596271" y="197774"/>
                  <a:pt x="602165" y="198863"/>
                  <a:pt x="607741" y="200722"/>
                </a:cubicBezTo>
                <a:cubicBezTo>
                  <a:pt x="636457" y="243794"/>
                  <a:pt x="594915" y="190025"/>
                  <a:pt x="646770" y="223024"/>
                </a:cubicBezTo>
                <a:cubicBezTo>
                  <a:pt x="660075" y="231491"/>
                  <a:pt x="667102" y="247730"/>
                  <a:pt x="680224" y="256478"/>
                </a:cubicBezTo>
                <a:cubicBezTo>
                  <a:pt x="685800" y="260195"/>
                  <a:pt x="691498" y="263734"/>
                  <a:pt x="696951" y="267629"/>
                </a:cubicBezTo>
                <a:cubicBezTo>
                  <a:pt x="704513" y="273030"/>
                  <a:pt x="711185" y="279746"/>
                  <a:pt x="719253" y="284356"/>
                </a:cubicBezTo>
                <a:cubicBezTo>
                  <a:pt x="724356" y="287272"/>
                  <a:pt x="730404" y="288073"/>
                  <a:pt x="735980" y="289931"/>
                </a:cubicBezTo>
                <a:cubicBezTo>
                  <a:pt x="741556" y="295507"/>
                  <a:pt x="748333" y="300097"/>
                  <a:pt x="752707" y="306658"/>
                </a:cubicBezTo>
                <a:cubicBezTo>
                  <a:pt x="755967" y="311548"/>
                  <a:pt x="754612" y="318796"/>
                  <a:pt x="758283" y="323385"/>
                </a:cubicBezTo>
                <a:cubicBezTo>
                  <a:pt x="762469" y="328617"/>
                  <a:pt x="769327" y="330985"/>
                  <a:pt x="775009" y="334536"/>
                </a:cubicBezTo>
                <a:cubicBezTo>
                  <a:pt x="828807" y="368160"/>
                  <a:pt x="781398" y="336936"/>
                  <a:pt x="819614" y="362414"/>
                </a:cubicBezTo>
                <a:cubicBezTo>
                  <a:pt x="823331" y="367990"/>
                  <a:pt x="827214" y="373458"/>
                  <a:pt x="830766" y="379141"/>
                </a:cubicBezTo>
                <a:cubicBezTo>
                  <a:pt x="836510" y="388331"/>
                  <a:pt x="839829" y="399356"/>
                  <a:pt x="847492" y="407019"/>
                </a:cubicBezTo>
                <a:cubicBezTo>
                  <a:pt x="851648" y="411175"/>
                  <a:pt x="858962" y="409967"/>
                  <a:pt x="864219" y="412595"/>
                </a:cubicBezTo>
                <a:cubicBezTo>
                  <a:pt x="907454" y="434212"/>
                  <a:pt x="855629" y="415306"/>
                  <a:pt x="897673" y="429322"/>
                </a:cubicBezTo>
                <a:cubicBezTo>
                  <a:pt x="903249" y="434897"/>
                  <a:pt x="910026" y="439487"/>
                  <a:pt x="914400" y="446048"/>
                </a:cubicBezTo>
                <a:cubicBezTo>
                  <a:pt x="917660" y="450938"/>
                  <a:pt x="917660" y="457373"/>
                  <a:pt x="919975" y="462775"/>
                </a:cubicBezTo>
                <a:cubicBezTo>
                  <a:pt x="923249" y="470415"/>
                  <a:pt x="926296" y="478314"/>
                  <a:pt x="931127" y="485078"/>
                </a:cubicBezTo>
                <a:cubicBezTo>
                  <a:pt x="940885" y="498740"/>
                  <a:pt x="951241" y="504063"/>
                  <a:pt x="964580" y="512956"/>
                </a:cubicBezTo>
                <a:cubicBezTo>
                  <a:pt x="980588" y="576983"/>
                  <a:pt x="958204" y="498079"/>
                  <a:pt x="981307" y="551985"/>
                </a:cubicBezTo>
                <a:cubicBezTo>
                  <a:pt x="984326" y="559028"/>
                  <a:pt x="982632" y="567911"/>
                  <a:pt x="986883" y="574287"/>
                </a:cubicBezTo>
                <a:cubicBezTo>
                  <a:pt x="994173" y="585222"/>
                  <a:pt x="1014761" y="602166"/>
                  <a:pt x="1014761" y="602166"/>
                </a:cubicBezTo>
                <a:cubicBezTo>
                  <a:pt x="1025566" y="645391"/>
                  <a:pt x="1011414" y="605033"/>
                  <a:pt x="1048214" y="652346"/>
                </a:cubicBezTo>
                <a:cubicBezTo>
                  <a:pt x="1053317" y="658907"/>
                  <a:pt x="1054263" y="668087"/>
                  <a:pt x="1059366" y="674648"/>
                </a:cubicBezTo>
                <a:cubicBezTo>
                  <a:pt x="1067434" y="685021"/>
                  <a:pt x="1087244" y="702526"/>
                  <a:pt x="1087244" y="702526"/>
                </a:cubicBezTo>
                <a:cubicBezTo>
                  <a:pt x="1098000" y="756311"/>
                  <a:pt x="1084828" y="708848"/>
                  <a:pt x="1103970" y="747131"/>
                </a:cubicBezTo>
                <a:cubicBezTo>
                  <a:pt x="1106598" y="752388"/>
                  <a:pt x="1105390" y="759702"/>
                  <a:pt x="1109546" y="763858"/>
                </a:cubicBezTo>
                <a:cubicBezTo>
                  <a:pt x="1113702" y="768014"/>
                  <a:pt x="1120697" y="767575"/>
                  <a:pt x="1126273" y="769434"/>
                </a:cubicBezTo>
                <a:cubicBezTo>
                  <a:pt x="1149176" y="803790"/>
                  <a:pt x="1126923" y="765810"/>
                  <a:pt x="1143000" y="814039"/>
                </a:cubicBezTo>
                <a:cubicBezTo>
                  <a:pt x="1150339" y="836055"/>
                  <a:pt x="1155236" y="837426"/>
                  <a:pt x="1170878" y="853068"/>
                </a:cubicBezTo>
                <a:cubicBezTo>
                  <a:pt x="1172736" y="858644"/>
                  <a:pt x="1174838" y="864144"/>
                  <a:pt x="1176453" y="869795"/>
                </a:cubicBezTo>
                <a:cubicBezTo>
                  <a:pt x="1178558" y="877163"/>
                  <a:pt x="1179010" y="885054"/>
                  <a:pt x="1182029" y="892097"/>
                </a:cubicBezTo>
                <a:cubicBezTo>
                  <a:pt x="1184748" y="898441"/>
                  <a:pt x="1208000" y="928584"/>
                  <a:pt x="1209907" y="931126"/>
                </a:cubicBezTo>
                <a:cubicBezTo>
                  <a:pt x="1211766" y="936702"/>
                  <a:pt x="1212459" y="942813"/>
                  <a:pt x="1215483" y="947853"/>
                </a:cubicBezTo>
                <a:cubicBezTo>
                  <a:pt x="1218188" y="952361"/>
                  <a:pt x="1225124" y="953970"/>
                  <a:pt x="1226634" y="959005"/>
                </a:cubicBezTo>
                <a:cubicBezTo>
                  <a:pt x="1230939" y="973357"/>
                  <a:pt x="1229069" y="988958"/>
                  <a:pt x="1232209" y="1003609"/>
                </a:cubicBezTo>
                <a:cubicBezTo>
                  <a:pt x="1234672" y="1015103"/>
                  <a:pt x="1239644" y="1025912"/>
                  <a:pt x="1243361" y="1037063"/>
                </a:cubicBezTo>
                <a:cubicBezTo>
                  <a:pt x="1298709" y="1535258"/>
                  <a:pt x="1262775" y="1193748"/>
                  <a:pt x="1237785" y="2453268"/>
                </a:cubicBezTo>
                <a:cubicBezTo>
                  <a:pt x="1237054" y="2490099"/>
                  <a:pt x="1217679" y="2494324"/>
                  <a:pt x="1193180" y="2509024"/>
                </a:cubicBezTo>
                <a:cubicBezTo>
                  <a:pt x="1180199" y="2599899"/>
                  <a:pt x="1198188" y="2514064"/>
                  <a:pt x="1176453" y="2564780"/>
                </a:cubicBezTo>
                <a:cubicBezTo>
                  <a:pt x="1154850" y="2615188"/>
                  <a:pt x="1187723" y="2561816"/>
                  <a:pt x="1159727" y="2603809"/>
                </a:cubicBezTo>
                <a:cubicBezTo>
                  <a:pt x="1157868" y="2611243"/>
                  <a:pt x="1156353" y="2618772"/>
                  <a:pt x="1154151" y="2626112"/>
                </a:cubicBezTo>
                <a:cubicBezTo>
                  <a:pt x="1150773" y="2637371"/>
                  <a:pt x="1144588" y="2647919"/>
                  <a:pt x="1143000" y="2659566"/>
                </a:cubicBezTo>
                <a:cubicBezTo>
                  <a:pt x="1138974" y="2689087"/>
                  <a:pt x="1139283" y="2719039"/>
                  <a:pt x="1137424" y="2748775"/>
                </a:cubicBezTo>
                <a:cubicBezTo>
                  <a:pt x="1135566" y="2815682"/>
                  <a:pt x="1137407" y="2882795"/>
                  <a:pt x="1131849" y="2949497"/>
                </a:cubicBezTo>
                <a:cubicBezTo>
                  <a:pt x="1129940" y="2972407"/>
                  <a:pt x="1120217" y="2993988"/>
                  <a:pt x="1115122" y="3016405"/>
                </a:cubicBezTo>
                <a:cubicBezTo>
                  <a:pt x="1110921" y="3034887"/>
                  <a:pt x="1107264" y="3053496"/>
                  <a:pt x="1103970" y="3072161"/>
                </a:cubicBezTo>
                <a:cubicBezTo>
                  <a:pt x="1101666" y="3085217"/>
                  <a:pt x="1094817" y="3156987"/>
                  <a:pt x="1081668" y="3161370"/>
                </a:cubicBezTo>
                <a:lnTo>
                  <a:pt x="1064941" y="3166946"/>
                </a:lnTo>
                <a:cubicBezTo>
                  <a:pt x="1059365" y="3172522"/>
                  <a:pt x="1054272" y="3178625"/>
                  <a:pt x="1048214" y="3183673"/>
                </a:cubicBezTo>
                <a:cubicBezTo>
                  <a:pt x="1043066" y="3187963"/>
                  <a:pt x="1036226" y="3190086"/>
                  <a:pt x="1031488" y="3194824"/>
                </a:cubicBezTo>
                <a:cubicBezTo>
                  <a:pt x="1006269" y="3220043"/>
                  <a:pt x="1036171" y="3206273"/>
                  <a:pt x="1003609" y="3217126"/>
                </a:cubicBezTo>
                <a:cubicBezTo>
                  <a:pt x="999892" y="3220843"/>
                  <a:pt x="996966" y="3225573"/>
                  <a:pt x="992458" y="3228278"/>
                </a:cubicBezTo>
                <a:cubicBezTo>
                  <a:pt x="987418" y="3231302"/>
                  <a:pt x="981234" y="3231789"/>
                  <a:pt x="975731" y="3233853"/>
                </a:cubicBezTo>
                <a:cubicBezTo>
                  <a:pt x="922386" y="3253858"/>
                  <a:pt x="969098" y="3237924"/>
                  <a:pt x="931127" y="3250580"/>
                </a:cubicBezTo>
                <a:cubicBezTo>
                  <a:pt x="927410" y="3254297"/>
                  <a:pt x="924483" y="3259026"/>
                  <a:pt x="919975" y="3261731"/>
                </a:cubicBezTo>
                <a:cubicBezTo>
                  <a:pt x="914936" y="3264755"/>
                  <a:pt x="909081" y="3266578"/>
                  <a:pt x="903249" y="3267307"/>
                </a:cubicBezTo>
                <a:cubicBezTo>
                  <a:pt x="864346" y="3272170"/>
                  <a:pt x="825190" y="3274741"/>
                  <a:pt x="786161" y="3278458"/>
                </a:cubicBezTo>
                <a:cubicBezTo>
                  <a:pt x="714212" y="3309293"/>
                  <a:pt x="774871" y="3285748"/>
                  <a:pt x="724829" y="3300761"/>
                </a:cubicBezTo>
                <a:cubicBezTo>
                  <a:pt x="713570" y="3304139"/>
                  <a:pt x="702901" y="3309607"/>
                  <a:pt x="691375" y="3311912"/>
                </a:cubicBezTo>
                <a:cubicBezTo>
                  <a:pt x="665602" y="3317067"/>
                  <a:pt x="613317" y="3323063"/>
                  <a:pt x="613317" y="3323063"/>
                </a:cubicBezTo>
                <a:cubicBezTo>
                  <a:pt x="602166" y="3326780"/>
                  <a:pt x="591267" y="3331363"/>
                  <a:pt x="579863" y="3334214"/>
                </a:cubicBezTo>
                <a:cubicBezTo>
                  <a:pt x="568895" y="3336956"/>
                  <a:pt x="557134" y="3336215"/>
                  <a:pt x="546409" y="3339790"/>
                </a:cubicBezTo>
                <a:cubicBezTo>
                  <a:pt x="540052" y="3341909"/>
                  <a:pt x="535676" y="3347944"/>
                  <a:pt x="529683" y="3350941"/>
                </a:cubicBezTo>
                <a:cubicBezTo>
                  <a:pt x="524426" y="3353569"/>
                  <a:pt x="518532" y="3354658"/>
                  <a:pt x="512956" y="3356517"/>
                </a:cubicBezTo>
                <a:cubicBezTo>
                  <a:pt x="511097" y="3362093"/>
                  <a:pt x="511773" y="3369339"/>
                  <a:pt x="507380" y="3373244"/>
                </a:cubicBezTo>
                <a:cubicBezTo>
                  <a:pt x="481345" y="3396386"/>
                  <a:pt x="471514" y="3398209"/>
                  <a:pt x="446049" y="3406697"/>
                </a:cubicBezTo>
                <a:cubicBezTo>
                  <a:pt x="442332" y="3410414"/>
                  <a:pt x="439002" y="3414564"/>
                  <a:pt x="434897" y="3417848"/>
                </a:cubicBezTo>
                <a:cubicBezTo>
                  <a:pt x="409619" y="3438070"/>
                  <a:pt x="404323" y="3431769"/>
                  <a:pt x="362414" y="3440151"/>
                </a:cubicBezTo>
                <a:cubicBezTo>
                  <a:pt x="278275" y="3482222"/>
                  <a:pt x="373271" y="3438390"/>
                  <a:pt x="301083" y="3462453"/>
                </a:cubicBezTo>
                <a:cubicBezTo>
                  <a:pt x="287027" y="3467138"/>
                  <a:pt x="277117" y="3477408"/>
                  <a:pt x="262053" y="3479180"/>
                </a:cubicBezTo>
                <a:cubicBezTo>
                  <a:pt x="204566" y="3485943"/>
                  <a:pt x="89209" y="3495907"/>
                  <a:pt x="89209" y="3495907"/>
                </a:cubicBezTo>
              </a:path>
            </a:pathLst>
          </a:custGeom>
          <a:noFill/>
          <a:ln w="38100">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881A4B4-F3E1-4F9A-B652-B2D419B733A4}"/>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16347080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873CF-C653-4566-ADE0-729711DF71E3}"/>
              </a:ext>
            </a:extLst>
          </p:cNvPr>
          <p:cNvSpPr>
            <a:spLocks noGrp="1"/>
          </p:cNvSpPr>
          <p:nvPr>
            <p:ph type="body" sz="quarter" idx="10"/>
          </p:nvPr>
        </p:nvSpPr>
        <p:spPr/>
        <p:txBody>
          <a:bodyPr/>
          <a:lstStyle/>
          <a:p>
            <a:r>
              <a:rPr lang="en-US" altLang="zh-CN" dirty="0"/>
              <a:t>Exercise Ch3 </a:t>
            </a:r>
            <a:r>
              <a:rPr lang="en-US" altLang="zh-CN" dirty="0">
                <a:sym typeface="Wingdings" panose="05000000000000000000" pitchFamily="2" charset="2"/>
              </a:rPr>
              <a:t> 1. Debug Printing (Cont’d)</a:t>
            </a:r>
            <a:endParaRPr lang="en-US" dirty="0"/>
          </a:p>
        </p:txBody>
      </p:sp>
      <p:sp>
        <p:nvSpPr>
          <p:cNvPr id="3" name="Content Placeholder 2">
            <a:extLst>
              <a:ext uri="{FF2B5EF4-FFF2-40B4-BE49-F238E27FC236}">
                <a16:creationId xmlns:a16="http://schemas.microsoft.com/office/drawing/2014/main" id="{FD46C59A-CAD5-44B4-AEF5-AA0A4B11305D}"/>
              </a:ext>
            </a:extLst>
          </p:cNvPr>
          <p:cNvSpPr>
            <a:spLocks noGrp="1"/>
          </p:cNvSpPr>
          <p:nvPr>
            <p:ph sz="quarter" idx="33"/>
          </p:nvPr>
        </p:nvSpPr>
        <p:spPr/>
        <p:txBody>
          <a:bodyPr>
            <a:normAutofit lnSpcReduction="10000"/>
          </a:bodyPr>
          <a:lstStyle/>
          <a:p>
            <a:pPr marL="0" lvl="0" indent="0">
              <a:buNone/>
            </a:pPr>
            <a:r>
              <a:rPr lang="en-US" dirty="0"/>
              <a:t>12. Add WICED_BT_TRACE calls to display "LED LOW" and "LED HIGH" at the appropriate times.</a:t>
            </a:r>
          </a:p>
          <a:p>
            <a:pPr lvl="1"/>
            <a:r>
              <a:rPr lang="en-US" dirty="0"/>
              <a:t>Hint: Read section on Debug Printing in Manual for a refresher.</a:t>
            </a:r>
          </a:p>
          <a:p>
            <a:pPr lvl="1"/>
            <a:r>
              <a:rPr lang="en-US" dirty="0">
                <a:highlight>
                  <a:srgbClr val="FFFF00"/>
                </a:highlight>
              </a:rPr>
              <a:t>-or- Open WICED API Reference &gt; Components &gt; System &gt; WICED Trace Utilities </a:t>
            </a:r>
          </a:p>
          <a:p>
            <a:pPr lvl="1"/>
            <a:r>
              <a:rPr lang="en-US" dirty="0">
                <a:highlight>
                  <a:srgbClr val="FFFF00"/>
                </a:highlight>
              </a:rPr>
              <a:t>-or- search for WICED_BT_TRACE</a:t>
            </a:r>
          </a:p>
          <a:p>
            <a:pPr lvl="1"/>
            <a:r>
              <a:rPr lang="en-US" dirty="0"/>
              <a:t>Hint: Remember to set the debug UART to WICED_ROUTE_DEBUG_TO_PUART. Although you will see comments in the template code encouraging you to put initialization code in the </a:t>
            </a:r>
            <a:r>
              <a:rPr lang="en-US" dirty="0" err="1"/>
              <a:t>app_bt_management_callback</a:t>
            </a:r>
            <a:r>
              <a:rPr lang="en-US" dirty="0"/>
              <a:t>() function so that it runs when the BLE stack starts up, we recommend doing it in </a:t>
            </a:r>
            <a:r>
              <a:rPr lang="en-US" dirty="0" err="1"/>
              <a:t>application_start</a:t>
            </a:r>
            <a:r>
              <a:rPr lang="en-US" dirty="0"/>
              <a:t>() instead. This is because the PUART is a special type of peripheral and you may want to print messages before even trying to start the stack!</a:t>
            </a:r>
          </a:p>
          <a:p>
            <a:pPr lvl="1"/>
            <a:r>
              <a:rPr lang="en-US" dirty="0"/>
              <a:t>Hint: Remember to use \n\r to create a new line so that information is printed on a new line each time the LED changes.</a:t>
            </a:r>
          </a:p>
          <a:p>
            <a:pPr marL="0" lvl="0" indent="0">
              <a:buNone/>
            </a:pPr>
            <a:r>
              <a:rPr lang="en-US" dirty="0"/>
              <a:t>13. Program your application to the board.</a:t>
            </a:r>
          </a:p>
        </p:txBody>
      </p:sp>
      <p:sp>
        <p:nvSpPr>
          <p:cNvPr id="4" name="Rectangle 3">
            <a:extLst>
              <a:ext uri="{FF2B5EF4-FFF2-40B4-BE49-F238E27FC236}">
                <a16:creationId xmlns:a16="http://schemas.microsoft.com/office/drawing/2014/main" id="{96F7807A-3B67-4A9B-B3D4-2BEFB831FCF9}"/>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471874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873CF-C653-4566-ADE0-729711DF71E3}"/>
              </a:ext>
            </a:extLst>
          </p:cNvPr>
          <p:cNvSpPr>
            <a:spLocks noGrp="1"/>
          </p:cNvSpPr>
          <p:nvPr>
            <p:ph type="body" sz="quarter" idx="10"/>
          </p:nvPr>
        </p:nvSpPr>
        <p:spPr/>
        <p:txBody>
          <a:bodyPr/>
          <a:lstStyle/>
          <a:p>
            <a:r>
              <a:rPr lang="en-US" altLang="zh-CN" dirty="0"/>
              <a:t>Exercise Ch3 </a:t>
            </a:r>
            <a:r>
              <a:rPr lang="en-US" altLang="zh-CN" dirty="0">
                <a:sym typeface="Wingdings" panose="05000000000000000000" pitchFamily="2" charset="2"/>
              </a:rPr>
              <a:t> 1. Debug Printing (Cont’d)</a:t>
            </a:r>
            <a:endParaRPr lang="en-US" dirty="0"/>
          </a:p>
        </p:txBody>
      </p:sp>
      <p:sp>
        <p:nvSpPr>
          <p:cNvPr id="3" name="Content Placeholder 2">
            <a:extLst>
              <a:ext uri="{FF2B5EF4-FFF2-40B4-BE49-F238E27FC236}">
                <a16:creationId xmlns:a16="http://schemas.microsoft.com/office/drawing/2014/main" id="{FD46C59A-CAD5-44B4-AEF5-AA0A4B11305D}"/>
              </a:ext>
            </a:extLst>
          </p:cNvPr>
          <p:cNvSpPr>
            <a:spLocks noGrp="1"/>
          </p:cNvSpPr>
          <p:nvPr>
            <p:ph sz="quarter" idx="33"/>
          </p:nvPr>
        </p:nvSpPr>
        <p:spPr/>
        <p:txBody>
          <a:bodyPr>
            <a:normAutofit/>
          </a:bodyPr>
          <a:lstStyle/>
          <a:p>
            <a:pPr marL="0" lvl="0" indent="0">
              <a:buNone/>
            </a:pPr>
            <a:r>
              <a:rPr lang="en-US" dirty="0"/>
              <a:t>14. Open a terminal window (e.g. PuTTY or </a:t>
            </a:r>
            <a:r>
              <a:rPr lang="en-US" dirty="0" err="1"/>
              <a:t>TeraTerm</a:t>
            </a:r>
            <a:r>
              <a:rPr lang="en-US" dirty="0"/>
              <a:t>) with a baud rate of 115200 and observe the messages being printed.</a:t>
            </a:r>
          </a:p>
          <a:p>
            <a:pPr lvl="1"/>
            <a:r>
              <a:rPr lang="en-US" dirty="0"/>
              <a:t>Hint: To identify the COM port associated with the Peripheral UART…</a:t>
            </a:r>
          </a:p>
          <a:p>
            <a:pPr marL="913650" lvl="2" indent="0">
              <a:buNone/>
            </a:pPr>
            <a:r>
              <a:rPr lang="en-US" dirty="0"/>
              <a:t>On Windows PCs, in Device Manager, look in "Ports (COM &amp; LPT)"</a:t>
            </a:r>
          </a:p>
        </p:txBody>
      </p:sp>
      <p:pic>
        <p:nvPicPr>
          <p:cNvPr id="4" name="Picture 3">
            <a:extLst>
              <a:ext uri="{FF2B5EF4-FFF2-40B4-BE49-F238E27FC236}">
                <a16:creationId xmlns:a16="http://schemas.microsoft.com/office/drawing/2014/main" id="{DFAB540A-25A1-46FE-B148-697DCDBF1C8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98721" y="3261918"/>
            <a:ext cx="6594557" cy="2961739"/>
          </a:xfrm>
          <a:prstGeom prst="rect">
            <a:avLst/>
          </a:prstGeom>
        </p:spPr>
      </p:pic>
      <p:sp>
        <p:nvSpPr>
          <p:cNvPr id="5" name="Rectangle 4">
            <a:extLst>
              <a:ext uri="{FF2B5EF4-FFF2-40B4-BE49-F238E27FC236}">
                <a16:creationId xmlns:a16="http://schemas.microsoft.com/office/drawing/2014/main" id="{492BABC3-B4C1-4D6A-B9C4-33A2A29613F9}"/>
              </a:ext>
            </a:extLst>
          </p:cNvPr>
          <p:cNvSpPr/>
          <p:nvPr/>
        </p:nvSpPr>
        <p:spPr>
          <a:xfrm rot="5400000">
            <a:off x="8814954" y="3023754"/>
            <a:ext cx="6400800" cy="353291"/>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7030A0"/>
                </a:solidFill>
                <a:latin typeface="Rockwell Nova Extra Bold" panose="020B0604020202020204" pitchFamily="18" charset="0"/>
              </a:rPr>
              <a:t>Console Port</a:t>
            </a:r>
          </a:p>
        </p:txBody>
      </p:sp>
    </p:spTree>
    <p:extLst>
      <p:ext uri="{BB962C8B-B14F-4D97-AF65-F5344CB8AC3E}">
        <p14:creationId xmlns:p14="http://schemas.microsoft.com/office/powerpoint/2010/main" val="8254785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873CF-C653-4566-ADE0-729711DF71E3}"/>
              </a:ext>
            </a:extLst>
          </p:cNvPr>
          <p:cNvSpPr>
            <a:spLocks noGrp="1"/>
          </p:cNvSpPr>
          <p:nvPr>
            <p:ph type="body" sz="quarter" idx="10"/>
          </p:nvPr>
        </p:nvSpPr>
        <p:spPr/>
        <p:txBody>
          <a:bodyPr/>
          <a:lstStyle/>
          <a:p>
            <a:r>
              <a:rPr lang="en-US" altLang="zh-CN" dirty="0"/>
              <a:t>PC Console Program - install</a:t>
            </a:r>
            <a:endParaRPr lang="en-US" dirty="0"/>
          </a:p>
        </p:txBody>
      </p:sp>
      <p:sp>
        <p:nvSpPr>
          <p:cNvPr id="3" name="Content Placeholder 2">
            <a:extLst>
              <a:ext uri="{FF2B5EF4-FFF2-40B4-BE49-F238E27FC236}">
                <a16:creationId xmlns:a16="http://schemas.microsoft.com/office/drawing/2014/main" id="{FD46C59A-CAD5-44B4-AEF5-AA0A4B11305D}"/>
              </a:ext>
            </a:extLst>
          </p:cNvPr>
          <p:cNvSpPr>
            <a:spLocks noGrp="1"/>
          </p:cNvSpPr>
          <p:nvPr>
            <p:ph sz="quarter" idx="33"/>
          </p:nvPr>
        </p:nvSpPr>
        <p:spPr/>
        <p:txBody>
          <a:bodyPr>
            <a:normAutofit/>
          </a:bodyPr>
          <a:lstStyle/>
          <a:p>
            <a:pPr marL="0" lvl="0" indent="0">
              <a:buNone/>
            </a:pPr>
            <a:r>
              <a:rPr lang="en-US" dirty="0"/>
              <a:t>To install terminal emulator software, </a:t>
            </a:r>
            <a:r>
              <a:rPr lang="en-US" dirty="0" err="1"/>
              <a:t>TeraTerm</a:t>
            </a:r>
            <a:r>
              <a:rPr lang="en-US" dirty="0"/>
              <a:t> and PuTTY are two common tools.</a:t>
            </a:r>
          </a:p>
          <a:p>
            <a:pPr marL="0" lvl="0" indent="0">
              <a:buNone/>
            </a:pPr>
            <a:r>
              <a:rPr lang="en-US" dirty="0"/>
              <a:t>Check the </a:t>
            </a:r>
            <a:r>
              <a:rPr lang="en-US" dirty="0" err="1"/>
              <a:t>Workshop_Files</a:t>
            </a:r>
            <a:r>
              <a:rPr lang="en-US" dirty="0"/>
              <a:t> under "</a:t>
            </a:r>
            <a:r>
              <a:rPr lang="en-US" dirty="0" err="1"/>
              <a:t>Software_Tools</a:t>
            </a:r>
            <a:r>
              <a:rPr lang="en-US" dirty="0"/>
              <a:t>“ </a:t>
            </a:r>
          </a:p>
          <a:p>
            <a:pPr marL="0" lvl="0" indent="0">
              <a:buNone/>
            </a:pPr>
            <a:r>
              <a:rPr lang="en-US" dirty="0"/>
              <a:t>To configure:</a:t>
            </a:r>
          </a:p>
          <a:p>
            <a:pPr lvl="2"/>
            <a:r>
              <a:rPr lang="en-US" sz="2000" dirty="0"/>
              <a:t>Go to the Serial tab (PuTTY) or Setup &gt; Serial Port (</a:t>
            </a:r>
            <a:r>
              <a:rPr lang="en-US" sz="2000" dirty="0" err="1"/>
              <a:t>TeraTerm</a:t>
            </a:r>
            <a:r>
              <a:rPr lang="en-US" sz="2000" dirty="0"/>
              <a:t>)</a:t>
            </a:r>
          </a:p>
          <a:p>
            <a:pPr lvl="3"/>
            <a:r>
              <a:rPr lang="en-US" sz="1733" dirty="0"/>
              <a:t>Select the correct COM port (determine COM port on Windows PCs using Device Manager. Look under "Ports (COM &amp; LPT)" as </a:t>
            </a:r>
            <a:r>
              <a:rPr lang="en-US" sz="1733" i="1" dirty="0"/>
              <a:t>"WICED USB Serial Port"</a:t>
            </a:r>
            <a:r>
              <a:rPr lang="en-US" sz="1733" dirty="0"/>
              <a:t>)</a:t>
            </a:r>
          </a:p>
          <a:p>
            <a:pPr lvl="3"/>
            <a:r>
              <a:rPr lang="en-US" sz="1733" dirty="0"/>
              <a:t>Set the speed to 115200.</a:t>
            </a:r>
          </a:p>
          <a:p>
            <a:pPr lvl="2"/>
            <a:r>
              <a:rPr lang="en-US" sz="2000" dirty="0"/>
              <a:t>Go to the session tab (PuTTY)</a:t>
            </a:r>
          </a:p>
          <a:p>
            <a:pPr lvl="3"/>
            <a:r>
              <a:rPr lang="en-US" sz="1733" dirty="0"/>
              <a:t>Select the Serial button then Click “Open”</a:t>
            </a:r>
          </a:p>
          <a:p>
            <a:pPr lvl="2"/>
            <a:r>
              <a:rPr lang="en-US" sz="2000" dirty="0"/>
              <a:t>If you want an automatic carriage return with a line feed in putty (i.e. add a \r for every \n) check the box next to "Terminal -&gt; Implicit CR in every LF"</a:t>
            </a:r>
          </a:p>
        </p:txBody>
      </p:sp>
      <p:sp>
        <p:nvSpPr>
          <p:cNvPr id="4" name="TextBox 3">
            <a:extLst>
              <a:ext uri="{FF2B5EF4-FFF2-40B4-BE49-F238E27FC236}">
                <a16:creationId xmlns:a16="http://schemas.microsoft.com/office/drawing/2014/main" id="{318ADD56-0283-44CD-9821-1BB9ADC20EC0}"/>
              </a:ext>
            </a:extLst>
          </p:cNvPr>
          <p:cNvSpPr txBox="1"/>
          <p:nvPr/>
        </p:nvSpPr>
        <p:spPr>
          <a:xfrm>
            <a:off x="8024735" y="6025732"/>
            <a:ext cx="4167265" cy="523220"/>
          </a:xfrm>
          <a:prstGeom prst="rect">
            <a:avLst/>
          </a:prstGeom>
          <a:noFill/>
        </p:spPr>
        <p:txBody>
          <a:bodyPr wrap="square" rtlCol="0">
            <a:spAutoFit/>
          </a:bodyPr>
          <a:lstStyle/>
          <a:p>
            <a:r>
              <a:rPr lang="en-US" sz="1400" dirty="0" err="1"/>
              <a:t>TeraTerm</a:t>
            </a:r>
            <a:r>
              <a:rPr lang="en-US" sz="1400" dirty="0"/>
              <a:t> @ </a:t>
            </a:r>
            <a:r>
              <a:rPr lang="en-US" sz="1400" dirty="0">
                <a:hlinkClick r:id="rId2"/>
              </a:rPr>
              <a:t>https://ttssh2.osdn.jp/index.html.en</a:t>
            </a:r>
            <a:endParaRPr lang="en-US" sz="1400" dirty="0"/>
          </a:p>
          <a:p>
            <a:r>
              <a:rPr lang="en-US" sz="1400" dirty="0"/>
              <a:t>PuTTY @ putty.org</a:t>
            </a:r>
          </a:p>
        </p:txBody>
      </p:sp>
      <p:sp>
        <p:nvSpPr>
          <p:cNvPr id="5" name="Rectangle 4">
            <a:extLst>
              <a:ext uri="{FF2B5EF4-FFF2-40B4-BE49-F238E27FC236}">
                <a16:creationId xmlns:a16="http://schemas.microsoft.com/office/drawing/2014/main" id="{3F31B6C4-E51A-476E-98F9-14559D8CBED5}"/>
              </a:ext>
            </a:extLst>
          </p:cNvPr>
          <p:cNvSpPr/>
          <p:nvPr/>
        </p:nvSpPr>
        <p:spPr>
          <a:xfrm rot="5400000">
            <a:off x="8814954" y="3023754"/>
            <a:ext cx="6400800" cy="353291"/>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7030A0"/>
                </a:solidFill>
                <a:latin typeface="Rockwell Nova Extra Bold" panose="020B0604020202020204" pitchFamily="18" charset="0"/>
              </a:rPr>
              <a:t>Console Program</a:t>
            </a:r>
          </a:p>
        </p:txBody>
      </p:sp>
      <p:sp>
        <p:nvSpPr>
          <p:cNvPr id="6" name="Rectangle 5">
            <a:extLst>
              <a:ext uri="{FF2B5EF4-FFF2-40B4-BE49-F238E27FC236}">
                <a16:creationId xmlns:a16="http://schemas.microsoft.com/office/drawing/2014/main" id="{704A28BC-9C2D-4457-9C8C-33704822D06F}"/>
              </a:ext>
            </a:extLst>
          </p:cNvPr>
          <p:cNvSpPr/>
          <p:nvPr/>
        </p:nvSpPr>
        <p:spPr>
          <a:xfrm>
            <a:off x="6972195" y="24923"/>
            <a:ext cx="449995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FFC000"/>
                </a:solidFill>
                <a:effectLst>
                  <a:glow rad="38100">
                    <a:schemeClr val="accent1">
                      <a:alpha val="40000"/>
                    </a:schemeClr>
                  </a:glow>
                </a:effectLst>
              </a:rPr>
              <a:t>Pre-requisite</a:t>
            </a:r>
          </a:p>
        </p:txBody>
      </p:sp>
    </p:spTree>
    <p:extLst>
      <p:ext uri="{BB962C8B-B14F-4D97-AF65-F5344CB8AC3E}">
        <p14:creationId xmlns:p14="http://schemas.microsoft.com/office/powerpoint/2010/main" val="1910976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C25694-7837-43A0-96C2-36C449281D56}"/>
              </a:ext>
            </a:extLst>
          </p:cNvPr>
          <p:cNvSpPr>
            <a:spLocks noGrp="1"/>
          </p:cNvSpPr>
          <p:nvPr>
            <p:ph type="body" sz="quarter" idx="10"/>
          </p:nvPr>
        </p:nvSpPr>
        <p:spPr/>
        <p:txBody>
          <a:bodyPr/>
          <a:lstStyle/>
          <a:p>
            <a:r>
              <a:rPr lang="en-US" altLang="zh-CN" dirty="0"/>
              <a:t>Exercise Ch3 </a:t>
            </a:r>
            <a:r>
              <a:rPr lang="en-US" altLang="zh-CN" dirty="0">
                <a:sym typeface="Wingdings" panose="05000000000000000000" pitchFamily="2" charset="2"/>
              </a:rPr>
              <a:t> 2. LED Button Interrupt</a:t>
            </a:r>
            <a:endParaRPr lang="en-US" dirty="0"/>
          </a:p>
        </p:txBody>
      </p:sp>
      <p:sp>
        <p:nvSpPr>
          <p:cNvPr id="3" name="Content Placeholder 2">
            <a:extLst>
              <a:ext uri="{FF2B5EF4-FFF2-40B4-BE49-F238E27FC236}">
                <a16:creationId xmlns:a16="http://schemas.microsoft.com/office/drawing/2014/main" id="{168CD8D1-B183-46F0-AB23-B15E5A57308A}"/>
              </a:ext>
            </a:extLst>
          </p:cNvPr>
          <p:cNvSpPr>
            <a:spLocks noGrp="1"/>
          </p:cNvSpPr>
          <p:nvPr>
            <p:ph sz="quarter" idx="33"/>
          </p:nvPr>
        </p:nvSpPr>
        <p:spPr/>
        <p:txBody>
          <a:bodyPr>
            <a:normAutofit fontScale="70000" lnSpcReduction="20000"/>
          </a:bodyPr>
          <a:lstStyle/>
          <a:p>
            <a:pPr marL="0" indent="-342900" defTabSz="913852">
              <a:buClr>
                <a:schemeClr val="accent1"/>
              </a:buClr>
              <a:buSzPct val="100000"/>
              <a:buFont typeface="Wingdings" pitchFamily="2" charset="2"/>
              <a:buChar char="§"/>
            </a:pPr>
            <a:r>
              <a:rPr lang="en-US" altLang="ja-JP" b="1" kern="800" dirty="0">
                <a:solidFill>
                  <a:srgbClr val="005596"/>
                </a:solidFill>
              </a:rPr>
              <a:t>Purpose: Rather than polling the state of the button in a thread, use an interrupt so that your firmware is notified every time the button is pressed. Use the interrupt callback function to toggle the state of the LED</a:t>
            </a:r>
            <a:r>
              <a:rPr lang="en-US" b="1" kern="800" dirty="0">
                <a:solidFill>
                  <a:srgbClr val="005596"/>
                </a:solidFill>
              </a:rPr>
              <a:t>. </a:t>
            </a:r>
          </a:p>
          <a:p>
            <a:pPr marL="0" indent="-342900" defTabSz="913852">
              <a:buClr>
                <a:schemeClr val="accent1"/>
              </a:buClr>
              <a:buSzPct val="100000"/>
              <a:buFont typeface="Wingdings" pitchFamily="2" charset="2"/>
              <a:buChar char="§"/>
            </a:pPr>
            <a:r>
              <a:rPr lang="en-US" b="1" kern="800" dirty="0">
                <a:solidFill>
                  <a:srgbClr val="005596"/>
                </a:solidFill>
              </a:rPr>
              <a:t>Reference: Material is covered in 3.4.1 </a:t>
            </a:r>
          </a:p>
          <a:p>
            <a:pPr marL="457200" indent="-457200">
              <a:buAutoNum type="arabicPeriod"/>
            </a:pPr>
            <a:r>
              <a:rPr lang="en-US" dirty="0"/>
              <a:t>Create another new application called ch03_interrupt_920819 with the same template. </a:t>
            </a:r>
          </a:p>
          <a:p>
            <a:pPr marL="456846" lvl="1" indent="0">
              <a:buNone/>
            </a:pPr>
            <a:r>
              <a:rPr lang="en-US" dirty="0"/>
              <a:t>There is no need to copy source code from another application in this exercise.</a:t>
            </a:r>
          </a:p>
          <a:p>
            <a:pPr marL="457200" indent="-457200">
              <a:buFont typeface="Arial" panose="020B0604020202020204" pitchFamily="34" charset="0"/>
              <a:buAutoNum type="arabicPeriod"/>
            </a:pPr>
            <a:r>
              <a:rPr lang="en-US" dirty="0"/>
              <a:t>In the </a:t>
            </a:r>
            <a:r>
              <a:rPr lang="en-US" dirty="0" err="1"/>
              <a:t>app.c</a:t>
            </a:r>
            <a:r>
              <a:rPr lang="en-US" dirty="0"/>
              <a:t> file:</a:t>
            </a:r>
          </a:p>
          <a:p>
            <a:pPr marL="1370850" lvl="2" indent="-457200">
              <a:buFont typeface="+mj-lt"/>
              <a:buAutoNum type="alphaLcPeriod"/>
            </a:pPr>
            <a:r>
              <a:rPr lang="en-US" sz="1900" dirty="0"/>
              <a:t>Remove the calls to </a:t>
            </a:r>
            <a:r>
              <a:rPr lang="en-US" sz="1900" dirty="0" err="1"/>
              <a:t>wiced_rtos_create_thread</a:t>
            </a:r>
            <a:r>
              <a:rPr lang="en-US" sz="1900" dirty="0"/>
              <a:t>() and </a:t>
            </a:r>
            <a:r>
              <a:rPr lang="en-US" sz="1900" dirty="0" err="1"/>
              <a:t>wiced_rtos_init_thread</a:t>
            </a:r>
            <a:r>
              <a:rPr lang="en-US" sz="1900" dirty="0"/>
              <a:t>().</a:t>
            </a:r>
          </a:p>
          <a:p>
            <a:pPr marL="1370850" lvl="2" indent="-457200">
              <a:buFont typeface="+mj-lt"/>
              <a:buAutoNum type="alphaLcPeriod"/>
            </a:pPr>
            <a:r>
              <a:rPr lang="en-US" sz="1900" dirty="0"/>
              <a:t>Delete the thread function.</a:t>
            </a:r>
          </a:p>
          <a:p>
            <a:pPr marL="457200" indent="-457200">
              <a:buFont typeface="+mj-lt"/>
              <a:buAutoNum type="arabicPeriod" startAt="3"/>
            </a:pPr>
            <a:r>
              <a:rPr lang="en-US" dirty="0"/>
              <a:t>In BTM_ENABLED_EVT, set up a falling edge interrupt for the GPIO connected to the button and register the callback function.</a:t>
            </a:r>
          </a:p>
          <a:p>
            <a:pPr marL="1370850" lvl="2" indent="-457200">
              <a:buFont typeface="+mj-lt"/>
              <a:buAutoNum type="alphaLcPeriod"/>
            </a:pPr>
            <a:r>
              <a:rPr lang="en-US" dirty="0"/>
              <a:t>Hint: You will need to call </a:t>
            </a:r>
            <a:r>
              <a:rPr lang="en-US" dirty="0" err="1"/>
              <a:t>wiced_hal_gpio_register_pin_for_interrupt</a:t>
            </a:r>
            <a:r>
              <a:rPr lang="en-US" dirty="0"/>
              <a:t> and </a:t>
            </a:r>
            <a:r>
              <a:rPr lang="en-US" dirty="0" err="1"/>
              <a:t>wiced_hal_gpio_configure_pin</a:t>
            </a:r>
            <a:r>
              <a:rPr lang="en-US" dirty="0"/>
              <a:t>.</a:t>
            </a:r>
          </a:p>
          <a:p>
            <a:pPr marL="457200" indent="-457200">
              <a:buFont typeface="+mj-lt"/>
              <a:buAutoNum type="arabicPeriod" startAt="4"/>
            </a:pPr>
            <a:r>
              <a:rPr lang="en-US" dirty="0"/>
              <a:t>Create the interrupt callback function so that it toggles the state of the LED each time the button is pressed.</a:t>
            </a:r>
          </a:p>
          <a:p>
            <a:pPr marL="1370850" lvl="2" indent="-457200">
              <a:buFont typeface="+mj-lt"/>
              <a:buAutoNum type="alphaLcPeriod"/>
            </a:pPr>
            <a:r>
              <a:rPr lang="en-US" dirty="0"/>
              <a:t>Hint: Replace </a:t>
            </a:r>
            <a:r>
              <a:rPr lang="en-US" dirty="0" err="1"/>
              <a:t>app_task</a:t>
            </a:r>
            <a:r>
              <a:rPr lang="en-US" dirty="0"/>
              <a:t>() and associated declarations with the callback function.</a:t>
            </a:r>
          </a:p>
          <a:p>
            <a:pPr marL="457200" indent="-457200">
              <a:buFont typeface="+mj-lt"/>
              <a:buAutoNum type="arabicPeriod" startAt="4"/>
            </a:pPr>
            <a:r>
              <a:rPr lang="en-US" dirty="0"/>
              <a:t>Program your application to the board and test it.</a:t>
            </a:r>
          </a:p>
          <a:p>
            <a:endParaRPr lang="en-US" dirty="0"/>
          </a:p>
        </p:txBody>
      </p:sp>
      <p:sp>
        <p:nvSpPr>
          <p:cNvPr id="4" name="Rectangle 3">
            <a:extLst>
              <a:ext uri="{FF2B5EF4-FFF2-40B4-BE49-F238E27FC236}">
                <a16:creationId xmlns:a16="http://schemas.microsoft.com/office/drawing/2014/main" id="{D1185D78-ACC2-4687-BBD1-39ACE70ACB81}"/>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038024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ADI Shields</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CN0397 – ADI RGB light sensor </a:t>
            </a:r>
          </a:p>
          <a:p>
            <a:endParaRPr lang="en-US" dirty="0"/>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a:xfrm>
            <a:off x="494993" y="2072827"/>
            <a:ext cx="5601007" cy="3251648"/>
          </a:xfrm>
        </p:spPr>
        <p:txBody>
          <a:bodyPr>
            <a:normAutofit/>
          </a:bodyPr>
          <a:lstStyle/>
          <a:p>
            <a:r>
              <a:rPr lang="en-US" dirty="0"/>
              <a:t>Color light recognition system </a:t>
            </a:r>
          </a:p>
          <a:p>
            <a:r>
              <a:rPr lang="en-US" dirty="0"/>
              <a:t>Smart agriculture applications </a:t>
            </a:r>
          </a:p>
          <a:p>
            <a:r>
              <a:rPr lang="en-US" dirty="0"/>
              <a:t>16-bit digitization </a:t>
            </a:r>
          </a:p>
          <a:p>
            <a:r>
              <a:rPr lang="en-US" dirty="0"/>
              <a:t>Low power </a:t>
            </a:r>
          </a:p>
          <a:p>
            <a:r>
              <a:rPr lang="en-US" dirty="0"/>
              <a:t>Arduino-compatible shield format </a:t>
            </a:r>
          </a:p>
        </p:txBody>
      </p:sp>
      <p:pic>
        <p:nvPicPr>
          <p:cNvPr id="1026" name="Picture 2" descr="CN0397_06_1024 Image">
            <a:extLst>
              <a:ext uri="{FF2B5EF4-FFF2-40B4-BE49-F238E27FC236}">
                <a16:creationId xmlns:a16="http://schemas.microsoft.com/office/drawing/2014/main" id="{9FDD6386-6C81-4FC8-A24A-746692BB26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80293" y="1484701"/>
            <a:ext cx="4354407"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488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Ch3 </a:t>
            </a:r>
            <a:r>
              <a:rPr lang="en-US" dirty="0">
                <a:sym typeface="Wingdings" panose="05000000000000000000" pitchFamily="2" charset="2"/>
              </a:rPr>
              <a:t> </a:t>
            </a:r>
            <a:r>
              <a:rPr lang="en-US" dirty="0"/>
              <a:t>Mesh RGB – ADI CN0397</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4" y="1471473"/>
            <a:ext cx="5892272" cy="4554259"/>
          </a:xfrm>
        </p:spPr>
        <p:txBody>
          <a:bodyPr/>
          <a:lstStyle/>
          <a:p>
            <a:r>
              <a:rPr lang="en-US" dirty="0"/>
              <a:t>Read and Display data on the Debug UART from the Analog Devices CN0397 RGB Light Sensor Arduino shield. </a:t>
            </a:r>
          </a:p>
          <a:p>
            <a:r>
              <a:rPr lang="en-US" dirty="0"/>
              <a:t>Interface to the AD7798 3 channel 16 bit Delta Sigma ADC as a SPI Slave.</a:t>
            </a:r>
          </a:p>
          <a:p>
            <a:pPr marL="457200" lvl="0" indent="-457200">
              <a:buAutoNum type="arabicPeriod"/>
            </a:pPr>
            <a:r>
              <a:rPr lang="en-US" dirty="0"/>
              <a:t>Plug the CN0397 onto the CYW920819EVB-02 as shown.</a:t>
            </a:r>
          </a:p>
          <a:p>
            <a:pPr marL="457200" lvl="0" indent="-457200">
              <a:buAutoNum type="arabicPeriod"/>
            </a:pPr>
            <a:endParaRPr lang="en-US" dirty="0"/>
          </a:p>
          <a:p>
            <a:endParaRPr lang="en-US" dirty="0"/>
          </a:p>
        </p:txBody>
      </p:sp>
      <p:pic>
        <p:nvPicPr>
          <p:cNvPr id="7" name="Picture 6">
            <a:extLst>
              <a:ext uri="{FF2B5EF4-FFF2-40B4-BE49-F238E27FC236}">
                <a16:creationId xmlns:a16="http://schemas.microsoft.com/office/drawing/2014/main" id="{D0F86834-2202-4FC8-8727-B11D8C2DE1B4}"/>
              </a:ext>
            </a:extLst>
          </p:cNvPr>
          <p:cNvPicPr/>
          <p:nvPr/>
        </p:nvPicPr>
        <p:blipFill>
          <a:blip r:embed="rId2">
            <a:extLst>
              <a:ext uri="{28A0092B-C50C-407E-A947-70E740481C1C}">
                <a14:useLocalDpi xmlns:a14="http://schemas.microsoft.com/office/drawing/2010/main"/>
              </a:ext>
            </a:extLst>
          </a:blip>
          <a:srcRect/>
          <a:stretch>
            <a:fillRect/>
          </a:stretch>
        </p:blipFill>
        <p:spPr bwMode="auto">
          <a:xfrm>
            <a:off x="6311065" y="1870732"/>
            <a:ext cx="5657850" cy="4352925"/>
          </a:xfrm>
          <a:prstGeom prst="rect">
            <a:avLst/>
          </a:prstGeom>
          <a:noFill/>
          <a:ln>
            <a:noFill/>
          </a:ln>
        </p:spPr>
      </p:pic>
    </p:spTree>
    <p:extLst>
      <p:ext uri="{BB962C8B-B14F-4D97-AF65-F5344CB8AC3E}">
        <p14:creationId xmlns:p14="http://schemas.microsoft.com/office/powerpoint/2010/main" val="3982659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Ch3 </a:t>
            </a:r>
            <a:r>
              <a:rPr lang="en-US" dirty="0">
                <a:sym typeface="Wingdings" panose="05000000000000000000" pitchFamily="2" charset="2"/>
              </a:rPr>
              <a:t> </a:t>
            </a:r>
            <a:r>
              <a:rPr lang="en-US" dirty="0"/>
              <a:t>Mesh RGB – ADI CN0397 (cont’d)</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4" y="1471473"/>
            <a:ext cx="6794806" cy="2757627"/>
          </a:xfrm>
        </p:spPr>
        <p:txBody>
          <a:bodyPr/>
          <a:lstStyle/>
          <a:p>
            <a:pPr marL="0" lvl="0" indent="0">
              <a:buNone/>
            </a:pPr>
            <a:r>
              <a:rPr lang="en-US" dirty="0"/>
              <a:t>2. Download or link to the Project Template on GitHub</a:t>
            </a:r>
          </a:p>
          <a:p>
            <a:pPr lvl="1"/>
            <a:r>
              <a:rPr lang="en-US" dirty="0"/>
              <a:t>Using a browser, navigate to </a:t>
            </a:r>
            <a:r>
              <a:rPr lang="en-US" u="sng" dirty="0">
                <a:hlinkClick r:id="rId2"/>
              </a:rPr>
              <a:t>https://github.com/arrowelectronicsesc/ble_mesh</a:t>
            </a:r>
            <a:endParaRPr lang="en-US" dirty="0"/>
          </a:p>
        </p:txBody>
      </p:sp>
      <p:pic>
        <p:nvPicPr>
          <p:cNvPr id="4" name="Picture 3">
            <a:extLst>
              <a:ext uri="{FF2B5EF4-FFF2-40B4-BE49-F238E27FC236}">
                <a16:creationId xmlns:a16="http://schemas.microsoft.com/office/drawing/2014/main" id="{37F5B2EA-EE6D-458D-A9C5-C4250261768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56208" y="1315061"/>
            <a:ext cx="4655533" cy="3129939"/>
          </a:xfrm>
          <a:prstGeom prst="rect">
            <a:avLst/>
          </a:prstGeom>
        </p:spPr>
      </p:pic>
      <p:pic>
        <p:nvPicPr>
          <p:cNvPr id="5" name="Picture 4">
            <a:extLst>
              <a:ext uri="{FF2B5EF4-FFF2-40B4-BE49-F238E27FC236}">
                <a16:creationId xmlns:a16="http://schemas.microsoft.com/office/drawing/2014/main" id="{88E5E724-3670-4A64-B6D9-087BC92DC6A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57112" y="3296601"/>
            <a:ext cx="4897191" cy="2927056"/>
          </a:xfrm>
          <a:prstGeom prst="rect">
            <a:avLst/>
          </a:prstGeom>
        </p:spPr>
      </p:pic>
      <p:sp>
        <p:nvSpPr>
          <p:cNvPr id="8" name="Content Placeholder 2">
            <a:extLst>
              <a:ext uri="{FF2B5EF4-FFF2-40B4-BE49-F238E27FC236}">
                <a16:creationId xmlns:a16="http://schemas.microsoft.com/office/drawing/2014/main" id="{F4D00E4B-027F-43E4-B787-BB6A8C667F5D}"/>
              </a:ext>
            </a:extLst>
          </p:cNvPr>
          <p:cNvSpPr txBox="1">
            <a:spLocks/>
          </p:cNvSpPr>
          <p:nvPr/>
        </p:nvSpPr>
        <p:spPr>
          <a:xfrm>
            <a:off x="418794" y="3127712"/>
            <a:ext cx="5486706" cy="2757627"/>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lvl="1"/>
            <a:r>
              <a:rPr lang="en-US" dirty="0"/>
              <a:t>Click on Clone or download the master branch</a:t>
            </a:r>
          </a:p>
          <a:p>
            <a:pPr lvl="1"/>
            <a:r>
              <a:rPr lang="en-US" dirty="0"/>
              <a:t>Unzip the CN_0397_ADI_Light_Sensor directory to a known location on your PC</a:t>
            </a:r>
          </a:p>
        </p:txBody>
      </p:sp>
      <p:sp>
        <p:nvSpPr>
          <p:cNvPr id="9" name="Oval 8">
            <a:extLst>
              <a:ext uri="{FF2B5EF4-FFF2-40B4-BE49-F238E27FC236}">
                <a16:creationId xmlns:a16="http://schemas.microsoft.com/office/drawing/2014/main" id="{F0C60D18-9674-41CF-99DE-726AF052D2A6}"/>
              </a:ext>
            </a:extLst>
          </p:cNvPr>
          <p:cNvSpPr/>
          <p:nvPr/>
        </p:nvSpPr>
        <p:spPr>
          <a:xfrm>
            <a:off x="8973307" y="5606440"/>
            <a:ext cx="1717145" cy="342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2019974-E675-4821-A5C2-B32EC2DF13DE}"/>
              </a:ext>
            </a:extLst>
          </p:cNvPr>
          <p:cNvSpPr/>
          <p:nvPr/>
        </p:nvSpPr>
        <p:spPr>
          <a:xfrm>
            <a:off x="8986007" y="3441700"/>
            <a:ext cx="2068296" cy="3700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E0714C-30DD-467C-BA07-3ACBEB4D2CCF}"/>
              </a:ext>
            </a:extLst>
          </p:cNvPr>
          <p:cNvSpPr/>
          <p:nvPr/>
        </p:nvSpPr>
        <p:spPr>
          <a:xfrm>
            <a:off x="10852907" y="2476500"/>
            <a:ext cx="797557" cy="1758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9E3669F-AC20-4912-B6BF-3607F6879E59}"/>
              </a:ext>
            </a:extLst>
          </p:cNvPr>
          <p:cNvCxnSpPr/>
          <p:nvPr/>
        </p:nvCxnSpPr>
        <p:spPr>
          <a:xfrm flipH="1">
            <a:off x="9201907" y="2652381"/>
            <a:ext cx="1488545" cy="7766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AC2BF90-1925-43A2-8FFE-2B3457C092F3}"/>
              </a:ext>
            </a:extLst>
          </p:cNvPr>
          <p:cNvCxnSpPr>
            <a:cxnSpLocks/>
          </p:cNvCxnSpPr>
          <p:nvPr/>
        </p:nvCxnSpPr>
        <p:spPr>
          <a:xfrm flipH="1">
            <a:off x="11149394" y="2739402"/>
            <a:ext cx="467257" cy="8106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DAA89F-70EA-4998-AD5E-9D4021569419}"/>
              </a:ext>
            </a:extLst>
          </p:cNvPr>
          <p:cNvSpPr/>
          <p:nvPr/>
        </p:nvSpPr>
        <p:spPr>
          <a:xfrm rot="5400000">
            <a:off x="8814954" y="3023754"/>
            <a:ext cx="6400800" cy="353291"/>
          </a:xfrm>
          <a:prstGeom prst="rect">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latin typeface="Rockwell Nova Extra Bold" panose="020B0604020202020204" pitchFamily="18" charset="0"/>
              </a:rPr>
              <a:t>GitHub</a:t>
            </a:r>
          </a:p>
        </p:txBody>
      </p:sp>
    </p:spTree>
    <p:extLst>
      <p:ext uri="{BB962C8B-B14F-4D97-AF65-F5344CB8AC3E}">
        <p14:creationId xmlns:p14="http://schemas.microsoft.com/office/powerpoint/2010/main" val="26997258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Ch3 </a:t>
            </a:r>
            <a:r>
              <a:rPr lang="en-US" dirty="0">
                <a:sym typeface="Wingdings" panose="05000000000000000000" pitchFamily="2" charset="2"/>
              </a:rPr>
              <a:t> </a:t>
            </a:r>
            <a:r>
              <a:rPr lang="en-US" dirty="0"/>
              <a:t>Mesh RGB – ADI CN0397 (cont’d)</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4" y="1471473"/>
            <a:ext cx="6440764" cy="2186125"/>
          </a:xfrm>
        </p:spPr>
        <p:txBody>
          <a:bodyPr>
            <a:normAutofit/>
          </a:bodyPr>
          <a:lstStyle/>
          <a:p>
            <a:pPr marL="0" lvl="0" indent="0">
              <a:buNone/>
            </a:pPr>
            <a:r>
              <a:rPr lang="en-US" dirty="0"/>
              <a:t>3. Create a new application called CN0397_ADI_CN0397_Light_Sensor using the modus.mk file in the CN_0397_ADI_Light_Sensor directory just created.</a:t>
            </a:r>
          </a:p>
          <a:p>
            <a:pPr marL="0" lvl="0" indent="0">
              <a:buNone/>
            </a:pPr>
            <a:endParaRPr lang="en-US" dirty="0"/>
          </a:p>
        </p:txBody>
      </p:sp>
      <p:sp>
        <p:nvSpPr>
          <p:cNvPr id="7" name="Content Placeholder 2">
            <a:extLst>
              <a:ext uri="{FF2B5EF4-FFF2-40B4-BE49-F238E27FC236}">
                <a16:creationId xmlns:a16="http://schemas.microsoft.com/office/drawing/2014/main" id="{8615A883-6638-49AA-B186-6C9C716AB3C4}"/>
              </a:ext>
            </a:extLst>
          </p:cNvPr>
          <p:cNvSpPr txBox="1">
            <a:spLocks/>
          </p:cNvSpPr>
          <p:nvPr/>
        </p:nvSpPr>
        <p:spPr>
          <a:xfrm>
            <a:off x="414884" y="3657599"/>
            <a:ext cx="6305228" cy="238034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dirty="0"/>
              <a:t>4. Copy in </a:t>
            </a:r>
            <a:r>
              <a:rPr lang="en-US" dirty="0" err="1"/>
              <a:t>SPI_Comm</a:t>
            </a:r>
            <a:r>
              <a:rPr lang="en-US" dirty="0"/>
              <a:t>, AD7798 and cn0397 files from the CN_0397_ADI_Light_Sensor directory:</a:t>
            </a:r>
          </a:p>
          <a:p>
            <a:pPr marL="0" indent="0">
              <a:buFont typeface="Arial" panose="020B0604020202020204" pitchFamily="34" charset="0"/>
              <a:buNone/>
            </a:pPr>
            <a:r>
              <a:rPr lang="en-US" dirty="0"/>
              <a:t>	</a:t>
            </a:r>
          </a:p>
          <a:p>
            <a:pPr marL="0" indent="0">
              <a:buFont typeface="Arial" panose="020B0604020202020204" pitchFamily="34" charset="0"/>
              <a:buNone/>
            </a:pPr>
            <a:endParaRPr lang="en-US" dirty="0"/>
          </a:p>
        </p:txBody>
      </p:sp>
      <p:grpSp>
        <p:nvGrpSpPr>
          <p:cNvPr id="15" name="Group 14">
            <a:extLst>
              <a:ext uri="{FF2B5EF4-FFF2-40B4-BE49-F238E27FC236}">
                <a16:creationId xmlns:a16="http://schemas.microsoft.com/office/drawing/2014/main" id="{B600B017-85E9-4C72-B18C-A04B1F434AE0}"/>
              </a:ext>
            </a:extLst>
          </p:cNvPr>
          <p:cNvGrpSpPr/>
          <p:nvPr/>
        </p:nvGrpSpPr>
        <p:grpSpPr>
          <a:xfrm>
            <a:off x="6720112" y="1294404"/>
            <a:ext cx="4268312" cy="4929253"/>
            <a:chOff x="6444341" y="1186791"/>
            <a:chExt cx="4268312" cy="4929253"/>
          </a:xfrm>
        </p:grpSpPr>
        <p:pic>
          <p:nvPicPr>
            <p:cNvPr id="14" name="Picture 13">
              <a:extLst>
                <a:ext uri="{FF2B5EF4-FFF2-40B4-BE49-F238E27FC236}">
                  <a16:creationId xmlns:a16="http://schemas.microsoft.com/office/drawing/2014/main" id="{41F2AED6-F2E6-49FD-A1B3-44D74729542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44342" y="2002971"/>
              <a:ext cx="4268311" cy="261258"/>
            </a:xfrm>
            <a:prstGeom prst="rect">
              <a:avLst/>
            </a:prstGeom>
          </p:spPr>
        </p:pic>
        <p:pic>
          <p:nvPicPr>
            <p:cNvPr id="12" name="Picture 11">
              <a:extLst>
                <a:ext uri="{FF2B5EF4-FFF2-40B4-BE49-F238E27FC236}">
                  <a16:creationId xmlns:a16="http://schemas.microsoft.com/office/drawing/2014/main" id="{BD6E02C5-F9B3-48D9-A786-9AFC2C98C8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44342" y="1186791"/>
              <a:ext cx="4268311" cy="800012"/>
            </a:xfrm>
            <a:prstGeom prst="rect">
              <a:avLst/>
            </a:prstGeom>
          </p:spPr>
        </p:pic>
        <p:pic>
          <p:nvPicPr>
            <p:cNvPr id="13" name="Picture 12">
              <a:extLst>
                <a:ext uri="{FF2B5EF4-FFF2-40B4-BE49-F238E27FC236}">
                  <a16:creationId xmlns:a16="http://schemas.microsoft.com/office/drawing/2014/main" id="{A789E58E-555D-467A-8532-B1C646D38B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44341" y="2280397"/>
              <a:ext cx="4268311" cy="3835647"/>
            </a:xfrm>
            <a:prstGeom prst="rect">
              <a:avLst/>
            </a:prstGeom>
          </p:spPr>
        </p:pic>
      </p:grpSp>
      <p:sp>
        <p:nvSpPr>
          <p:cNvPr id="9" name="Rectangle 8">
            <a:extLst>
              <a:ext uri="{FF2B5EF4-FFF2-40B4-BE49-F238E27FC236}">
                <a16:creationId xmlns:a16="http://schemas.microsoft.com/office/drawing/2014/main" id="{A4BB6A8B-9DC9-4DEE-A01E-7CF88139C94F}"/>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595601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03B2C9-E8A2-45C4-8575-B7393629FD3B}"/>
              </a:ext>
            </a:extLst>
          </p:cNvPr>
          <p:cNvSpPr>
            <a:spLocks noGrp="1"/>
          </p:cNvSpPr>
          <p:nvPr>
            <p:ph sz="quarter" idx="33"/>
          </p:nvPr>
        </p:nvSpPr>
        <p:spPr>
          <a:xfrm>
            <a:off x="276913" y="1312364"/>
            <a:ext cx="11358323" cy="654850"/>
          </a:xfrm>
        </p:spPr>
        <p:txBody>
          <a:bodyPr>
            <a:normAutofit fontScale="92500" lnSpcReduction="20000"/>
          </a:bodyPr>
          <a:lstStyle/>
          <a:p>
            <a:pPr marL="0" indent="0">
              <a:buNone/>
            </a:pPr>
            <a:r>
              <a:rPr lang="en-US" dirty="0" err="1"/>
              <a:t>ModusToolbox</a:t>
            </a:r>
            <a:r>
              <a:rPr lang="en-US" dirty="0"/>
              <a:t>™ software is a set of tools that enable you to integrate Cypress devices into your existing development methodology</a:t>
            </a:r>
          </a:p>
        </p:txBody>
      </p:sp>
      <p:sp>
        <p:nvSpPr>
          <p:cNvPr id="5" name="Title 2">
            <a:extLst>
              <a:ext uri="{FF2B5EF4-FFF2-40B4-BE49-F238E27FC236}">
                <a16:creationId xmlns:a16="http://schemas.microsoft.com/office/drawing/2014/main" id="{F484F0E9-74EA-47A6-8894-C10C96F8B74F}"/>
              </a:ext>
            </a:extLst>
          </p:cNvPr>
          <p:cNvSpPr>
            <a:spLocks noGrp="1"/>
          </p:cNvSpPr>
          <p:nvPr>
            <p:ph type="body" sz="quarter" idx="10"/>
          </p:nvPr>
        </p:nvSpPr>
        <p:spPr/>
        <p:txBody>
          <a:bodyPr/>
          <a:lstStyle/>
          <a:p>
            <a:r>
              <a:rPr lang="en-US" sz="3000" dirty="0" err="1"/>
              <a:t>ModusToolbox</a:t>
            </a:r>
            <a:r>
              <a:rPr lang="en-US" sz="3000" dirty="0"/>
              <a:t> 1.1 SDK View</a:t>
            </a:r>
          </a:p>
        </p:txBody>
      </p:sp>
      <p:pic>
        <p:nvPicPr>
          <p:cNvPr id="6" name="Content Placeholder 3">
            <a:extLst>
              <a:ext uri="{FF2B5EF4-FFF2-40B4-BE49-F238E27FC236}">
                <a16:creationId xmlns:a16="http://schemas.microsoft.com/office/drawing/2014/main" id="{6D411E71-E4DC-451C-9A72-ED58C34B58F5}"/>
              </a:ext>
            </a:extLst>
          </p:cNvPr>
          <p:cNvPicPr>
            <a:picLocks noChangeAspect="1"/>
          </p:cNvPicPr>
          <p:nvPr/>
        </p:nvPicPr>
        <p:blipFill>
          <a:blip r:embed="rId3"/>
          <a:stretch>
            <a:fillRect/>
          </a:stretch>
        </p:blipFill>
        <p:spPr>
          <a:xfrm>
            <a:off x="276913" y="2085531"/>
            <a:ext cx="9343103" cy="4279607"/>
          </a:xfrm>
          <a:prstGeom prst="rect">
            <a:avLst/>
          </a:prstGeom>
        </p:spPr>
      </p:pic>
      <p:pic>
        <p:nvPicPr>
          <p:cNvPr id="7" name="Picture 6">
            <a:extLst>
              <a:ext uri="{FF2B5EF4-FFF2-40B4-BE49-F238E27FC236}">
                <a16:creationId xmlns:a16="http://schemas.microsoft.com/office/drawing/2014/main" id="{CAB81386-2151-437C-8428-7418E157D94B}"/>
              </a:ext>
            </a:extLst>
          </p:cNvPr>
          <p:cNvPicPr>
            <a:picLocks noChangeAspect="1"/>
          </p:cNvPicPr>
          <p:nvPr/>
        </p:nvPicPr>
        <p:blipFill>
          <a:blip r:embed="rId4"/>
          <a:stretch>
            <a:fillRect/>
          </a:stretch>
        </p:blipFill>
        <p:spPr>
          <a:xfrm>
            <a:off x="3743386" y="2428404"/>
            <a:ext cx="2956816" cy="3407959"/>
          </a:xfrm>
          <a:prstGeom prst="rect">
            <a:avLst/>
          </a:prstGeom>
        </p:spPr>
      </p:pic>
    </p:spTree>
    <p:extLst>
      <p:ext uri="{BB962C8B-B14F-4D97-AF65-F5344CB8AC3E}">
        <p14:creationId xmlns:p14="http://schemas.microsoft.com/office/powerpoint/2010/main" val="1071828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319591-966A-4D7E-B412-0AA086DE4F5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6286" y="4106490"/>
            <a:ext cx="5386920" cy="2107924"/>
          </a:xfrm>
          <a:prstGeom prst="rect">
            <a:avLst/>
          </a:prstGeom>
        </p:spPr>
      </p:pic>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Ch3 </a:t>
            </a:r>
            <a:r>
              <a:rPr lang="en-US" dirty="0">
                <a:sym typeface="Wingdings" panose="05000000000000000000" pitchFamily="2" charset="2"/>
              </a:rPr>
              <a:t> </a:t>
            </a:r>
            <a:r>
              <a:rPr lang="en-US" dirty="0"/>
              <a:t>Mesh RGB – ADI CN0397 (cont’d)</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4" y="1471473"/>
            <a:ext cx="11358322" cy="4554259"/>
          </a:xfrm>
        </p:spPr>
        <p:txBody>
          <a:bodyPr>
            <a:normAutofit fontScale="92500" lnSpcReduction="20000"/>
          </a:bodyPr>
          <a:lstStyle/>
          <a:p>
            <a:pPr marL="0" lvl="0" indent="0">
              <a:buNone/>
            </a:pPr>
            <a:r>
              <a:rPr lang="en-US" dirty="0"/>
              <a:t>5. Enable SPI interface in the </a:t>
            </a:r>
            <a:r>
              <a:rPr lang="en-US" dirty="0" err="1"/>
              <a:t>spi_master_w_sensor.c</a:t>
            </a:r>
            <a:r>
              <a:rPr lang="en-US" dirty="0"/>
              <a:t> file:</a:t>
            </a:r>
          </a:p>
          <a:p>
            <a:pPr lvl="1"/>
            <a:r>
              <a:rPr lang="en-US" dirty="0"/>
              <a:t>Include SPI header file:</a:t>
            </a:r>
          </a:p>
          <a:p>
            <a:pPr marL="913650" lvl="2" indent="0">
              <a:buNone/>
            </a:pPr>
            <a:r>
              <a:rPr lang="en-US" dirty="0"/>
              <a:t>#include "</a:t>
            </a:r>
            <a:r>
              <a:rPr lang="en-US" dirty="0" err="1"/>
              <a:t>wiced_hal_pspi.h</a:t>
            </a:r>
            <a:r>
              <a:rPr lang="en-US" dirty="0"/>
              <a:t>“ </a:t>
            </a:r>
          </a:p>
          <a:p>
            <a:pPr lvl="1"/>
            <a:r>
              <a:rPr lang="en-US" sz="2100" dirty="0"/>
              <a:t>In the </a:t>
            </a:r>
            <a:r>
              <a:rPr lang="en-US" sz="2100" dirty="0" err="1"/>
              <a:t>Init_app</a:t>
            </a:r>
            <a:r>
              <a:rPr lang="en-US" sz="2100" dirty="0"/>
              <a:t> routine, initialize SPI1 after the Button GPIO is initialized</a:t>
            </a:r>
          </a:p>
          <a:p>
            <a:pPr marL="913650" lvl="2" indent="0">
              <a:buNone/>
            </a:pPr>
            <a:r>
              <a:rPr lang="en-US" dirty="0"/>
              <a:t> </a:t>
            </a:r>
            <a:r>
              <a:rPr lang="en-US" dirty="0" err="1"/>
              <a:t>wiced_hal_pspi_init</a:t>
            </a:r>
            <a:r>
              <a:rPr lang="en-US" dirty="0"/>
              <a:t>(SPI1,</a:t>
            </a:r>
          </a:p>
          <a:p>
            <a:pPr marL="913650" lvl="2" indent="0">
              <a:buNone/>
            </a:pPr>
            <a:r>
              <a:rPr lang="en-US" dirty="0"/>
              <a:t>                        SPI_MASTER,</a:t>
            </a:r>
          </a:p>
          <a:p>
            <a:pPr marL="913650" lvl="2" indent="0">
              <a:buNone/>
            </a:pPr>
            <a:r>
              <a:rPr lang="en-US" dirty="0"/>
              <a:t>                        INPUT_PIN_PULL_UP,</a:t>
            </a:r>
          </a:p>
          <a:p>
            <a:pPr marL="913650" lvl="2" indent="0">
              <a:buNone/>
            </a:pPr>
            <a:r>
              <a:rPr lang="en-US" dirty="0"/>
              <a:t>                        GPIO_CFG(CS_1,CLK_1,MOSI_1,MISO_1),</a:t>
            </a:r>
          </a:p>
          <a:p>
            <a:pPr marL="913650" lvl="2" indent="0">
              <a:buNone/>
            </a:pPr>
            <a:r>
              <a:rPr lang="en-US" dirty="0"/>
              <a:t>                        DEFAULT_FREQUENCY,</a:t>
            </a:r>
          </a:p>
          <a:p>
            <a:pPr marL="913650" lvl="2" indent="0">
              <a:buNone/>
            </a:pPr>
            <a:r>
              <a:rPr lang="en-US" dirty="0"/>
              <a:t>                        SPI_MSB_FIRST,</a:t>
            </a:r>
          </a:p>
          <a:p>
            <a:pPr marL="913650" lvl="2" indent="0">
              <a:buNone/>
            </a:pPr>
            <a:r>
              <a:rPr lang="en-US" dirty="0"/>
              <a:t>                        SPI_SS_ACTIVE_LOW,</a:t>
            </a:r>
          </a:p>
          <a:p>
            <a:pPr marL="913650" lvl="2" indent="0">
              <a:buNone/>
            </a:pPr>
            <a:r>
              <a:rPr lang="en-US" dirty="0"/>
              <a:t>                        SPI_MODE_3,</a:t>
            </a:r>
          </a:p>
          <a:p>
            <a:pPr marL="913650" lvl="2" indent="0">
              <a:buNone/>
            </a:pPr>
            <a:r>
              <a:rPr lang="en-US" dirty="0"/>
              <a:t>                        CS_1);</a:t>
            </a:r>
          </a:p>
          <a:p>
            <a:pPr marL="913650" lvl="2" indent="0">
              <a:buNone/>
            </a:pPr>
            <a:endParaRPr lang="en-US" dirty="0"/>
          </a:p>
          <a:p>
            <a:pPr lvl="1"/>
            <a:r>
              <a:rPr lang="en-US" dirty="0"/>
              <a:t>Highlight an instruction then right click and “Open Declaration”</a:t>
            </a:r>
          </a:p>
          <a:p>
            <a:pPr lvl="1"/>
            <a:r>
              <a:rPr lang="en-US" dirty="0"/>
              <a:t>Reference the API Documentation for more SPI instructions </a:t>
            </a:r>
          </a:p>
          <a:p>
            <a:pPr marL="0" lvl="0" indent="0">
              <a:buNone/>
            </a:pPr>
            <a:endParaRPr lang="en-US" dirty="0"/>
          </a:p>
        </p:txBody>
      </p:sp>
      <p:sp>
        <p:nvSpPr>
          <p:cNvPr id="5" name="Rectangle 4">
            <a:extLst>
              <a:ext uri="{FF2B5EF4-FFF2-40B4-BE49-F238E27FC236}">
                <a16:creationId xmlns:a16="http://schemas.microsoft.com/office/drawing/2014/main" id="{5C7C0D15-D542-488E-B0A0-6EFE691F0644}"/>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7117571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Ch3 </a:t>
            </a:r>
            <a:r>
              <a:rPr lang="en-US" dirty="0">
                <a:sym typeface="Wingdings" panose="05000000000000000000" pitchFamily="2" charset="2"/>
              </a:rPr>
              <a:t> </a:t>
            </a:r>
            <a:r>
              <a:rPr lang="en-US" dirty="0"/>
              <a:t>Mesh RGB – ADI CN0397 (cont’d)</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4" y="1471473"/>
            <a:ext cx="11358322" cy="4554259"/>
          </a:xfrm>
        </p:spPr>
        <p:txBody>
          <a:bodyPr>
            <a:normAutofit/>
          </a:bodyPr>
          <a:lstStyle/>
          <a:p>
            <a:pPr marL="0" lvl="0" indent="0">
              <a:buNone/>
            </a:pPr>
            <a:r>
              <a:rPr lang="en-US" dirty="0"/>
              <a:t>6. Connect signals through Arduino Shield in the </a:t>
            </a:r>
            <a:r>
              <a:rPr lang="en-US" dirty="0" err="1"/>
              <a:t>spi_master_w_sensor.c</a:t>
            </a:r>
            <a:r>
              <a:rPr lang="en-US" dirty="0"/>
              <a:t> file:</a:t>
            </a:r>
          </a:p>
          <a:p>
            <a:pPr lvl="1"/>
            <a:r>
              <a:rPr lang="en-US" dirty="0"/>
              <a:t>Define the SPI signals:</a:t>
            </a:r>
          </a:p>
          <a:p>
            <a:pPr marL="913650" lvl="2" indent="0">
              <a:buNone/>
            </a:pPr>
            <a:r>
              <a:rPr lang="en-US" dirty="0"/>
              <a:t>#define CLK_1      WICED_P09 --- Arduino Header pin D13 connects to P09 on CYW920819 kit</a:t>
            </a:r>
          </a:p>
          <a:p>
            <a:pPr marL="913650" lvl="2" indent="0">
              <a:buNone/>
            </a:pPr>
            <a:r>
              <a:rPr lang="en-US" dirty="0"/>
              <a:t>#define MISO_1    WICED_P17 --- Arduino Header pin D12 connects to P17 on CYW920819 kit</a:t>
            </a:r>
          </a:p>
          <a:p>
            <a:pPr marL="913650" lvl="2" indent="0">
              <a:buNone/>
            </a:pPr>
            <a:r>
              <a:rPr lang="en-US" dirty="0"/>
              <a:t>#define MOSI_1    WICED_P06 --- Arduino Header pin D11 connects to P06 on CYW920819 kit</a:t>
            </a:r>
          </a:p>
          <a:p>
            <a:pPr marL="913650" lvl="2" indent="0">
              <a:buNone/>
            </a:pPr>
            <a:r>
              <a:rPr lang="en-US" dirty="0"/>
              <a:t>#define CS_1        WICED_P15 --- Arduino Header pin D10 connects to P15 on CYW920819 kit</a:t>
            </a:r>
          </a:p>
          <a:p>
            <a:pPr marL="913650" lvl="2" indent="0">
              <a:buNone/>
            </a:pPr>
            <a:endParaRPr lang="en-US" dirty="0"/>
          </a:p>
          <a:p>
            <a:pPr marL="0" lvl="0" indent="0">
              <a:buNone/>
            </a:pPr>
            <a:endParaRPr lang="en-US" dirty="0"/>
          </a:p>
        </p:txBody>
      </p:sp>
      <p:sp>
        <p:nvSpPr>
          <p:cNvPr id="4" name="Rectangle 3">
            <a:extLst>
              <a:ext uri="{FF2B5EF4-FFF2-40B4-BE49-F238E27FC236}">
                <a16:creationId xmlns:a16="http://schemas.microsoft.com/office/drawing/2014/main" id="{1C0A9D93-8816-4239-A451-6139FC293305}"/>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406504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Ch3 </a:t>
            </a:r>
            <a:r>
              <a:rPr lang="en-US" dirty="0">
                <a:sym typeface="Wingdings" panose="05000000000000000000" pitchFamily="2" charset="2"/>
              </a:rPr>
              <a:t> </a:t>
            </a:r>
            <a:r>
              <a:rPr lang="en-US" dirty="0"/>
              <a:t>Mesh RGB – ADI CN0397 (cont’d)</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4" y="1471473"/>
            <a:ext cx="11358322" cy="4554259"/>
          </a:xfrm>
        </p:spPr>
        <p:txBody>
          <a:bodyPr>
            <a:normAutofit/>
          </a:bodyPr>
          <a:lstStyle/>
          <a:p>
            <a:pPr marL="0" lvl="0" indent="0">
              <a:buNone/>
            </a:pPr>
            <a:r>
              <a:rPr lang="en-US" dirty="0"/>
              <a:t>7. In the sensor thread initialize the CN0397 </a:t>
            </a:r>
          </a:p>
          <a:p>
            <a:pPr marL="456846" lvl="1" indent="0">
              <a:buNone/>
            </a:pPr>
            <a:r>
              <a:rPr lang="en-US" dirty="0"/>
              <a:t>Hint:  the function calls are in CN0397.h, (make sure you include CN0397 so that the functions can be found)</a:t>
            </a:r>
          </a:p>
          <a:p>
            <a:pPr marL="456846" lvl="1" indent="0">
              <a:buNone/>
            </a:pPr>
            <a:r>
              <a:rPr lang="en-US" dirty="0"/>
              <a:t>It should be put in the INIT_SENSOR state</a:t>
            </a:r>
          </a:p>
          <a:p>
            <a:pPr marL="0" lvl="0" indent="0">
              <a:buNone/>
            </a:pPr>
            <a:r>
              <a:rPr lang="en-US" dirty="0"/>
              <a:t>8. In the sensor thread, add function calls to read the data and display the data. </a:t>
            </a:r>
          </a:p>
          <a:p>
            <a:pPr marL="456846" lvl="1" indent="0">
              <a:buNone/>
            </a:pPr>
            <a:r>
              <a:rPr lang="en-US" dirty="0"/>
              <a:t>Hint: to read data you have to call </a:t>
            </a:r>
            <a:r>
              <a:rPr lang="en-US" dirty="0" err="1"/>
              <a:t>SetAppData</a:t>
            </a:r>
            <a:r>
              <a:rPr lang="en-US" dirty="0"/>
              <a:t>()</a:t>
            </a:r>
          </a:p>
          <a:p>
            <a:pPr marL="0" indent="0">
              <a:buNone/>
            </a:pPr>
            <a:r>
              <a:rPr lang="en-US" dirty="0"/>
              <a:t>9. Use a terminal emulation tool such as Tera Term to open the serial port</a:t>
            </a:r>
          </a:p>
          <a:p>
            <a:pPr marL="0" indent="0">
              <a:buNone/>
            </a:pPr>
            <a:r>
              <a:rPr lang="en-US" dirty="0"/>
              <a:t> 	Select the COM port associated with WICED Peripheral UART </a:t>
            </a:r>
          </a:p>
          <a:p>
            <a:pPr marL="0" indent="0">
              <a:buNone/>
            </a:pPr>
            <a:r>
              <a:rPr lang="en-US" dirty="0"/>
              <a:t>	Set [Baud rate: 115,200bps; Data: 8 bits; Parity: None; Stop bit: 1 bit]</a:t>
            </a:r>
          </a:p>
          <a:p>
            <a:pPr marL="0" lvl="0" indent="0">
              <a:buNone/>
            </a:pPr>
            <a:r>
              <a:rPr lang="en-US" dirty="0"/>
              <a:t>10. Program the application to the board</a:t>
            </a:r>
          </a:p>
        </p:txBody>
      </p:sp>
      <p:sp>
        <p:nvSpPr>
          <p:cNvPr id="4" name="Rectangle 3">
            <a:extLst>
              <a:ext uri="{FF2B5EF4-FFF2-40B4-BE49-F238E27FC236}">
                <a16:creationId xmlns:a16="http://schemas.microsoft.com/office/drawing/2014/main" id="{9D2E8FD3-1573-4580-94B3-875E8D9BBFF6}"/>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3064172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Ch3 </a:t>
            </a:r>
            <a:r>
              <a:rPr lang="en-US" dirty="0">
                <a:sym typeface="Wingdings" panose="05000000000000000000" pitchFamily="2" charset="2"/>
              </a:rPr>
              <a:t> </a:t>
            </a:r>
            <a:r>
              <a:rPr lang="en-US" dirty="0"/>
              <a:t>Mesh RGB – ADI CN0397 (cont’d)</a:t>
            </a:r>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a:xfrm>
            <a:off x="418794" y="1471473"/>
            <a:ext cx="11358322" cy="4554259"/>
          </a:xfrm>
        </p:spPr>
        <p:txBody>
          <a:bodyPr>
            <a:normAutofit/>
          </a:bodyPr>
          <a:lstStyle/>
          <a:p>
            <a:pPr marL="0" indent="0">
              <a:buNone/>
            </a:pPr>
            <a:r>
              <a:rPr lang="en-US" dirty="0"/>
              <a:t>11. On startup, the program uses the Peripheral UART to sequence calibration:</a:t>
            </a:r>
          </a:p>
          <a:p>
            <a:pPr marL="0" indent="0">
              <a:buNone/>
            </a:pPr>
            <a:r>
              <a:rPr lang="en-US" dirty="0"/>
              <a:t>	Cover the sensors</a:t>
            </a:r>
          </a:p>
          <a:p>
            <a:pPr marL="0" indent="0">
              <a:buNone/>
            </a:pPr>
            <a:r>
              <a:rPr lang="en-US" dirty="0"/>
              <a:t>   	Press SW3 to continue for the RED, GREEN and BLUE </a:t>
            </a:r>
            <a:r>
              <a:rPr lang="en-US" dirty="0" err="1"/>
              <a:t>senosr</a:t>
            </a:r>
            <a:r>
              <a:rPr lang="en-US" dirty="0"/>
              <a:t>.</a:t>
            </a:r>
          </a:p>
          <a:p>
            <a:pPr marL="0" indent="0">
              <a:buNone/>
            </a:pPr>
            <a:r>
              <a:rPr lang="en-US" dirty="0"/>
              <a:t>12. After calibration, Light Intensity and Concentration are transmitted</a:t>
            </a:r>
          </a:p>
        </p:txBody>
      </p:sp>
      <p:pic>
        <p:nvPicPr>
          <p:cNvPr id="4" name="Picture 3">
            <a:extLst>
              <a:ext uri="{FF2B5EF4-FFF2-40B4-BE49-F238E27FC236}">
                <a16:creationId xmlns:a16="http://schemas.microsoft.com/office/drawing/2014/main" id="{CF668E65-D908-4388-9D74-6E15D6A5986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4189" y="3487058"/>
            <a:ext cx="10123621" cy="2874158"/>
          </a:xfrm>
          <a:prstGeom prst="rect">
            <a:avLst/>
          </a:prstGeom>
        </p:spPr>
      </p:pic>
      <p:sp>
        <p:nvSpPr>
          <p:cNvPr id="5" name="Rectangle 4">
            <a:extLst>
              <a:ext uri="{FF2B5EF4-FFF2-40B4-BE49-F238E27FC236}">
                <a16:creationId xmlns:a16="http://schemas.microsoft.com/office/drawing/2014/main" id="{A7FFE5B8-BADB-4EF6-9F7C-A9C21D6FEF1F}"/>
              </a:ext>
            </a:extLst>
          </p:cNvPr>
          <p:cNvSpPr/>
          <p:nvPr/>
        </p:nvSpPr>
        <p:spPr>
          <a:xfrm rot="5400000">
            <a:off x="8814954" y="3023754"/>
            <a:ext cx="6400800" cy="353291"/>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7030A0"/>
                </a:solidFill>
                <a:latin typeface="Rockwell Nova Extra Bold" panose="020B0604020202020204" pitchFamily="18" charset="0"/>
              </a:rPr>
              <a:t>Console Program</a:t>
            </a:r>
          </a:p>
        </p:txBody>
      </p:sp>
    </p:spTree>
    <p:extLst>
      <p:ext uri="{BB962C8B-B14F-4D97-AF65-F5344CB8AC3E}">
        <p14:creationId xmlns:p14="http://schemas.microsoft.com/office/powerpoint/2010/main" val="1970883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ADI Shields</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CN0216 – ADI Weight Sensor</a:t>
            </a:r>
          </a:p>
          <a:p>
            <a:endParaRPr lang="en-US" dirty="0"/>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a:xfrm>
            <a:off x="494993" y="2072827"/>
            <a:ext cx="5601007" cy="3251648"/>
          </a:xfrm>
        </p:spPr>
        <p:txBody>
          <a:bodyPr>
            <a:normAutofit/>
          </a:bodyPr>
          <a:lstStyle/>
          <a:p>
            <a:r>
              <a:rPr lang="en-US" dirty="0"/>
              <a:t>Form Factor Compatible with Arduino</a:t>
            </a:r>
          </a:p>
          <a:p>
            <a:r>
              <a:rPr lang="en-US" dirty="0"/>
              <a:t>Usable for 4- or 6- wire sensors</a:t>
            </a:r>
          </a:p>
          <a:p>
            <a:r>
              <a:rPr lang="en-US" dirty="0"/>
              <a:t>High gain of 400, for wide bridge sensor ranges</a:t>
            </a:r>
          </a:p>
          <a:p>
            <a:r>
              <a:rPr lang="en-US" dirty="0"/>
              <a:t>Low power, single supply operation</a:t>
            </a:r>
          </a:p>
        </p:txBody>
      </p:sp>
      <p:pic>
        <p:nvPicPr>
          <p:cNvPr id="5" name="Picture 4">
            <a:extLst>
              <a:ext uri="{FF2B5EF4-FFF2-40B4-BE49-F238E27FC236}">
                <a16:creationId xmlns:a16="http://schemas.microsoft.com/office/drawing/2014/main" id="{203E0EB0-321F-4A09-AC82-25B0266CE664}"/>
              </a:ext>
            </a:extLst>
          </p:cNvPr>
          <p:cNvPicPr>
            <a:picLocks noChangeAspect="1"/>
          </p:cNvPicPr>
          <p:nvPr/>
        </p:nvPicPr>
        <p:blipFill>
          <a:blip r:embed="rId2"/>
          <a:stretch>
            <a:fillRect/>
          </a:stretch>
        </p:blipFill>
        <p:spPr>
          <a:xfrm>
            <a:off x="6829425" y="1690577"/>
            <a:ext cx="3733800" cy="2571750"/>
          </a:xfrm>
          <a:prstGeom prst="rect">
            <a:avLst/>
          </a:prstGeom>
        </p:spPr>
      </p:pic>
    </p:spTree>
    <p:extLst>
      <p:ext uri="{BB962C8B-B14F-4D97-AF65-F5344CB8AC3E}">
        <p14:creationId xmlns:p14="http://schemas.microsoft.com/office/powerpoint/2010/main" val="1442869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E5F1A-86D4-4C0F-B1FC-D486851A2A7D}"/>
              </a:ext>
            </a:extLst>
          </p:cNvPr>
          <p:cNvSpPr>
            <a:spLocks noGrp="1"/>
          </p:cNvSpPr>
          <p:nvPr>
            <p:ph type="body" sz="quarter" idx="10"/>
          </p:nvPr>
        </p:nvSpPr>
        <p:spPr/>
        <p:txBody>
          <a:bodyPr/>
          <a:lstStyle/>
          <a:p>
            <a:r>
              <a:rPr lang="en-US" dirty="0"/>
              <a:t>Exercise Ch3 </a:t>
            </a:r>
            <a:r>
              <a:rPr lang="en-US" dirty="0">
                <a:sym typeface="Wingdings" panose="05000000000000000000" pitchFamily="2" charset="2"/>
              </a:rPr>
              <a:t> </a:t>
            </a:r>
            <a:r>
              <a:rPr lang="en-US" dirty="0"/>
              <a:t>3.z Mesh Weight – ADI </a:t>
            </a:r>
            <a:r>
              <a:rPr lang="en-US" dirty="0" err="1"/>
              <a:t>CNxxxx</a:t>
            </a:r>
            <a:endParaRPr lang="en-US" dirty="0"/>
          </a:p>
        </p:txBody>
      </p:sp>
      <p:sp>
        <p:nvSpPr>
          <p:cNvPr id="3" name="Content Placeholder 2">
            <a:extLst>
              <a:ext uri="{FF2B5EF4-FFF2-40B4-BE49-F238E27FC236}">
                <a16:creationId xmlns:a16="http://schemas.microsoft.com/office/drawing/2014/main" id="{3753A0C7-0E40-4A0A-8A9D-79CFBEBABED7}"/>
              </a:ext>
            </a:extLst>
          </p:cNvPr>
          <p:cNvSpPr>
            <a:spLocks noGrp="1"/>
          </p:cNvSpPr>
          <p:nvPr>
            <p:ph sz="quarter" idx="33"/>
          </p:nvPr>
        </p:nvSpPr>
        <p:spPr/>
        <p:txBody>
          <a:bodyPr/>
          <a:lstStyle/>
          <a:p>
            <a:endParaRPr lang="en-US" dirty="0"/>
          </a:p>
        </p:txBody>
      </p:sp>
      <p:sp>
        <p:nvSpPr>
          <p:cNvPr id="4" name="Rectangle 3">
            <a:extLst>
              <a:ext uri="{FF2B5EF4-FFF2-40B4-BE49-F238E27FC236}">
                <a16:creationId xmlns:a16="http://schemas.microsoft.com/office/drawing/2014/main" id="{4C4DDDC7-2EF2-4072-843F-E022EDCFF5C4}"/>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Tree>
    <p:extLst>
      <p:ext uri="{BB962C8B-B14F-4D97-AF65-F5344CB8AC3E}">
        <p14:creationId xmlns:p14="http://schemas.microsoft.com/office/powerpoint/2010/main" val="2381822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0222E-D53A-4812-97DE-8506F69B8176}"/>
              </a:ext>
            </a:extLst>
          </p:cNvPr>
          <p:cNvSpPr>
            <a:spLocks noGrp="1"/>
          </p:cNvSpPr>
          <p:nvPr>
            <p:ph type="body" sz="quarter" idx="10"/>
          </p:nvPr>
        </p:nvSpPr>
        <p:spPr>
          <a:xfrm>
            <a:off x="416838" y="513763"/>
            <a:ext cx="11358323" cy="559704"/>
          </a:xfrm>
        </p:spPr>
        <p:txBody>
          <a:bodyPr/>
          <a:lstStyle/>
          <a:p>
            <a:r>
              <a:rPr lang="en-US" sz="3000" dirty="0"/>
              <a:t>Peripherals - Summary</a:t>
            </a:r>
          </a:p>
        </p:txBody>
      </p:sp>
      <p:sp>
        <p:nvSpPr>
          <p:cNvPr id="5" name="Content Placeholder 4">
            <a:extLst>
              <a:ext uri="{FF2B5EF4-FFF2-40B4-BE49-F238E27FC236}">
                <a16:creationId xmlns:a16="http://schemas.microsoft.com/office/drawing/2014/main" id="{F14C7674-D7FA-4F93-BD42-D1677982F2E1}"/>
              </a:ext>
            </a:extLst>
          </p:cNvPr>
          <p:cNvSpPr>
            <a:spLocks noGrp="1"/>
          </p:cNvSpPr>
          <p:nvPr>
            <p:ph sz="quarter" idx="33"/>
          </p:nvPr>
        </p:nvSpPr>
        <p:spPr>
          <a:xfrm>
            <a:off x="308261" y="1194047"/>
            <a:ext cx="11358323" cy="2864822"/>
          </a:xfrm>
          <a:prstGeom prst="rect">
            <a:avLst/>
          </a:prstGeom>
        </p:spPr>
        <p:txBody>
          <a:bodyPr wrap="square" anchor="t">
            <a:spAutoFit/>
          </a:bodyPr>
          <a:lstStyle/>
          <a:p>
            <a:r>
              <a:rPr lang="en-US" sz="2800" dirty="0"/>
              <a:t>Different Peripherals on different packages and platforms</a:t>
            </a:r>
          </a:p>
          <a:p>
            <a:r>
              <a:rPr lang="en-US" sz="2800" dirty="0"/>
              <a:t>Interface with peripherals through software or device configurators</a:t>
            </a:r>
            <a:endParaRPr lang="en-US" sz="2800" dirty="0">
              <a:highlight>
                <a:srgbClr val="FFFF00"/>
              </a:highlight>
            </a:endParaRPr>
          </a:p>
          <a:p>
            <a:r>
              <a:rPr lang="en-US" sz="2800" dirty="0"/>
              <a:t>Check Status when Interacting with peripherals (WICED_RESULT_T) to catch issues</a:t>
            </a:r>
          </a:p>
          <a:p>
            <a:pPr marL="342900" indent="-342900">
              <a:spcBef>
                <a:spcPts val="900"/>
              </a:spcBef>
              <a:spcAft>
                <a:spcPts val="300"/>
              </a:spcAft>
              <a:buFont typeface="Arial" panose="020B0604020202020204" pitchFamily="34" charset="0"/>
              <a:buChar char="•"/>
            </a:pPr>
            <a:endParaRPr lang="en-US" sz="4400" dirty="0"/>
          </a:p>
        </p:txBody>
      </p:sp>
    </p:spTree>
    <p:extLst>
      <p:ext uri="{BB962C8B-B14F-4D97-AF65-F5344CB8AC3E}">
        <p14:creationId xmlns:p14="http://schemas.microsoft.com/office/powerpoint/2010/main" val="3546165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879991-AF2A-40EE-8764-3699D0739212}"/>
              </a:ext>
            </a:extLst>
          </p:cNvPr>
          <p:cNvSpPr>
            <a:spLocks noGrp="1"/>
          </p:cNvSpPr>
          <p:nvPr>
            <p:ph type="body" sz="quarter" idx="10"/>
          </p:nvPr>
        </p:nvSpPr>
        <p:spPr/>
        <p:txBody>
          <a:bodyPr/>
          <a:lstStyle/>
          <a:p>
            <a:r>
              <a:rPr lang="en-US" dirty="0"/>
              <a:t>Tips &amp; Tricks</a:t>
            </a:r>
          </a:p>
        </p:txBody>
      </p:sp>
      <p:sp>
        <p:nvSpPr>
          <p:cNvPr id="4" name="Content Placeholder 3">
            <a:extLst>
              <a:ext uri="{FF2B5EF4-FFF2-40B4-BE49-F238E27FC236}">
                <a16:creationId xmlns:a16="http://schemas.microsoft.com/office/drawing/2014/main" id="{3C7AD8C4-561B-4461-9540-CF0C36A670B4}"/>
              </a:ext>
            </a:extLst>
          </p:cNvPr>
          <p:cNvSpPr>
            <a:spLocks noGrp="1"/>
          </p:cNvSpPr>
          <p:nvPr>
            <p:ph sz="quarter" idx="33"/>
          </p:nvPr>
        </p:nvSpPr>
        <p:spPr/>
        <p:txBody>
          <a:bodyPr>
            <a:normAutofit/>
          </a:bodyPr>
          <a:lstStyle/>
          <a:p>
            <a:r>
              <a:rPr lang="en-US" dirty="0"/>
              <a:t>“Configure Device” in Quick Panel opens Top Level Configurator with links to Peripheral Configurators</a:t>
            </a:r>
          </a:p>
          <a:p>
            <a:r>
              <a:rPr lang="en-US" dirty="0"/>
              <a:t>Select then right-click any command – then </a:t>
            </a:r>
            <a:r>
              <a:rPr lang="en-US" b="1" dirty="0"/>
              <a:t>“Open Declaration” </a:t>
            </a:r>
            <a:r>
              <a:rPr lang="en-US" dirty="0"/>
              <a:t>to decode the command.</a:t>
            </a:r>
          </a:p>
          <a:p>
            <a:r>
              <a:rPr lang="en-US" dirty="0"/>
              <a:t>Example to show line numbers in code files </a:t>
            </a:r>
            <a:r>
              <a:rPr lang="en-US" dirty="0">
                <a:sym typeface="Wingdings" panose="05000000000000000000" pitchFamily="2" charset="2"/>
              </a:rPr>
              <a:t> </a:t>
            </a:r>
            <a:r>
              <a:rPr lang="en-US" dirty="0"/>
              <a:t>From top menu – Window &gt; Preferences &gt; General &gt; Editors &gt; Text Editors &gt; “Show line numbers” (Reference section 1.1.2 Customization)</a:t>
            </a:r>
          </a:p>
          <a:p>
            <a:endParaRPr lang="en-US" dirty="0"/>
          </a:p>
          <a:p>
            <a:endParaRPr lang="en-US" dirty="0"/>
          </a:p>
        </p:txBody>
      </p:sp>
    </p:spTree>
    <p:extLst>
      <p:ext uri="{BB962C8B-B14F-4D97-AF65-F5344CB8AC3E}">
        <p14:creationId xmlns:p14="http://schemas.microsoft.com/office/powerpoint/2010/main" val="4014297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879991-AF2A-40EE-8764-3699D0739212}"/>
              </a:ext>
            </a:extLst>
          </p:cNvPr>
          <p:cNvSpPr>
            <a:spLocks noGrp="1"/>
          </p:cNvSpPr>
          <p:nvPr>
            <p:ph type="body" sz="quarter" idx="10"/>
          </p:nvPr>
        </p:nvSpPr>
        <p:spPr/>
        <p:txBody>
          <a:bodyPr/>
          <a:lstStyle/>
          <a:p>
            <a:r>
              <a:rPr lang="en-US" dirty="0"/>
              <a:t>References</a:t>
            </a:r>
          </a:p>
        </p:txBody>
      </p:sp>
      <p:sp>
        <p:nvSpPr>
          <p:cNvPr id="4" name="Content Placeholder 3">
            <a:extLst>
              <a:ext uri="{FF2B5EF4-FFF2-40B4-BE49-F238E27FC236}">
                <a16:creationId xmlns:a16="http://schemas.microsoft.com/office/drawing/2014/main" id="{3C7AD8C4-561B-4461-9540-CF0C36A670B4}"/>
              </a:ext>
            </a:extLst>
          </p:cNvPr>
          <p:cNvSpPr>
            <a:spLocks noGrp="1"/>
          </p:cNvSpPr>
          <p:nvPr>
            <p:ph sz="quarter" idx="33"/>
          </p:nvPr>
        </p:nvSpPr>
        <p:spPr/>
        <p:txBody>
          <a:bodyPr>
            <a:normAutofit/>
          </a:bodyPr>
          <a:lstStyle/>
          <a:p>
            <a:r>
              <a:rPr lang="en-US" dirty="0"/>
              <a:t>Documents Section of Quick Panel</a:t>
            </a:r>
          </a:p>
          <a:p>
            <a:pPr lvl="1"/>
            <a:r>
              <a:rPr lang="en-US" b="1" dirty="0"/>
              <a:t>“</a:t>
            </a:r>
            <a:r>
              <a:rPr lang="en-US" b="1" dirty="0" err="1"/>
              <a:t>ModusToolbox</a:t>
            </a:r>
            <a:r>
              <a:rPr lang="en-US" b="1" dirty="0"/>
              <a:t> Documentation Index” </a:t>
            </a:r>
            <a:r>
              <a:rPr lang="en-US" dirty="0"/>
              <a:t>in the Documents section of the Quick Panel has brief descriptions and links to a variety of support documents</a:t>
            </a:r>
          </a:p>
          <a:p>
            <a:pPr lvl="1"/>
            <a:r>
              <a:rPr lang="en-US" b="1" dirty="0"/>
              <a:t>“WICED API Reference” </a:t>
            </a:r>
            <a:r>
              <a:rPr lang="en-US" dirty="0"/>
              <a:t>provides descriptions of software commands. </a:t>
            </a:r>
          </a:p>
          <a:p>
            <a:r>
              <a:rPr lang="en-US" dirty="0" err="1"/>
              <a:t>ModusToolbox</a:t>
            </a:r>
            <a:r>
              <a:rPr lang="en-US" dirty="0"/>
              <a:t>™ Software Environment</a:t>
            </a:r>
          </a:p>
          <a:p>
            <a:pPr lvl="1"/>
            <a:r>
              <a:rPr lang="en-US" dirty="0"/>
              <a:t>@ </a:t>
            </a:r>
            <a:r>
              <a:rPr lang="en-US" dirty="0">
                <a:hlinkClick r:id="rId3"/>
              </a:rPr>
              <a:t>https://www.cypress.com/products/modustoolbox-software-environment</a:t>
            </a:r>
            <a:endParaRPr lang="en-US" dirty="0"/>
          </a:p>
          <a:p>
            <a:pPr lvl="1"/>
            <a:r>
              <a:rPr lang="en-US" dirty="0"/>
              <a:t>Documentation tab lists a majority of </a:t>
            </a:r>
            <a:r>
              <a:rPr lang="en-US" dirty="0" err="1"/>
              <a:t>ModusToolbox</a:t>
            </a:r>
            <a:r>
              <a:rPr lang="en-US" dirty="0"/>
              <a:t> links</a:t>
            </a:r>
          </a:p>
          <a:p>
            <a:r>
              <a:rPr lang="en-US" dirty="0"/>
              <a:t>Cypress Developer Community Video Library @ </a:t>
            </a:r>
            <a:r>
              <a:rPr lang="en-US" dirty="0">
                <a:hlinkClick r:id="rId4"/>
              </a:rPr>
              <a:t>https://www.cypress.com/video-library/PSoC-Software/welcome-modustoolbox-1-creating-new-applications/606471</a:t>
            </a:r>
            <a:endParaRPr lang="en-US" dirty="0"/>
          </a:p>
          <a:p>
            <a:endParaRPr lang="en-US" dirty="0"/>
          </a:p>
          <a:p>
            <a:endParaRPr lang="en-US" dirty="0"/>
          </a:p>
        </p:txBody>
      </p:sp>
    </p:spTree>
    <p:extLst>
      <p:ext uri="{BB962C8B-B14F-4D97-AF65-F5344CB8AC3E}">
        <p14:creationId xmlns:p14="http://schemas.microsoft.com/office/powerpoint/2010/main" val="29071334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BLE-Mesh – Mesh-Topology </a:t>
            </a:r>
          </a:p>
          <a:p>
            <a:endParaRPr lang="en-US" sz="3600" i="1" dirty="0"/>
          </a:p>
        </p:txBody>
      </p:sp>
      <p:sp>
        <p:nvSpPr>
          <p:cNvPr id="3" name="Text Placeholder 2"/>
          <p:cNvSpPr>
            <a:spLocks noGrp="1"/>
          </p:cNvSpPr>
          <p:nvPr>
            <p:ph type="body" sz="quarter" idx="11"/>
          </p:nvPr>
        </p:nvSpPr>
        <p:spPr>
          <a:xfrm>
            <a:off x="394408" y="4860069"/>
            <a:ext cx="8331138" cy="556019"/>
          </a:xfrm>
        </p:spPr>
        <p:txBody>
          <a:bodyPr/>
          <a:lstStyle/>
          <a:p>
            <a:r>
              <a:rPr lang="en-US" sz="1600" b="0" dirty="0"/>
              <a:t>Greg Carson, Mike Roberts, Victoria </a:t>
            </a:r>
            <a:r>
              <a:rPr lang="en-US" sz="1600" b="0" dirty="0" err="1"/>
              <a:t>Bohanna</a:t>
            </a:r>
            <a:r>
              <a:rPr lang="en-US" sz="1600" b="0" dirty="0"/>
              <a:t> Pea</a:t>
            </a:r>
          </a:p>
          <a:p>
            <a:r>
              <a:rPr lang="en-US" sz="1600" b="0" dirty="0"/>
              <a:t>Reference: BLE-Mesh-04-Mesh-Topology	2019</a:t>
            </a:r>
          </a:p>
        </p:txBody>
      </p:sp>
    </p:spTree>
    <p:extLst>
      <p:ext uri="{BB962C8B-B14F-4D97-AF65-F5344CB8AC3E}">
        <p14:creationId xmlns:p14="http://schemas.microsoft.com/office/powerpoint/2010/main" val="1845327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a:t>ModusToolbox - Intro</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a:t>Load, Open and Understand Purpose &amp; Capabilities of ModusToolbox </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lstStyle/>
          <a:p>
            <a:pPr marL="0" indent="0">
              <a:buNone/>
            </a:pPr>
            <a:r>
              <a:rPr lang="en-US" dirty="0"/>
              <a:t>1. Start at https://community.cypress.com/welcome </a:t>
            </a:r>
          </a:p>
          <a:p>
            <a:pPr marL="0" indent="0">
              <a:buNone/>
            </a:pPr>
            <a:r>
              <a:rPr lang="en-US" dirty="0"/>
              <a:t>2. Go to "Wireless", "</a:t>
            </a:r>
            <a:r>
              <a:rPr lang="en-US" dirty="0" err="1"/>
              <a:t>ModusToolbox</a:t>
            </a:r>
            <a:r>
              <a:rPr lang="en-US" dirty="0"/>
              <a:t> Bluetooth" and download the latest </a:t>
            </a:r>
            <a:r>
              <a:rPr lang="en-US" dirty="0" err="1"/>
              <a:t>ModusToolbox</a:t>
            </a:r>
            <a:r>
              <a:rPr lang="en-US" dirty="0"/>
              <a:t> from the Downloads table.</a:t>
            </a:r>
          </a:p>
          <a:p>
            <a:pPr marL="0" indent="0">
              <a:buNone/>
            </a:pPr>
            <a:r>
              <a:rPr lang="en-US" dirty="0"/>
              <a:t>3. Find the appropriate version of </a:t>
            </a:r>
            <a:r>
              <a:rPr lang="en-US" dirty="0" err="1"/>
              <a:t>ModusToolbox</a:t>
            </a:r>
            <a:r>
              <a:rPr lang="en-US" dirty="0"/>
              <a:t> (Windows/Linux/macOS) @ https://www.cypress.com/products/modustoolbox-software-environment</a:t>
            </a:r>
          </a:p>
          <a:p>
            <a:pPr marL="0" indent="0">
              <a:buNone/>
            </a:pPr>
            <a:r>
              <a:rPr lang="en-US" dirty="0"/>
              <a:t>4. Reference “</a:t>
            </a:r>
            <a:r>
              <a:rPr lang="en-US" dirty="0" err="1"/>
              <a:t>ModusToolbox</a:t>
            </a:r>
            <a:r>
              <a:rPr lang="en-US" dirty="0"/>
              <a:t> Installation Guide” found in the ‘Documentation’ tab @ https://www.cypress.com/products/modustoolbox-software-environment</a:t>
            </a:r>
          </a:p>
          <a:p>
            <a:pPr marL="0" indent="0">
              <a:buNone/>
            </a:pPr>
            <a:endParaRPr lang="en-US" dirty="0"/>
          </a:p>
        </p:txBody>
      </p:sp>
      <p:sp>
        <p:nvSpPr>
          <p:cNvPr id="5" name="Rectangle 4">
            <a:extLst>
              <a:ext uri="{FF2B5EF4-FFF2-40B4-BE49-F238E27FC236}">
                <a16:creationId xmlns:a16="http://schemas.microsoft.com/office/drawing/2014/main" id="{D664AB71-4B0D-42CB-8436-F5A518ED7686}"/>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
        <p:nvSpPr>
          <p:cNvPr id="6" name="Rectangle 5">
            <a:extLst>
              <a:ext uri="{FF2B5EF4-FFF2-40B4-BE49-F238E27FC236}">
                <a16:creationId xmlns:a16="http://schemas.microsoft.com/office/drawing/2014/main" id="{C3D8CEB6-E770-4B7B-9733-E944BDC1CD01}"/>
              </a:ext>
            </a:extLst>
          </p:cNvPr>
          <p:cNvSpPr/>
          <p:nvPr/>
        </p:nvSpPr>
        <p:spPr>
          <a:xfrm>
            <a:off x="5688680" y="163834"/>
            <a:ext cx="449995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FFC000"/>
                </a:solidFill>
                <a:effectLst>
                  <a:glow rad="38100">
                    <a:schemeClr val="accent1">
                      <a:alpha val="40000"/>
                    </a:schemeClr>
                  </a:glow>
                </a:effectLst>
              </a:rPr>
              <a:t>Pre-requisite</a:t>
            </a:r>
          </a:p>
        </p:txBody>
      </p:sp>
    </p:spTree>
    <p:extLst>
      <p:ext uri="{BB962C8B-B14F-4D97-AF65-F5344CB8AC3E}">
        <p14:creationId xmlns:p14="http://schemas.microsoft.com/office/powerpoint/2010/main" val="19355107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BLE Mesh Topology – Agenda </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Information in Chapter 4 …</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normAutofit fontScale="92500" lnSpcReduction="20000"/>
          </a:bodyPr>
          <a:lstStyle/>
          <a:p>
            <a:r>
              <a:rPr lang="en-US" sz="2800"/>
              <a:t>Node Types</a:t>
            </a:r>
          </a:p>
          <a:p>
            <a:endParaRPr lang="en-US" sz="2800"/>
          </a:p>
          <a:p>
            <a:r>
              <a:rPr lang="en-US" sz="2800"/>
              <a:t>Provisioning and Configuration</a:t>
            </a:r>
          </a:p>
          <a:p>
            <a:endParaRPr lang="en-US" sz="2800"/>
          </a:p>
          <a:p>
            <a:r>
              <a:rPr lang="en-US" sz="2800"/>
              <a:t>Cypress’ Client Control Mesh (CCM) tool</a:t>
            </a:r>
          </a:p>
          <a:p>
            <a:endParaRPr lang="en-US" sz="2800"/>
          </a:p>
          <a:p>
            <a:r>
              <a:rPr lang="en-US" sz="2800"/>
              <a:t>Cypress’ Mesh Client tool</a:t>
            </a:r>
          </a:p>
          <a:p>
            <a:endParaRPr lang="en-US" sz="2800"/>
          </a:p>
          <a:p>
            <a:r>
              <a:rPr lang="en-US" sz="2800"/>
              <a:t>Cypress’ Mesh Lighting App</a:t>
            </a:r>
          </a:p>
        </p:txBody>
      </p:sp>
      <p:pic>
        <p:nvPicPr>
          <p:cNvPr id="5" name="Picture 4">
            <a:extLst>
              <a:ext uri="{FF2B5EF4-FFF2-40B4-BE49-F238E27FC236}">
                <a16:creationId xmlns:a16="http://schemas.microsoft.com/office/drawing/2014/main" id="{E7AB18BA-2E92-4776-A9E4-91C621B3C6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6588" y="1803842"/>
            <a:ext cx="1361106" cy="723636"/>
          </a:xfrm>
          <a:prstGeom prst="rect">
            <a:avLst/>
          </a:prstGeom>
        </p:spPr>
      </p:pic>
      <p:pic>
        <p:nvPicPr>
          <p:cNvPr id="6" name="Picture 5">
            <a:extLst>
              <a:ext uri="{FF2B5EF4-FFF2-40B4-BE49-F238E27FC236}">
                <a16:creationId xmlns:a16="http://schemas.microsoft.com/office/drawing/2014/main" id="{050580E8-062A-44E7-800F-4AF8E02BEF9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13697" y="2550680"/>
            <a:ext cx="1364606" cy="755780"/>
          </a:xfrm>
          <a:prstGeom prst="rect">
            <a:avLst/>
          </a:prstGeom>
        </p:spPr>
      </p:pic>
      <p:pic>
        <p:nvPicPr>
          <p:cNvPr id="7" name="Picture 6">
            <a:extLst>
              <a:ext uri="{FF2B5EF4-FFF2-40B4-BE49-F238E27FC236}">
                <a16:creationId xmlns:a16="http://schemas.microsoft.com/office/drawing/2014/main" id="{7E7B933C-7683-43CE-BE2B-C46A74373C8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82694" y="3355463"/>
            <a:ext cx="1357607" cy="773275"/>
          </a:xfrm>
          <a:prstGeom prst="rect">
            <a:avLst/>
          </a:prstGeom>
        </p:spPr>
      </p:pic>
      <p:pic>
        <p:nvPicPr>
          <p:cNvPr id="8" name="Picture 7">
            <a:extLst>
              <a:ext uri="{FF2B5EF4-FFF2-40B4-BE49-F238E27FC236}">
                <a16:creationId xmlns:a16="http://schemas.microsoft.com/office/drawing/2014/main" id="{D82475DB-ABEA-4FBE-B7CB-52A68F04047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466004" y="3355463"/>
            <a:ext cx="1378457" cy="793634"/>
          </a:xfrm>
          <a:prstGeom prst="rect">
            <a:avLst/>
          </a:prstGeom>
        </p:spPr>
      </p:pic>
      <p:pic>
        <p:nvPicPr>
          <p:cNvPr id="9" name="Picture 8">
            <a:extLst>
              <a:ext uri="{FF2B5EF4-FFF2-40B4-BE49-F238E27FC236}">
                <a16:creationId xmlns:a16="http://schemas.microsoft.com/office/drawing/2014/main" id="{4C914531-E74F-408D-BC54-0B108C9BD55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070164" y="3355463"/>
            <a:ext cx="1333113" cy="759279"/>
          </a:xfrm>
          <a:prstGeom prst="rect">
            <a:avLst/>
          </a:prstGeom>
        </p:spPr>
      </p:pic>
      <p:pic>
        <p:nvPicPr>
          <p:cNvPr id="10" name="Picture 9">
            <a:extLst>
              <a:ext uri="{FF2B5EF4-FFF2-40B4-BE49-F238E27FC236}">
                <a16:creationId xmlns:a16="http://schemas.microsoft.com/office/drawing/2014/main" id="{779E5E92-CA71-4651-929B-2ABDD4BF718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747140" y="4286456"/>
            <a:ext cx="1333113" cy="759279"/>
          </a:xfrm>
          <a:prstGeom prst="rect">
            <a:avLst/>
          </a:prstGeom>
        </p:spPr>
      </p:pic>
      <p:pic>
        <p:nvPicPr>
          <p:cNvPr id="11" name="Picture 10">
            <a:extLst>
              <a:ext uri="{FF2B5EF4-FFF2-40B4-BE49-F238E27FC236}">
                <a16:creationId xmlns:a16="http://schemas.microsoft.com/office/drawing/2014/main" id="{FE8C1DF9-E391-40B4-81A7-D123993B079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272383" y="4320444"/>
            <a:ext cx="1333113" cy="790772"/>
          </a:xfrm>
          <a:prstGeom prst="rect">
            <a:avLst/>
          </a:prstGeom>
        </p:spPr>
      </p:pic>
      <p:pic>
        <p:nvPicPr>
          <p:cNvPr id="12" name="Picture 11">
            <a:extLst>
              <a:ext uri="{FF2B5EF4-FFF2-40B4-BE49-F238E27FC236}">
                <a16:creationId xmlns:a16="http://schemas.microsoft.com/office/drawing/2014/main" id="{CE899D17-6769-4013-AEA4-56A1EC9C5BE8}"/>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797626" y="4332691"/>
            <a:ext cx="1357607" cy="766278"/>
          </a:xfrm>
          <a:prstGeom prst="rect">
            <a:avLst/>
          </a:prstGeom>
        </p:spPr>
      </p:pic>
      <p:pic>
        <p:nvPicPr>
          <p:cNvPr id="13" name="Picture 12">
            <a:extLst>
              <a:ext uri="{FF2B5EF4-FFF2-40B4-BE49-F238E27FC236}">
                <a16:creationId xmlns:a16="http://schemas.microsoft.com/office/drawing/2014/main" id="{887E7CD1-7E18-44C4-9D38-F5BFE60BE6C7}"/>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123934" y="5311696"/>
            <a:ext cx="1357607" cy="792520"/>
          </a:xfrm>
          <a:prstGeom prst="rect">
            <a:avLst/>
          </a:prstGeom>
        </p:spPr>
      </p:pic>
    </p:spTree>
    <p:extLst>
      <p:ext uri="{BB962C8B-B14F-4D97-AF65-F5344CB8AC3E}">
        <p14:creationId xmlns:p14="http://schemas.microsoft.com/office/powerpoint/2010/main" val="18108254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C9940B-BC12-4134-A5DC-A70EBB66867D}"/>
              </a:ext>
            </a:extLst>
          </p:cNvPr>
          <p:cNvSpPr>
            <a:spLocks noGrp="1"/>
          </p:cNvSpPr>
          <p:nvPr>
            <p:ph type="body" sz="quarter" idx="10"/>
          </p:nvPr>
        </p:nvSpPr>
        <p:spPr/>
        <p:txBody>
          <a:bodyPr/>
          <a:lstStyle/>
          <a:p>
            <a:r>
              <a:rPr lang="en-US" dirty="0"/>
              <a:t>Overview</a:t>
            </a:r>
          </a:p>
        </p:txBody>
      </p:sp>
      <p:sp>
        <p:nvSpPr>
          <p:cNvPr id="4" name="Content Placeholder 3">
            <a:extLst>
              <a:ext uri="{FF2B5EF4-FFF2-40B4-BE49-F238E27FC236}">
                <a16:creationId xmlns:a16="http://schemas.microsoft.com/office/drawing/2014/main" id="{6F4664E8-20F4-47B4-82D3-28F574D2C2A4}"/>
              </a:ext>
            </a:extLst>
          </p:cNvPr>
          <p:cNvSpPr>
            <a:spLocks noGrp="1"/>
          </p:cNvSpPr>
          <p:nvPr>
            <p:ph sz="quarter" idx="33"/>
          </p:nvPr>
        </p:nvSpPr>
        <p:spPr/>
        <p:txBody>
          <a:bodyPr>
            <a:normAutofit fontScale="92500"/>
          </a:bodyPr>
          <a:lstStyle/>
          <a:p>
            <a:r>
              <a:rPr lang="en-US" dirty="0"/>
              <a:t>Traditional BLE uses: Advertise to setup; Paired Connections for communication.</a:t>
            </a:r>
          </a:p>
          <a:p>
            <a:r>
              <a:rPr lang="en-US" dirty="0"/>
              <a:t>BLE-Mesh uses </a:t>
            </a:r>
            <a:r>
              <a:rPr lang="en-US" b="1" dirty="0"/>
              <a:t>Advertise to communicate</a:t>
            </a:r>
            <a:r>
              <a:rPr lang="en-US" dirty="0"/>
              <a:t>.</a:t>
            </a:r>
          </a:p>
          <a:p>
            <a:r>
              <a:rPr lang="en-US" dirty="0"/>
              <a:t>BLE-Mesh devices can </a:t>
            </a:r>
            <a:r>
              <a:rPr lang="en-US" b="1" dirty="0"/>
              <a:t>relay messages </a:t>
            </a:r>
            <a:r>
              <a:rPr lang="en-US" dirty="0"/>
              <a:t>to extend the overall communication range.</a:t>
            </a:r>
          </a:p>
          <a:p>
            <a:r>
              <a:rPr lang="en-US" dirty="0"/>
              <a:t>Devices in a mesh network are called “</a:t>
            </a:r>
            <a:r>
              <a:rPr lang="en-US" b="1" dirty="0"/>
              <a:t>Nodes</a:t>
            </a:r>
            <a:r>
              <a:rPr lang="en-US" dirty="0"/>
              <a:t>". </a:t>
            </a:r>
          </a:p>
          <a:p>
            <a:r>
              <a:rPr lang="en-US" dirty="0"/>
              <a:t>Devices not part of a mesh network (yet) are called "un-provisioned devices".</a:t>
            </a:r>
          </a:p>
          <a:p>
            <a:r>
              <a:rPr lang="en-US" dirty="0"/>
              <a:t>A mesh network can have </a:t>
            </a:r>
            <a:r>
              <a:rPr lang="en-US" b="1" dirty="0"/>
              <a:t>Subnets</a:t>
            </a:r>
            <a:r>
              <a:rPr lang="en-US" dirty="0"/>
              <a:t> that enable isolation of related groups of nodes. </a:t>
            </a:r>
          </a:p>
          <a:p>
            <a:r>
              <a:rPr lang="en-US" dirty="0"/>
              <a:t>Subnet nodes share a network key. </a:t>
            </a:r>
          </a:p>
          <a:p>
            <a:r>
              <a:rPr lang="en-US" dirty="0"/>
              <a:t>A node may belong to more than one subnet by having more than one network key.</a:t>
            </a:r>
          </a:p>
          <a:p>
            <a:endParaRPr lang="en-US" dirty="0"/>
          </a:p>
        </p:txBody>
      </p:sp>
    </p:spTree>
    <p:extLst>
      <p:ext uri="{BB962C8B-B14F-4D97-AF65-F5344CB8AC3E}">
        <p14:creationId xmlns:p14="http://schemas.microsoft.com/office/powerpoint/2010/main" val="3194220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3616D8-27CC-4B08-9C7B-FF1111820710}"/>
              </a:ext>
            </a:extLst>
          </p:cNvPr>
          <p:cNvSpPr>
            <a:spLocks noGrp="1"/>
          </p:cNvSpPr>
          <p:nvPr>
            <p:ph type="body" sz="quarter" idx="10"/>
          </p:nvPr>
        </p:nvSpPr>
        <p:spPr/>
        <p:txBody>
          <a:bodyPr/>
          <a:lstStyle/>
          <a:p>
            <a:r>
              <a:rPr lang="en-US" dirty="0"/>
              <a:t>Mesh Specs</a:t>
            </a:r>
          </a:p>
        </p:txBody>
      </p:sp>
      <p:sp>
        <p:nvSpPr>
          <p:cNvPr id="4" name="Content Placeholder 3">
            <a:extLst>
              <a:ext uri="{FF2B5EF4-FFF2-40B4-BE49-F238E27FC236}">
                <a16:creationId xmlns:a16="http://schemas.microsoft.com/office/drawing/2014/main" id="{9B214D5C-7F86-449F-BECA-C55E90B1C964}"/>
              </a:ext>
            </a:extLst>
          </p:cNvPr>
          <p:cNvSpPr>
            <a:spLocks noGrp="1"/>
          </p:cNvSpPr>
          <p:nvPr>
            <p:ph sz="quarter" idx="33"/>
          </p:nvPr>
        </p:nvSpPr>
        <p:spPr/>
        <p:txBody>
          <a:bodyPr/>
          <a:lstStyle/>
          <a:p>
            <a:r>
              <a:rPr lang="en-US" dirty="0"/>
              <a:t>Bluetooth SIG provides three specifications for mesh protocol:</a:t>
            </a:r>
          </a:p>
          <a:p>
            <a:pPr lvl="0"/>
            <a:r>
              <a:rPr lang="en-US" u="sng" dirty="0">
                <a:hlinkClick r:id="rId3"/>
              </a:rPr>
              <a:t>Mesh Profile</a:t>
            </a:r>
            <a:r>
              <a:rPr lang="en-US" dirty="0"/>
              <a:t> </a:t>
            </a:r>
          </a:p>
          <a:p>
            <a:pPr lvl="1"/>
            <a:r>
              <a:rPr lang="en-US" dirty="0"/>
              <a:t>Defines fundamental requirements for mesh networking</a:t>
            </a:r>
          </a:p>
          <a:p>
            <a:pPr lvl="0"/>
            <a:r>
              <a:rPr lang="en-US" u="sng" dirty="0">
                <a:hlinkClick r:id="rId4"/>
              </a:rPr>
              <a:t>Mesh Model Specification</a:t>
            </a:r>
            <a:r>
              <a:rPr lang="en-US" dirty="0"/>
              <a:t> </a:t>
            </a:r>
          </a:p>
          <a:p>
            <a:pPr lvl="1"/>
            <a:r>
              <a:rPr lang="en-US" dirty="0"/>
              <a:t>Defines models used to define basic functionality of nodes in a mesh network</a:t>
            </a:r>
          </a:p>
          <a:p>
            <a:pPr lvl="0"/>
            <a:r>
              <a:rPr lang="en-US" u="sng" dirty="0">
                <a:hlinkClick r:id="rId5"/>
              </a:rPr>
              <a:t>Mesh Device Properties</a:t>
            </a:r>
            <a:r>
              <a:rPr lang="en-US" dirty="0"/>
              <a:t> </a:t>
            </a:r>
          </a:p>
          <a:p>
            <a:pPr lvl="1"/>
            <a:r>
              <a:rPr lang="en-US" dirty="0"/>
              <a:t>Defines device properties required for the mesh model spec</a:t>
            </a:r>
          </a:p>
          <a:p>
            <a:endParaRPr lang="en-US" dirty="0"/>
          </a:p>
        </p:txBody>
      </p:sp>
    </p:spTree>
    <p:extLst>
      <p:ext uri="{BB962C8B-B14F-4D97-AF65-F5344CB8AC3E}">
        <p14:creationId xmlns:p14="http://schemas.microsoft.com/office/powerpoint/2010/main" val="4078933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82A4BD-DB26-47D9-A90B-582B2E039418}"/>
              </a:ext>
            </a:extLst>
          </p:cNvPr>
          <p:cNvPicPr/>
          <p:nvPr/>
        </p:nvPicPr>
        <p:blipFill>
          <a:blip r:embed="rId3"/>
          <a:stretch>
            <a:fillRect/>
          </a:stretch>
        </p:blipFill>
        <p:spPr>
          <a:xfrm>
            <a:off x="5633238" y="417154"/>
            <a:ext cx="6303979" cy="5663271"/>
          </a:xfrm>
          <a:prstGeom prst="rect">
            <a:avLst/>
          </a:prstGeom>
        </p:spPr>
      </p:pic>
      <p:sp>
        <p:nvSpPr>
          <p:cNvPr id="2" name="Text Placeholder 1">
            <a:extLst>
              <a:ext uri="{FF2B5EF4-FFF2-40B4-BE49-F238E27FC236}">
                <a16:creationId xmlns:a16="http://schemas.microsoft.com/office/drawing/2014/main" id="{D2504446-E9C1-4483-93C2-6CC0088B019C}"/>
              </a:ext>
            </a:extLst>
          </p:cNvPr>
          <p:cNvSpPr>
            <a:spLocks noGrp="1"/>
          </p:cNvSpPr>
          <p:nvPr>
            <p:ph type="body" sz="quarter" idx="10"/>
          </p:nvPr>
        </p:nvSpPr>
        <p:spPr/>
        <p:txBody>
          <a:bodyPr/>
          <a:lstStyle/>
          <a:p>
            <a:r>
              <a:rPr lang="en-US" dirty="0"/>
              <a:t>Topology</a:t>
            </a:r>
          </a:p>
        </p:txBody>
      </p:sp>
      <p:sp>
        <p:nvSpPr>
          <p:cNvPr id="4" name="Content Placeholder 3">
            <a:extLst>
              <a:ext uri="{FF2B5EF4-FFF2-40B4-BE49-F238E27FC236}">
                <a16:creationId xmlns:a16="http://schemas.microsoft.com/office/drawing/2014/main" id="{E71664D7-EA50-4D6E-8FAC-593030CB9FDC}"/>
              </a:ext>
            </a:extLst>
          </p:cNvPr>
          <p:cNvSpPr>
            <a:spLocks noGrp="1"/>
          </p:cNvSpPr>
          <p:nvPr>
            <p:ph sz="quarter" idx="33"/>
          </p:nvPr>
        </p:nvSpPr>
        <p:spPr>
          <a:xfrm>
            <a:off x="418794" y="1882327"/>
            <a:ext cx="5677206" cy="4143404"/>
          </a:xfrm>
        </p:spPr>
        <p:txBody>
          <a:bodyPr>
            <a:normAutofit/>
          </a:bodyPr>
          <a:lstStyle/>
          <a:p>
            <a:r>
              <a:rPr lang="en-US" dirty="0"/>
              <a:t>Each node in a mesh network can send and receive messages. Each node may also implement one or more of the following:</a:t>
            </a:r>
          </a:p>
          <a:p>
            <a:pPr lvl="1"/>
            <a:r>
              <a:rPr lang="en-US" dirty="0"/>
              <a:t>Relay</a:t>
            </a:r>
          </a:p>
          <a:p>
            <a:pPr lvl="1"/>
            <a:r>
              <a:rPr lang="en-US" dirty="0"/>
              <a:t>GATT Proxy</a:t>
            </a:r>
          </a:p>
          <a:p>
            <a:pPr lvl="1"/>
            <a:r>
              <a:rPr lang="en-US" dirty="0"/>
              <a:t>Friend</a:t>
            </a:r>
          </a:p>
          <a:p>
            <a:pPr lvl="1"/>
            <a:r>
              <a:rPr lang="en-US" dirty="0"/>
              <a:t>Low Power</a:t>
            </a:r>
          </a:p>
          <a:p>
            <a:endParaRPr lang="en-US" dirty="0"/>
          </a:p>
          <a:p>
            <a:endParaRPr lang="en-US" dirty="0"/>
          </a:p>
        </p:txBody>
      </p:sp>
    </p:spTree>
    <p:extLst>
      <p:ext uri="{BB962C8B-B14F-4D97-AF65-F5344CB8AC3E}">
        <p14:creationId xmlns:p14="http://schemas.microsoft.com/office/powerpoint/2010/main" val="1671225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1F9E17-C928-43C1-BEF7-60C638E6650A}"/>
              </a:ext>
            </a:extLst>
          </p:cNvPr>
          <p:cNvSpPr>
            <a:spLocks noGrp="1"/>
          </p:cNvSpPr>
          <p:nvPr>
            <p:ph type="body" sz="quarter" idx="10"/>
          </p:nvPr>
        </p:nvSpPr>
        <p:spPr/>
        <p:txBody>
          <a:bodyPr/>
          <a:lstStyle/>
          <a:p>
            <a:r>
              <a:rPr lang="en-US" dirty="0"/>
              <a:t>Node Types</a:t>
            </a:r>
          </a:p>
        </p:txBody>
      </p:sp>
      <p:sp>
        <p:nvSpPr>
          <p:cNvPr id="4" name="Content Placeholder 3">
            <a:extLst>
              <a:ext uri="{FF2B5EF4-FFF2-40B4-BE49-F238E27FC236}">
                <a16:creationId xmlns:a16="http://schemas.microsoft.com/office/drawing/2014/main" id="{98B7CBB1-F9B2-4E90-8675-9B2715EEE357}"/>
              </a:ext>
            </a:extLst>
          </p:cNvPr>
          <p:cNvSpPr>
            <a:spLocks noGrp="1"/>
          </p:cNvSpPr>
          <p:nvPr>
            <p:ph sz="quarter" idx="33"/>
          </p:nvPr>
        </p:nvSpPr>
        <p:spPr/>
        <p:txBody>
          <a:bodyPr>
            <a:normAutofit fontScale="85000" lnSpcReduction="20000"/>
          </a:bodyPr>
          <a:lstStyle/>
          <a:p>
            <a:r>
              <a:rPr lang="en-US" b="1" dirty="0"/>
              <a:t>Standard Node</a:t>
            </a:r>
          </a:p>
          <a:p>
            <a:pPr lvl="1"/>
            <a:r>
              <a:rPr lang="en-US" dirty="0"/>
              <a:t>Every node must have Standard Node capabilities to send and receive messages.</a:t>
            </a:r>
          </a:p>
          <a:p>
            <a:pPr lvl="1"/>
            <a:r>
              <a:rPr lang="en-US" dirty="0"/>
              <a:t>Every node must maintain a cache of “recently received messages” to terminate duplicates</a:t>
            </a:r>
          </a:p>
          <a:p>
            <a:r>
              <a:rPr lang="en-US" b="1" dirty="0"/>
              <a:t>Relay Node</a:t>
            </a:r>
          </a:p>
          <a:p>
            <a:pPr lvl="1"/>
            <a:r>
              <a:rPr lang="en-US" dirty="0"/>
              <a:t>Relay nodes can retransmit messaged to other devices in range. </a:t>
            </a:r>
          </a:p>
          <a:p>
            <a:pPr lvl="1"/>
            <a:r>
              <a:rPr lang="en-US" dirty="0"/>
              <a:t>Every node must be within range of at least one relay.</a:t>
            </a:r>
          </a:p>
          <a:p>
            <a:pPr lvl="1"/>
            <a:r>
              <a:rPr lang="en-US" dirty="0"/>
              <a:t>It is common for all except low power nodes to implement a relay feature.</a:t>
            </a:r>
          </a:p>
          <a:p>
            <a:pPr lvl="1"/>
            <a:r>
              <a:rPr lang="en-US" dirty="0"/>
              <a:t>A relay node will only relay any message one time.</a:t>
            </a:r>
          </a:p>
          <a:p>
            <a:pPr lvl="1"/>
            <a:r>
              <a:rPr lang="en-US" b="1" dirty="0"/>
              <a:t>TTL (Time To Live)</a:t>
            </a:r>
          </a:p>
          <a:p>
            <a:pPr lvl="2"/>
            <a:r>
              <a:rPr lang="en-US" dirty="0"/>
              <a:t>Mesh messages have a TTL field to determine the number of times a given message will be retransmitted.</a:t>
            </a:r>
          </a:p>
          <a:p>
            <a:pPr lvl="1"/>
            <a:r>
              <a:rPr lang="en-US" b="1" dirty="0"/>
              <a:t>Heartbeat messages</a:t>
            </a:r>
          </a:p>
          <a:p>
            <a:pPr lvl="2"/>
            <a:r>
              <a:rPr lang="en-US" dirty="0"/>
              <a:t>Sent periodically can determine hops away from sender to adapt TTL settings. </a:t>
            </a:r>
          </a:p>
          <a:p>
            <a:pPr lvl="1"/>
            <a:r>
              <a:rPr lang="en-US" b="1" dirty="0"/>
              <a:t>Security</a:t>
            </a:r>
          </a:p>
          <a:p>
            <a:pPr lvl="2"/>
            <a:r>
              <a:rPr lang="en-US" dirty="0"/>
              <a:t>A relay node only decodes enough of the message to decide what to do with it.</a:t>
            </a:r>
          </a:p>
        </p:txBody>
      </p:sp>
    </p:spTree>
    <p:extLst>
      <p:ext uri="{BB962C8B-B14F-4D97-AF65-F5344CB8AC3E}">
        <p14:creationId xmlns:p14="http://schemas.microsoft.com/office/powerpoint/2010/main" val="36937766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1F9E17-C928-43C1-BEF7-60C638E6650A}"/>
              </a:ext>
            </a:extLst>
          </p:cNvPr>
          <p:cNvSpPr>
            <a:spLocks noGrp="1"/>
          </p:cNvSpPr>
          <p:nvPr>
            <p:ph type="body" sz="quarter" idx="10"/>
          </p:nvPr>
        </p:nvSpPr>
        <p:spPr/>
        <p:txBody>
          <a:bodyPr/>
          <a:lstStyle/>
          <a:p>
            <a:r>
              <a:rPr lang="en-US" dirty="0"/>
              <a:t>Node Types</a:t>
            </a:r>
          </a:p>
        </p:txBody>
      </p:sp>
      <p:sp>
        <p:nvSpPr>
          <p:cNvPr id="4" name="Content Placeholder 3">
            <a:extLst>
              <a:ext uri="{FF2B5EF4-FFF2-40B4-BE49-F238E27FC236}">
                <a16:creationId xmlns:a16="http://schemas.microsoft.com/office/drawing/2014/main" id="{98B7CBB1-F9B2-4E90-8675-9B2715EEE357}"/>
              </a:ext>
            </a:extLst>
          </p:cNvPr>
          <p:cNvSpPr>
            <a:spLocks noGrp="1"/>
          </p:cNvSpPr>
          <p:nvPr>
            <p:ph sz="quarter" idx="33"/>
          </p:nvPr>
        </p:nvSpPr>
        <p:spPr/>
        <p:txBody>
          <a:bodyPr>
            <a:normAutofit fontScale="85000" lnSpcReduction="20000"/>
          </a:bodyPr>
          <a:lstStyle/>
          <a:p>
            <a:r>
              <a:rPr lang="en-US" b="1" dirty="0"/>
              <a:t>GATT Proxy Node</a:t>
            </a:r>
          </a:p>
          <a:p>
            <a:pPr lvl="1"/>
            <a:r>
              <a:rPr lang="en-US" dirty="0"/>
              <a:t>Contains both a mesh interface and a GATT interface. </a:t>
            </a:r>
          </a:p>
          <a:p>
            <a:pPr lvl="1"/>
            <a:r>
              <a:rPr lang="en-US" dirty="0"/>
              <a:t>The GATT interface is used to communicate with BLE devices that don't possess a mesh stack and then relay those messages to/from the mesh network.</a:t>
            </a:r>
          </a:p>
          <a:p>
            <a:r>
              <a:rPr lang="en-US" b="1" dirty="0"/>
              <a:t>Low Power Nodes</a:t>
            </a:r>
          </a:p>
          <a:p>
            <a:pPr lvl="1"/>
            <a:r>
              <a:rPr lang="en-US" dirty="0"/>
              <a:t>Low Power Nodes can go to sleep periodically. While they’re asleep, they rely on Friend Nodes to store their messages.</a:t>
            </a:r>
          </a:p>
          <a:p>
            <a:pPr lvl="1"/>
            <a:r>
              <a:rPr lang="en-US" dirty="0"/>
              <a:t>When a low power node is added to a mesh network it broadcasts a request for a friend.</a:t>
            </a:r>
          </a:p>
          <a:p>
            <a:pPr lvl="1"/>
            <a:r>
              <a:rPr lang="en-US" dirty="0"/>
              <a:t>A Low Power Node can select the best friend based on how many messages the friend can store; the RSSI and the timing accuracy</a:t>
            </a:r>
          </a:p>
          <a:p>
            <a:r>
              <a:rPr lang="en-US" b="1" dirty="0"/>
              <a:t>Friend Nodes</a:t>
            </a:r>
          </a:p>
          <a:p>
            <a:pPr lvl="1"/>
            <a:r>
              <a:rPr lang="en-US" dirty="0"/>
              <a:t>Friend Nodes can respond with confirmation to Low Power Nodes seeking a Friend</a:t>
            </a:r>
          </a:p>
          <a:p>
            <a:pPr lvl="1"/>
            <a:r>
              <a:rPr lang="en-US" dirty="0"/>
              <a:t>A Friend Node will respond to a Friend Request if they have the capacity to store messages for another low power node.</a:t>
            </a:r>
          </a:p>
        </p:txBody>
      </p:sp>
    </p:spTree>
    <p:extLst>
      <p:ext uri="{BB962C8B-B14F-4D97-AF65-F5344CB8AC3E}">
        <p14:creationId xmlns:p14="http://schemas.microsoft.com/office/powerpoint/2010/main" val="25325042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AA19DC-76DD-4682-9A50-2E29391C0A60}"/>
              </a:ext>
            </a:extLst>
          </p:cNvPr>
          <p:cNvSpPr>
            <a:spLocks noGrp="1"/>
          </p:cNvSpPr>
          <p:nvPr>
            <p:ph type="body" sz="quarter" idx="10"/>
          </p:nvPr>
        </p:nvSpPr>
        <p:spPr/>
        <p:txBody>
          <a:bodyPr/>
          <a:lstStyle/>
          <a:p>
            <a:r>
              <a:rPr lang="en-US" dirty="0"/>
              <a:t>Provisioning and Configuration Management</a:t>
            </a:r>
          </a:p>
        </p:txBody>
      </p:sp>
      <p:sp>
        <p:nvSpPr>
          <p:cNvPr id="4" name="Content Placeholder 3">
            <a:extLst>
              <a:ext uri="{FF2B5EF4-FFF2-40B4-BE49-F238E27FC236}">
                <a16:creationId xmlns:a16="http://schemas.microsoft.com/office/drawing/2014/main" id="{AD1825D2-14A4-4ED4-A199-7D29F26E7354}"/>
              </a:ext>
            </a:extLst>
          </p:cNvPr>
          <p:cNvSpPr>
            <a:spLocks noGrp="1"/>
          </p:cNvSpPr>
          <p:nvPr>
            <p:ph sz="quarter" idx="33"/>
          </p:nvPr>
        </p:nvSpPr>
        <p:spPr/>
        <p:txBody>
          <a:bodyPr/>
          <a:lstStyle/>
          <a:p>
            <a:r>
              <a:rPr lang="en-US" dirty="0"/>
              <a:t>To get a new device up and running on a Bluetooth Mesh network, it must be provisioned and configured. These are often thought of as a single step, but they are unique processes with different protocols. </a:t>
            </a:r>
          </a:p>
          <a:p>
            <a:pPr lvl="1"/>
            <a:endParaRPr lang="en-US" sz="2800" dirty="0"/>
          </a:p>
          <a:p>
            <a:pPr lvl="1"/>
            <a:r>
              <a:rPr lang="en-US" sz="2800" dirty="0"/>
              <a:t>Provision – Focus on the node – Invite to join a network</a:t>
            </a:r>
          </a:p>
          <a:p>
            <a:pPr lvl="1"/>
            <a:endParaRPr lang="en-US" sz="2800" dirty="0"/>
          </a:p>
          <a:p>
            <a:pPr lvl="1"/>
            <a:r>
              <a:rPr lang="en-US" sz="2800" dirty="0"/>
              <a:t>Configure – Focus on the network – setup to receive a new node</a:t>
            </a:r>
          </a:p>
          <a:p>
            <a:endParaRPr lang="en-US" dirty="0"/>
          </a:p>
        </p:txBody>
      </p:sp>
    </p:spTree>
    <p:extLst>
      <p:ext uri="{BB962C8B-B14F-4D97-AF65-F5344CB8AC3E}">
        <p14:creationId xmlns:p14="http://schemas.microsoft.com/office/powerpoint/2010/main" val="2547838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E7559-F296-4CB6-AE56-DEE7F4AB190A}"/>
              </a:ext>
            </a:extLst>
          </p:cNvPr>
          <p:cNvSpPr>
            <a:spLocks noGrp="1"/>
          </p:cNvSpPr>
          <p:nvPr>
            <p:ph type="body" sz="quarter" idx="10"/>
          </p:nvPr>
        </p:nvSpPr>
        <p:spPr/>
        <p:txBody>
          <a:bodyPr/>
          <a:lstStyle/>
          <a:p>
            <a:r>
              <a:rPr lang="en-US" dirty="0"/>
              <a:t>Provisioning – Identification and Invite</a:t>
            </a:r>
          </a:p>
        </p:txBody>
      </p:sp>
      <p:sp>
        <p:nvSpPr>
          <p:cNvPr id="4" name="Content Placeholder 3">
            <a:extLst>
              <a:ext uri="{FF2B5EF4-FFF2-40B4-BE49-F238E27FC236}">
                <a16:creationId xmlns:a16="http://schemas.microsoft.com/office/drawing/2014/main" id="{66B4AC2A-377B-4691-BA7B-5B9DA950210D}"/>
              </a:ext>
            </a:extLst>
          </p:cNvPr>
          <p:cNvSpPr>
            <a:spLocks noGrp="1"/>
          </p:cNvSpPr>
          <p:nvPr>
            <p:ph sz="quarter" idx="33"/>
          </p:nvPr>
        </p:nvSpPr>
        <p:spPr/>
        <p:txBody>
          <a:bodyPr>
            <a:normAutofit fontScale="92500" lnSpcReduction="10000"/>
          </a:bodyPr>
          <a:lstStyle/>
          <a:p>
            <a:r>
              <a:rPr lang="en-US" dirty="0"/>
              <a:t>Provisioning initiates a device to a mesh by providing network key and unicast address</a:t>
            </a:r>
          </a:p>
          <a:p>
            <a:r>
              <a:rPr lang="en-US" b="1" dirty="0"/>
              <a:t>Beaconing</a:t>
            </a:r>
          </a:p>
          <a:p>
            <a:pPr lvl="1"/>
            <a:r>
              <a:rPr lang="en-US" dirty="0"/>
              <a:t>A device indicates availability to join a Mesh using advertising packets of type "Mesh Beacon"</a:t>
            </a:r>
          </a:p>
          <a:p>
            <a:r>
              <a:rPr lang="en-US" b="1" dirty="0"/>
              <a:t>Link Establishment</a:t>
            </a:r>
          </a:p>
          <a:p>
            <a:pPr lvl="1"/>
            <a:r>
              <a:rPr lang="en-US" dirty="0"/>
              <a:t>A “Provisioner” receives a “Mesh Beacon” packet</a:t>
            </a:r>
          </a:p>
          <a:p>
            <a:pPr lvl="1"/>
            <a:r>
              <a:rPr lang="en-US" dirty="0"/>
              <a:t>“Provisioner” responds with a “Link Open” message</a:t>
            </a:r>
          </a:p>
          <a:p>
            <a:pPr lvl="1"/>
            <a:r>
              <a:rPr lang="en-US" dirty="0"/>
              <a:t>The target device to be provisioned responds with a “Link ACK” message</a:t>
            </a:r>
          </a:p>
          <a:p>
            <a:pPr lvl="1"/>
            <a:r>
              <a:rPr lang="en-US" dirty="0"/>
              <a:t>Once provisioning completes, the “Provisioner” sends a “Link Close” message</a:t>
            </a:r>
          </a:p>
          <a:p>
            <a:r>
              <a:rPr lang="en-US" b="1" dirty="0"/>
              <a:t>Invitation</a:t>
            </a:r>
          </a:p>
          <a:p>
            <a:pPr lvl="1"/>
            <a:r>
              <a:rPr lang="en-US" dirty="0"/>
              <a:t>“Provisioner” sends a “Provisioning Invite” protocol data unit (PDU) to the target device </a:t>
            </a:r>
          </a:p>
          <a:p>
            <a:pPr lvl="1"/>
            <a:r>
              <a:rPr lang="en-US" dirty="0"/>
              <a:t>The target device responds with “Provisioning Capabilities” PDU</a:t>
            </a:r>
          </a:p>
          <a:p>
            <a:endParaRPr lang="en-US" dirty="0"/>
          </a:p>
          <a:p>
            <a:endParaRPr lang="en-US" dirty="0"/>
          </a:p>
        </p:txBody>
      </p:sp>
      <p:sp>
        <p:nvSpPr>
          <p:cNvPr id="5" name="Text Placeholder 2">
            <a:extLst>
              <a:ext uri="{FF2B5EF4-FFF2-40B4-BE49-F238E27FC236}">
                <a16:creationId xmlns:a16="http://schemas.microsoft.com/office/drawing/2014/main" id="{BBCC76FA-DBC8-4BF8-9DA2-C4B76F29E908}"/>
              </a:ext>
            </a:extLst>
          </p:cNvPr>
          <p:cNvSpPr>
            <a:spLocks noGrp="1"/>
          </p:cNvSpPr>
          <p:nvPr>
            <p:ph type="body" sz="quarter" idx="11"/>
          </p:nvPr>
        </p:nvSpPr>
        <p:spPr>
          <a:xfrm>
            <a:off x="418793" y="1278870"/>
            <a:ext cx="11358323" cy="411751"/>
          </a:xfrm>
        </p:spPr>
        <p:txBody>
          <a:bodyPr/>
          <a:lstStyle/>
          <a:p>
            <a:r>
              <a:rPr lang="en-US" dirty="0"/>
              <a:t>Identify and Invite a requesting device to join a mesh network</a:t>
            </a:r>
          </a:p>
        </p:txBody>
      </p:sp>
    </p:spTree>
    <p:extLst>
      <p:ext uri="{BB962C8B-B14F-4D97-AF65-F5344CB8AC3E}">
        <p14:creationId xmlns:p14="http://schemas.microsoft.com/office/powerpoint/2010/main" val="36998549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0AF67-B9A2-4B27-88D1-7FE88A30A50E}"/>
              </a:ext>
            </a:extLst>
          </p:cNvPr>
          <p:cNvSpPr>
            <a:spLocks noGrp="1"/>
          </p:cNvSpPr>
          <p:nvPr>
            <p:ph type="body" sz="quarter" idx="10"/>
          </p:nvPr>
        </p:nvSpPr>
        <p:spPr/>
        <p:txBody>
          <a:bodyPr/>
          <a:lstStyle/>
          <a:p>
            <a:r>
              <a:rPr lang="en-US" dirty="0"/>
              <a:t>Provisioning – Keys and Authentication</a:t>
            </a:r>
          </a:p>
        </p:txBody>
      </p:sp>
      <p:sp>
        <p:nvSpPr>
          <p:cNvPr id="4" name="Content Placeholder 3">
            <a:extLst>
              <a:ext uri="{FF2B5EF4-FFF2-40B4-BE49-F238E27FC236}">
                <a16:creationId xmlns:a16="http://schemas.microsoft.com/office/drawing/2014/main" id="{F93F78FE-D107-4E15-84C8-2D1194B8D559}"/>
              </a:ext>
            </a:extLst>
          </p:cNvPr>
          <p:cNvSpPr>
            <a:spLocks noGrp="1"/>
          </p:cNvSpPr>
          <p:nvPr>
            <p:ph sz="quarter" idx="33"/>
          </p:nvPr>
        </p:nvSpPr>
        <p:spPr/>
        <p:txBody>
          <a:bodyPr>
            <a:normAutofit fontScale="85000" lnSpcReduction="20000"/>
          </a:bodyPr>
          <a:lstStyle/>
          <a:p>
            <a:r>
              <a:rPr lang="en-US" b="1" dirty="0"/>
              <a:t>Exchanging Public Keys</a:t>
            </a:r>
          </a:p>
          <a:p>
            <a:pPr lvl="1"/>
            <a:r>
              <a:rPr lang="en-US" dirty="0"/>
              <a:t>The provisioner and the target device exchange public keys</a:t>
            </a:r>
          </a:p>
          <a:p>
            <a:r>
              <a:rPr lang="en-US" b="1" dirty="0"/>
              <a:t>Authentication</a:t>
            </a:r>
          </a:p>
          <a:p>
            <a:pPr lvl="1"/>
            <a:r>
              <a:rPr lang="en-US" dirty="0"/>
              <a:t>Authentication is performed using an Out Of Band (OOB) method that depends on the capabilities of the device being provisioned.</a:t>
            </a:r>
          </a:p>
          <a:p>
            <a:r>
              <a:rPr lang="en-US" b="1" dirty="0"/>
              <a:t>Distribution of Provisioning Data</a:t>
            </a:r>
          </a:p>
          <a:p>
            <a:pPr lvl="1"/>
            <a:r>
              <a:rPr lang="en-US" dirty="0"/>
              <a:t>After Authentication:</a:t>
            </a:r>
          </a:p>
          <a:p>
            <a:pPr lvl="2"/>
            <a:r>
              <a:rPr lang="en-US" dirty="0"/>
              <a:t>a session key is derived by each device from its private key and the public key from the other device. </a:t>
            </a:r>
          </a:p>
          <a:p>
            <a:pPr lvl="2"/>
            <a:r>
              <a:rPr lang="en-US" dirty="0"/>
              <a:t>The session key is used to secure subsequent distribution of the data needed to complete provisioning. </a:t>
            </a:r>
          </a:p>
          <a:p>
            <a:pPr lvl="2"/>
            <a:r>
              <a:rPr lang="en-US" dirty="0"/>
              <a:t>Once provisioning is completed, the provisioned device has:</a:t>
            </a:r>
          </a:p>
          <a:p>
            <a:pPr lvl="3"/>
            <a:r>
              <a:rPr lang="en-US" dirty="0"/>
              <a:t>Network's key (</a:t>
            </a:r>
            <a:r>
              <a:rPr lang="en-US" dirty="0" err="1"/>
              <a:t>NetKey</a:t>
            </a:r>
            <a:r>
              <a:rPr lang="en-US" dirty="0"/>
              <a:t>)</a:t>
            </a:r>
          </a:p>
          <a:p>
            <a:pPr lvl="3"/>
            <a:r>
              <a:rPr lang="en-US" dirty="0"/>
              <a:t>Security parameter called the IV index</a:t>
            </a:r>
          </a:p>
          <a:p>
            <a:pPr lvl="3"/>
            <a:r>
              <a:rPr lang="en-US" dirty="0"/>
              <a:t>Unicast address allocated by the provisioner. </a:t>
            </a:r>
          </a:p>
          <a:p>
            <a:pPr lvl="1"/>
            <a:r>
              <a:rPr lang="en-US" dirty="0"/>
              <a:t>The device is now a node and is a part of the network. </a:t>
            </a:r>
          </a:p>
          <a:p>
            <a:pPr lvl="1"/>
            <a:r>
              <a:rPr lang="en-US" dirty="0"/>
              <a:t>The provisioner then sends a Link Close message as described previously.</a:t>
            </a:r>
          </a:p>
          <a:p>
            <a:endParaRPr lang="en-US" dirty="0"/>
          </a:p>
        </p:txBody>
      </p:sp>
      <p:sp>
        <p:nvSpPr>
          <p:cNvPr id="5" name="Text Placeholder 2">
            <a:extLst>
              <a:ext uri="{FF2B5EF4-FFF2-40B4-BE49-F238E27FC236}">
                <a16:creationId xmlns:a16="http://schemas.microsoft.com/office/drawing/2014/main" id="{F6AE276F-4B33-4370-86FF-041AAA8D9010}"/>
              </a:ext>
            </a:extLst>
          </p:cNvPr>
          <p:cNvSpPr>
            <a:spLocks noGrp="1"/>
          </p:cNvSpPr>
          <p:nvPr>
            <p:ph type="body" sz="quarter" idx="11"/>
          </p:nvPr>
        </p:nvSpPr>
        <p:spPr>
          <a:xfrm>
            <a:off x="418793" y="1278870"/>
            <a:ext cx="11358323" cy="411751"/>
          </a:xfrm>
        </p:spPr>
        <p:txBody>
          <a:bodyPr/>
          <a:lstStyle/>
          <a:p>
            <a:r>
              <a:rPr lang="en-US" dirty="0"/>
              <a:t>Provision the target device with information to join the mesh network</a:t>
            </a:r>
          </a:p>
        </p:txBody>
      </p:sp>
    </p:spTree>
    <p:extLst>
      <p:ext uri="{BB962C8B-B14F-4D97-AF65-F5344CB8AC3E}">
        <p14:creationId xmlns:p14="http://schemas.microsoft.com/office/powerpoint/2010/main" val="14929572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8409B7-4931-44FB-932E-F987BA105DE4}"/>
              </a:ext>
            </a:extLst>
          </p:cNvPr>
          <p:cNvSpPr>
            <a:spLocks noGrp="1"/>
          </p:cNvSpPr>
          <p:nvPr>
            <p:ph type="body" sz="quarter" idx="10"/>
          </p:nvPr>
        </p:nvSpPr>
        <p:spPr/>
        <p:txBody>
          <a:bodyPr/>
          <a:lstStyle/>
          <a:p>
            <a:r>
              <a:rPr lang="en-US" dirty="0"/>
              <a:t>Configuration</a:t>
            </a:r>
          </a:p>
        </p:txBody>
      </p:sp>
      <p:sp>
        <p:nvSpPr>
          <p:cNvPr id="3" name="Text Placeholder 2">
            <a:extLst>
              <a:ext uri="{FF2B5EF4-FFF2-40B4-BE49-F238E27FC236}">
                <a16:creationId xmlns:a16="http://schemas.microsoft.com/office/drawing/2014/main" id="{6C374E7C-4921-4FA7-AED0-2BA5A182DA7C}"/>
              </a:ext>
            </a:extLst>
          </p:cNvPr>
          <p:cNvSpPr>
            <a:spLocks noGrp="1"/>
          </p:cNvSpPr>
          <p:nvPr>
            <p:ph type="body" sz="quarter" idx="11"/>
          </p:nvPr>
        </p:nvSpPr>
        <p:spPr/>
        <p:txBody>
          <a:bodyPr/>
          <a:lstStyle/>
          <a:p>
            <a:r>
              <a:rPr lang="en-US" dirty="0"/>
              <a:t>Configure a mesh network to receive a newly provisioned device</a:t>
            </a:r>
          </a:p>
        </p:txBody>
      </p:sp>
      <p:sp>
        <p:nvSpPr>
          <p:cNvPr id="4" name="Content Placeholder 3">
            <a:extLst>
              <a:ext uri="{FF2B5EF4-FFF2-40B4-BE49-F238E27FC236}">
                <a16:creationId xmlns:a16="http://schemas.microsoft.com/office/drawing/2014/main" id="{67EA7B5F-EB16-48A4-85B9-A5AF8B555534}"/>
              </a:ext>
            </a:extLst>
          </p:cNvPr>
          <p:cNvSpPr>
            <a:spLocks noGrp="1"/>
          </p:cNvSpPr>
          <p:nvPr>
            <p:ph sz="quarter" idx="33"/>
          </p:nvPr>
        </p:nvSpPr>
        <p:spPr/>
        <p:txBody>
          <a:bodyPr/>
          <a:lstStyle/>
          <a:p>
            <a:r>
              <a:rPr lang="en-US" dirty="0"/>
              <a:t>After provisioning a target device </a:t>
            </a:r>
          </a:p>
          <a:p>
            <a:r>
              <a:rPr lang="en-US" dirty="0"/>
              <a:t>The “Provisioner” distributes any updated </a:t>
            </a:r>
          </a:p>
          <a:p>
            <a:pPr lvl="1"/>
            <a:r>
              <a:rPr lang="en-US" dirty="0"/>
              <a:t>Application keys</a:t>
            </a:r>
          </a:p>
          <a:p>
            <a:pPr lvl="1"/>
            <a:r>
              <a:rPr lang="en-US" dirty="0"/>
              <a:t>Group Assignments</a:t>
            </a:r>
          </a:p>
          <a:p>
            <a:pPr lvl="1"/>
            <a:r>
              <a:rPr lang="en-US" dirty="0"/>
              <a:t>Model information</a:t>
            </a:r>
          </a:p>
          <a:p>
            <a:pPr lvl="1"/>
            <a:r>
              <a:rPr lang="en-US" dirty="0"/>
              <a:t>etc.</a:t>
            </a:r>
          </a:p>
          <a:p>
            <a:endParaRPr lang="en-US" dirty="0"/>
          </a:p>
        </p:txBody>
      </p:sp>
    </p:spTree>
    <p:extLst>
      <p:ext uri="{BB962C8B-B14F-4D97-AF65-F5344CB8AC3E}">
        <p14:creationId xmlns:p14="http://schemas.microsoft.com/office/powerpoint/2010/main" val="292763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a:t>ModusToolbox - Intro</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Open and Browse Capabilities of </a:t>
            </a:r>
            <a:r>
              <a:rPr lang="en-US" dirty="0" err="1"/>
              <a:t>ModusToolbox</a:t>
            </a:r>
            <a:r>
              <a:rPr lang="en-US" dirty="0"/>
              <a:t> </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lstStyle/>
          <a:p>
            <a:pPr marL="0" indent="0">
              <a:buNone/>
            </a:pPr>
            <a:r>
              <a:rPr lang="en-US" dirty="0"/>
              <a:t>1. . Run </a:t>
            </a:r>
            <a:r>
              <a:rPr lang="en-US" dirty="0" err="1"/>
              <a:t>ModusToolbox</a:t>
            </a:r>
            <a:r>
              <a:rPr lang="en-US" dirty="0"/>
              <a:t> IDE and create a new workspace.</a:t>
            </a:r>
          </a:p>
          <a:p>
            <a:pPr marL="0" indent="0">
              <a:buNone/>
            </a:pPr>
            <a:r>
              <a:rPr lang="en-US" dirty="0"/>
              <a:t>6. Select the Documents tab in the lower-left panel.</a:t>
            </a:r>
          </a:p>
          <a:p>
            <a:pPr marL="0" indent="0">
              <a:buNone/>
            </a:pPr>
            <a:r>
              <a:rPr lang="en-US" dirty="0"/>
              <a:t>7. Explore the different documents available:</a:t>
            </a:r>
          </a:p>
          <a:p>
            <a:pPr lvl="1">
              <a:buFontTx/>
              <a:buChar char="-"/>
            </a:pPr>
            <a:r>
              <a:rPr lang="en-US" sz="2400" dirty="0" err="1"/>
              <a:t>ModusToolbox</a:t>
            </a:r>
            <a:r>
              <a:rPr lang="en-US" sz="2400" dirty="0"/>
              <a:t> IDE Help</a:t>
            </a:r>
          </a:p>
          <a:p>
            <a:pPr lvl="1">
              <a:buFontTx/>
              <a:buChar char="-"/>
            </a:pPr>
            <a:r>
              <a:rPr lang="en-US" sz="2400" dirty="0"/>
              <a:t>Quick Start Guide</a:t>
            </a:r>
          </a:p>
          <a:p>
            <a:pPr lvl="1">
              <a:buFontTx/>
              <a:buChar char="-"/>
            </a:pPr>
            <a:r>
              <a:rPr lang="en-US" sz="2400" dirty="0"/>
              <a:t>User Guide</a:t>
            </a:r>
          </a:p>
          <a:p>
            <a:pPr lvl="1">
              <a:buFontTx/>
              <a:buChar char="-"/>
            </a:pPr>
            <a:r>
              <a:rPr lang="en-US" sz="2400" dirty="0"/>
              <a:t>Eclipse IDE Survival Guide</a:t>
            </a:r>
          </a:p>
          <a:p>
            <a:pPr lvl="1">
              <a:buFontTx/>
              <a:buChar char="-"/>
            </a:pPr>
            <a:r>
              <a:rPr lang="en-US" sz="2400" dirty="0"/>
              <a:t>WICED API Reference</a:t>
            </a:r>
          </a:p>
          <a:p>
            <a:pPr marL="0" indent="0">
              <a:buNone/>
            </a:pPr>
            <a:endParaRPr lang="en-US" dirty="0"/>
          </a:p>
        </p:txBody>
      </p:sp>
      <p:sp>
        <p:nvSpPr>
          <p:cNvPr id="5" name="Rectangle 4">
            <a:extLst>
              <a:ext uri="{FF2B5EF4-FFF2-40B4-BE49-F238E27FC236}">
                <a16:creationId xmlns:a16="http://schemas.microsoft.com/office/drawing/2014/main" id="{D664AB71-4B0D-42CB-8436-F5A518ED7686}"/>
              </a:ext>
            </a:extLst>
          </p:cNvPr>
          <p:cNvSpPr/>
          <p:nvPr/>
        </p:nvSpPr>
        <p:spPr>
          <a:xfrm rot="5400000">
            <a:off x="8814954" y="3023754"/>
            <a:ext cx="6400800" cy="3532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FFFF00"/>
                </a:solidFill>
                <a:latin typeface="Rockwell Nova Extra Bold" panose="020B0604020202020204" pitchFamily="18" charset="0"/>
              </a:rPr>
              <a:t>ModusToolbox</a:t>
            </a:r>
            <a:endParaRPr lang="en-US" sz="3600" dirty="0">
              <a:solidFill>
                <a:srgbClr val="FFFF00"/>
              </a:solidFill>
              <a:latin typeface="Rockwell Nova Extra Bold" panose="020B0604020202020204" pitchFamily="18" charset="0"/>
            </a:endParaRPr>
          </a:p>
        </p:txBody>
      </p:sp>
      <p:sp>
        <p:nvSpPr>
          <p:cNvPr id="6" name="Rectangle 5">
            <a:extLst>
              <a:ext uri="{FF2B5EF4-FFF2-40B4-BE49-F238E27FC236}">
                <a16:creationId xmlns:a16="http://schemas.microsoft.com/office/drawing/2014/main" id="{C3D8CEB6-E770-4B7B-9733-E944BDC1CD01}"/>
              </a:ext>
            </a:extLst>
          </p:cNvPr>
          <p:cNvSpPr/>
          <p:nvPr/>
        </p:nvSpPr>
        <p:spPr>
          <a:xfrm>
            <a:off x="5688680" y="163834"/>
            <a:ext cx="449995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FFC000"/>
                </a:solidFill>
                <a:effectLst>
                  <a:glow rad="38100">
                    <a:schemeClr val="accent1">
                      <a:alpha val="40000"/>
                    </a:schemeClr>
                  </a:glow>
                </a:effectLst>
              </a:rPr>
              <a:t>Pre-requisite</a:t>
            </a:r>
          </a:p>
        </p:txBody>
      </p:sp>
    </p:spTree>
    <p:extLst>
      <p:ext uri="{BB962C8B-B14F-4D97-AF65-F5344CB8AC3E}">
        <p14:creationId xmlns:p14="http://schemas.microsoft.com/office/powerpoint/2010/main" val="27856256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2C0048-0105-40E7-B928-83B0CA66DCF4}"/>
              </a:ext>
            </a:extLst>
          </p:cNvPr>
          <p:cNvSpPr>
            <a:spLocks noGrp="1"/>
          </p:cNvSpPr>
          <p:nvPr>
            <p:ph type="body" sz="quarter" idx="10"/>
          </p:nvPr>
        </p:nvSpPr>
        <p:spPr/>
        <p:txBody>
          <a:bodyPr/>
          <a:lstStyle/>
          <a:p>
            <a:r>
              <a:rPr lang="en-US" dirty="0"/>
              <a:t>Client Applications</a:t>
            </a:r>
          </a:p>
        </p:txBody>
      </p:sp>
      <p:sp>
        <p:nvSpPr>
          <p:cNvPr id="4" name="Content Placeholder 3">
            <a:extLst>
              <a:ext uri="{FF2B5EF4-FFF2-40B4-BE49-F238E27FC236}">
                <a16:creationId xmlns:a16="http://schemas.microsoft.com/office/drawing/2014/main" id="{D5C0D9C0-EDA2-4793-B4B4-7CF0BD90FE29}"/>
              </a:ext>
            </a:extLst>
          </p:cNvPr>
          <p:cNvSpPr>
            <a:spLocks noGrp="1"/>
          </p:cNvSpPr>
          <p:nvPr>
            <p:ph sz="quarter" idx="33"/>
          </p:nvPr>
        </p:nvSpPr>
        <p:spPr/>
        <p:txBody>
          <a:bodyPr/>
          <a:lstStyle/>
          <a:p>
            <a:r>
              <a:rPr lang="en-US" dirty="0"/>
              <a:t>Several applications can be used for provisioning, configuration, and communication for mesh networks:</a:t>
            </a:r>
          </a:p>
          <a:p>
            <a:pPr lvl="1"/>
            <a:r>
              <a:rPr lang="en-US" dirty="0"/>
              <a:t>Two Windows applications (Client Control Mesh and Mesh Client) written by Cypress</a:t>
            </a:r>
          </a:p>
          <a:p>
            <a:pPr lvl="1"/>
            <a:r>
              <a:rPr lang="en-US" dirty="0"/>
              <a:t>One Android application written by Cypress </a:t>
            </a:r>
          </a:p>
          <a:p>
            <a:pPr lvl="1"/>
            <a:r>
              <a:rPr lang="en-US" dirty="0"/>
              <a:t>One iOS application written by Cypress </a:t>
            </a:r>
          </a:p>
          <a:p>
            <a:pPr lvl="1"/>
            <a:r>
              <a:rPr lang="en-US" dirty="0"/>
              <a:t>3</a:t>
            </a:r>
            <a:r>
              <a:rPr lang="en-US" baseline="30000" dirty="0"/>
              <a:t>rd</a:t>
            </a:r>
            <a:r>
              <a:rPr lang="en-US" dirty="0"/>
              <a:t> party mesh applications such as the </a:t>
            </a:r>
            <a:r>
              <a:rPr lang="en-US" dirty="0" err="1"/>
              <a:t>LedVance</a:t>
            </a:r>
            <a:r>
              <a:rPr lang="en-US" dirty="0"/>
              <a:t> Sylvania Smart Home Android app</a:t>
            </a:r>
          </a:p>
          <a:p>
            <a:endParaRPr lang="en-US" dirty="0"/>
          </a:p>
        </p:txBody>
      </p:sp>
    </p:spTree>
    <p:extLst>
      <p:ext uri="{BB962C8B-B14F-4D97-AF65-F5344CB8AC3E}">
        <p14:creationId xmlns:p14="http://schemas.microsoft.com/office/powerpoint/2010/main" val="10067395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3FF56B-7492-47A3-8FA7-1E8CEC0142F4}"/>
              </a:ext>
            </a:extLst>
          </p:cNvPr>
          <p:cNvSpPr>
            <a:spLocks noGrp="1"/>
          </p:cNvSpPr>
          <p:nvPr>
            <p:ph type="body" sz="quarter" idx="10"/>
          </p:nvPr>
        </p:nvSpPr>
        <p:spPr/>
        <p:txBody>
          <a:bodyPr/>
          <a:lstStyle/>
          <a:p>
            <a:r>
              <a:rPr lang="en-US" dirty="0"/>
              <a:t>Client Control Mesh (CCM) (Windows)</a:t>
            </a:r>
          </a:p>
          <a:p>
            <a:endParaRPr lang="en-US" dirty="0"/>
          </a:p>
        </p:txBody>
      </p:sp>
      <p:pic>
        <p:nvPicPr>
          <p:cNvPr id="10" name="Content Placeholder 9">
            <a:extLst>
              <a:ext uri="{FF2B5EF4-FFF2-40B4-BE49-F238E27FC236}">
                <a16:creationId xmlns:a16="http://schemas.microsoft.com/office/drawing/2014/main" id="{940BF449-7D0C-4549-AF40-0DCF736146F5}"/>
              </a:ext>
            </a:extLst>
          </p:cNvPr>
          <p:cNvPicPr>
            <a:picLocks noGrp="1" noChangeAspect="1"/>
          </p:cNvPicPr>
          <p:nvPr>
            <p:ph sz="quarter" idx="33"/>
          </p:nvPr>
        </p:nvPicPr>
        <p:blipFill>
          <a:blip r:embed="rId3" cstate="screen">
            <a:extLst>
              <a:ext uri="{28A0092B-C50C-407E-A947-70E740481C1C}">
                <a14:useLocalDpi xmlns:a14="http://schemas.microsoft.com/office/drawing/2010/main"/>
              </a:ext>
            </a:extLst>
          </a:blip>
          <a:stretch>
            <a:fillRect/>
          </a:stretch>
        </p:blipFill>
        <p:spPr>
          <a:xfrm>
            <a:off x="5831237" y="1920962"/>
            <a:ext cx="5945879" cy="3690825"/>
          </a:xfrm>
          <a:prstGeom prst="rect">
            <a:avLst/>
          </a:prstGeom>
        </p:spPr>
      </p:pic>
      <p:sp>
        <p:nvSpPr>
          <p:cNvPr id="13" name="Content Placeholder 3">
            <a:extLst>
              <a:ext uri="{FF2B5EF4-FFF2-40B4-BE49-F238E27FC236}">
                <a16:creationId xmlns:a16="http://schemas.microsoft.com/office/drawing/2014/main" id="{5BE95E1D-2A37-4147-B58B-DE57E253D57D}"/>
              </a:ext>
            </a:extLst>
          </p:cNvPr>
          <p:cNvSpPr txBox="1">
            <a:spLocks/>
          </p:cNvSpPr>
          <p:nvPr/>
        </p:nvSpPr>
        <p:spPr>
          <a:xfrm>
            <a:off x="418794" y="1882327"/>
            <a:ext cx="5831282" cy="4143404"/>
          </a:xfrm>
          <a:prstGeom prst="rect">
            <a:avLst/>
          </a:prstGeom>
        </p:spPr>
        <p:txBody>
          <a:bodyPr vert="horz" lIns="91376" tIns="45688" rIns="91376" bIns="45688" rtlCol="0">
            <a:normAutofit fontScale="85000"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“Client Control Mesh” is an extension of the Client Control application that can be used for other WICED Bluetooth applications. It is located at:</a:t>
            </a:r>
          </a:p>
          <a:p>
            <a:pPr marL="0" indent="0">
              <a:buNone/>
            </a:pPr>
            <a:r>
              <a:rPr lang="en-US" sz="1700" dirty="0"/>
              <a:t>&lt;Install Folder&gt;/ModusToolbox_1.1/libraries/bt_sdk-1.1/components/BT-SDK/common/apps/snip/mesh/</a:t>
            </a:r>
            <a:r>
              <a:rPr lang="en-US" sz="1700" dirty="0" err="1"/>
              <a:t>ClientControl</a:t>
            </a:r>
            <a:r>
              <a:rPr lang="en-US" sz="1700" dirty="0"/>
              <a:t>/Release/ClientControlMesh.exe</a:t>
            </a:r>
          </a:p>
          <a:p>
            <a:r>
              <a:rPr lang="en-US" dirty="0"/>
              <a:t>To use “Client Control Mesh”, program a kit that will act as an interface from the PC to the mesh devices in the network. </a:t>
            </a:r>
          </a:p>
          <a:p>
            <a:r>
              <a:rPr lang="en-US" dirty="0"/>
              <a:t>That kit will receive HCI commands from the PC over UART and in turn sends the appropriate messages to the mesh network.</a:t>
            </a:r>
          </a:p>
          <a:p>
            <a:endParaRPr lang="en-US" dirty="0"/>
          </a:p>
        </p:txBody>
      </p:sp>
      <p:sp>
        <p:nvSpPr>
          <p:cNvPr id="6" name="Text Placeholder 2">
            <a:extLst>
              <a:ext uri="{FF2B5EF4-FFF2-40B4-BE49-F238E27FC236}">
                <a16:creationId xmlns:a16="http://schemas.microsoft.com/office/drawing/2014/main" id="{A877B434-46E8-44B9-B6EF-8379B3BF0CD6}"/>
              </a:ext>
            </a:extLst>
          </p:cNvPr>
          <p:cNvSpPr>
            <a:spLocks noGrp="1"/>
          </p:cNvSpPr>
          <p:nvPr>
            <p:ph type="body" sz="quarter" idx="11"/>
          </p:nvPr>
        </p:nvSpPr>
        <p:spPr>
          <a:xfrm>
            <a:off x="418793" y="1278870"/>
            <a:ext cx="11358323" cy="411751"/>
          </a:xfrm>
        </p:spPr>
        <p:txBody>
          <a:bodyPr/>
          <a:lstStyle/>
          <a:p>
            <a:r>
              <a:rPr lang="en-US" dirty="0"/>
              <a:t>Wired Connection to Mesh</a:t>
            </a:r>
          </a:p>
        </p:txBody>
      </p:sp>
    </p:spTree>
    <p:extLst>
      <p:ext uri="{BB962C8B-B14F-4D97-AF65-F5344CB8AC3E}">
        <p14:creationId xmlns:p14="http://schemas.microsoft.com/office/powerpoint/2010/main" val="24864328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3FF56B-7492-47A3-8FA7-1E8CEC0142F4}"/>
              </a:ext>
            </a:extLst>
          </p:cNvPr>
          <p:cNvSpPr>
            <a:spLocks noGrp="1"/>
          </p:cNvSpPr>
          <p:nvPr>
            <p:ph type="body" sz="quarter" idx="10"/>
          </p:nvPr>
        </p:nvSpPr>
        <p:spPr/>
        <p:txBody>
          <a:bodyPr/>
          <a:lstStyle/>
          <a:p>
            <a:r>
              <a:rPr lang="en-US" dirty="0"/>
              <a:t>Client Control Mesh (CCM) (Windows)</a:t>
            </a:r>
          </a:p>
          <a:p>
            <a:endParaRPr lang="en-US" dirty="0"/>
          </a:p>
        </p:txBody>
      </p:sp>
      <p:sp>
        <p:nvSpPr>
          <p:cNvPr id="13" name="Content Placeholder 3">
            <a:extLst>
              <a:ext uri="{FF2B5EF4-FFF2-40B4-BE49-F238E27FC236}">
                <a16:creationId xmlns:a16="http://schemas.microsoft.com/office/drawing/2014/main" id="{5BE95E1D-2A37-4147-B58B-DE57E253D57D}"/>
              </a:ext>
            </a:extLst>
          </p:cNvPr>
          <p:cNvSpPr txBox="1">
            <a:spLocks/>
          </p:cNvSpPr>
          <p:nvPr/>
        </p:nvSpPr>
        <p:spPr>
          <a:xfrm>
            <a:off x="418793" y="1882326"/>
            <a:ext cx="11354413" cy="4454079"/>
          </a:xfrm>
          <a:prstGeom prst="rect">
            <a:avLst/>
          </a:prstGeom>
        </p:spPr>
        <p:txBody>
          <a:bodyPr vert="horz" lIns="91376" tIns="45688" rIns="91376" bIns="45688" rtlCol="0">
            <a:normAutofit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457200" indent="-457200">
              <a:buFont typeface="+mj-lt"/>
              <a:buAutoNum type="arabicPeriod"/>
            </a:pPr>
            <a:r>
              <a:rPr lang="en-US" dirty="0"/>
              <a:t>Locate &amp; Run </a:t>
            </a:r>
            <a:r>
              <a:rPr lang="en-US" b="1" dirty="0"/>
              <a:t>ClientControlMesh.exe</a:t>
            </a:r>
            <a:r>
              <a:rPr lang="en-US" dirty="0"/>
              <a:t> </a:t>
            </a:r>
          </a:p>
          <a:p>
            <a:pPr marL="456846" lvl="1" indent="0">
              <a:buNone/>
            </a:pPr>
            <a:r>
              <a:rPr lang="en-US" sz="1300" dirty="0"/>
              <a:t>&lt;Install Folder&gt;/ModusToolbox_1.1/libraries/bt_sdk-1.1/components/BT-SDK/common/apps/snip/mesh/</a:t>
            </a:r>
            <a:r>
              <a:rPr lang="en-US" sz="1300" dirty="0" err="1"/>
              <a:t>ClientControl</a:t>
            </a:r>
            <a:r>
              <a:rPr lang="en-US" sz="1300" dirty="0"/>
              <a:t>/Release/ClientControlMesh.exe</a:t>
            </a:r>
          </a:p>
          <a:p>
            <a:pPr marL="457200" indent="-457200">
              <a:buFont typeface="+mj-lt"/>
              <a:buAutoNum type="arabicPeriod"/>
            </a:pPr>
            <a:r>
              <a:rPr lang="en-US" dirty="0"/>
              <a:t>Connect a wired Interface</a:t>
            </a:r>
          </a:p>
          <a:p>
            <a:pPr marL="914046" lvl="1" indent="-457200">
              <a:buFont typeface="+mj-lt"/>
              <a:buAutoNum type="arabicPeriod"/>
            </a:pPr>
            <a:endParaRPr lang="en-US" dirty="0"/>
          </a:p>
          <a:p>
            <a:pPr marL="914046" lvl="1" indent="-457200">
              <a:buFont typeface="+mj-lt"/>
              <a:buAutoNum type="arabicPeriod"/>
            </a:pPr>
            <a:r>
              <a:rPr lang="en-US" dirty="0"/>
              <a:t>CYW920819EVB-02 kit</a:t>
            </a:r>
          </a:p>
          <a:p>
            <a:pPr marL="456846" lvl="1" indent="0">
              <a:buNone/>
            </a:pPr>
            <a:r>
              <a:rPr lang="en-US" dirty="0"/>
              <a:t>    </a:t>
            </a:r>
          </a:p>
          <a:p>
            <a:pPr marL="456846" lvl="1" indent="0">
              <a:buNone/>
            </a:pPr>
            <a:r>
              <a:rPr lang="en-US" dirty="0"/>
              <a:t>-or-</a:t>
            </a:r>
          </a:p>
          <a:p>
            <a:pPr marL="456846" lvl="1" indent="0">
              <a:buNone/>
            </a:pPr>
            <a:endParaRPr lang="en-US" dirty="0"/>
          </a:p>
          <a:p>
            <a:pPr marL="914046" lvl="1" indent="-457200">
              <a:buFont typeface="+mj-lt"/>
              <a:buAutoNum type="arabicPeriod" startAt="2"/>
            </a:pPr>
            <a:r>
              <a:rPr lang="en-US" dirty="0"/>
              <a:t>CYBT-213043-MESH kit</a:t>
            </a:r>
          </a:p>
          <a:p>
            <a:pPr marL="457200" indent="-457200">
              <a:buFont typeface="+mj-lt"/>
              <a:buAutoNum type="arabicPeriod"/>
            </a:pPr>
            <a:endParaRPr lang="en-US" dirty="0"/>
          </a:p>
          <a:p>
            <a:pPr marL="457200" indent="-457200">
              <a:buFont typeface="+mj-lt"/>
              <a:buAutoNum type="arabicPeriod"/>
            </a:pPr>
            <a:r>
              <a:rPr lang="en-US" dirty="0"/>
              <a:t>Interaction will start when kit is Programmed for Mesh Functionality</a:t>
            </a:r>
          </a:p>
          <a:p>
            <a:pPr marL="456846" lvl="1" indent="0">
              <a:buNone/>
            </a:pPr>
            <a:endParaRPr lang="en-US" dirty="0"/>
          </a:p>
        </p:txBody>
      </p:sp>
      <p:pic>
        <p:nvPicPr>
          <p:cNvPr id="6" name="Picture 5">
            <a:extLst>
              <a:ext uri="{FF2B5EF4-FFF2-40B4-BE49-F238E27FC236}">
                <a16:creationId xmlns:a16="http://schemas.microsoft.com/office/drawing/2014/main" id="{58D54E8D-B338-4F89-85FB-ED1EF987A6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12490" y="1516020"/>
            <a:ext cx="5060716" cy="4143403"/>
          </a:xfrm>
          <a:prstGeom prst="rect">
            <a:avLst/>
          </a:prstGeom>
        </p:spPr>
      </p:pic>
      <p:pic>
        <p:nvPicPr>
          <p:cNvPr id="1026" name="Picture 2">
            <a:extLst>
              <a:ext uri="{FF2B5EF4-FFF2-40B4-BE49-F238E27FC236}">
                <a16:creationId xmlns:a16="http://schemas.microsoft.com/office/drawing/2014/main" id="{8EF9CC74-BC5C-4528-8518-BF34DD44972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29692" y="3248119"/>
            <a:ext cx="1666308" cy="1009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11261DB-6F98-484D-A4BB-D96907B432E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429692" y="4829835"/>
            <a:ext cx="1141418" cy="5764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20CE9DEE-920A-4B8E-BBA1-57F7A80F1712}"/>
              </a:ext>
            </a:extLst>
          </p:cNvPr>
          <p:cNvSpPr>
            <a:spLocks noGrp="1"/>
          </p:cNvSpPr>
          <p:nvPr>
            <p:ph type="body" sz="quarter" idx="11"/>
          </p:nvPr>
        </p:nvSpPr>
        <p:spPr>
          <a:xfrm>
            <a:off x="418793" y="1278870"/>
            <a:ext cx="11358323" cy="411751"/>
          </a:xfrm>
        </p:spPr>
        <p:txBody>
          <a:bodyPr/>
          <a:lstStyle/>
          <a:p>
            <a:r>
              <a:rPr lang="en-US" dirty="0"/>
              <a:t>Wired Connection to Mesh</a:t>
            </a:r>
          </a:p>
        </p:txBody>
      </p:sp>
      <p:sp>
        <p:nvSpPr>
          <p:cNvPr id="8" name="Rectangle 7">
            <a:extLst>
              <a:ext uri="{FF2B5EF4-FFF2-40B4-BE49-F238E27FC236}">
                <a16:creationId xmlns:a16="http://schemas.microsoft.com/office/drawing/2014/main" id="{F8D236C6-A627-411A-88F7-EF45282C4C09}"/>
              </a:ext>
            </a:extLst>
          </p:cNvPr>
          <p:cNvSpPr/>
          <p:nvPr/>
        </p:nvSpPr>
        <p:spPr>
          <a:xfrm rot="5400000">
            <a:off x="8814954" y="3023754"/>
            <a:ext cx="6400800" cy="353291"/>
          </a:xfrm>
          <a:prstGeom prst="rec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7030A0"/>
                </a:solidFill>
                <a:latin typeface="Rockwell Nova Extra Bold" panose="020B0604020202020204" pitchFamily="18" charset="0"/>
              </a:rPr>
              <a:t>Cypress Windows Tools</a:t>
            </a:r>
          </a:p>
        </p:txBody>
      </p:sp>
    </p:spTree>
    <p:extLst>
      <p:ext uri="{BB962C8B-B14F-4D97-AF65-F5344CB8AC3E}">
        <p14:creationId xmlns:p14="http://schemas.microsoft.com/office/powerpoint/2010/main" val="10737947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6D5223-CB86-4ABE-92D6-E130E410CC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2682" y="1716302"/>
            <a:ext cx="3944102" cy="3229188"/>
          </a:xfrm>
          <a:prstGeom prst="rect">
            <a:avLst/>
          </a:prstGeom>
        </p:spPr>
      </p:pic>
      <p:sp>
        <p:nvSpPr>
          <p:cNvPr id="2" name="Text Placeholder 1">
            <a:extLst>
              <a:ext uri="{FF2B5EF4-FFF2-40B4-BE49-F238E27FC236}">
                <a16:creationId xmlns:a16="http://schemas.microsoft.com/office/drawing/2014/main" id="{4B5307DD-20F4-4F98-AFE2-3CA53F5FC29C}"/>
              </a:ext>
            </a:extLst>
          </p:cNvPr>
          <p:cNvSpPr>
            <a:spLocks noGrp="1"/>
          </p:cNvSpPr>
          <p:nvPr>
            <p:ph type="body" sz="quarter" idx="10"/>
          </p:nvPr>
        </p:nvSpPr>
        <p:spPr>
          <a:xfrm>
            <a:off x="418793" y="634343"/>
            <a:ext cx="10914615" cy="559704"/>
          </a:xfrm>
        </p:spPr>
        <p:txBody>
          <a:bodyPr/>
          <a:lstStyle/>
          <a:p>
            <a:r>
              <a:rPr lang="en-US" dirty="0"/>
              <a:t>CCM – Light Control, Models &amp; Configuration</a:t>
            </a:r>
          </a:p>
        </p:txBody>
      </p:sp>
      <p:pic>
        <p:nvPicPr>
          <p:cNvPr id="7" name="Picture 6">
            <a:extLst>
              <a:ext uri="{FF2B5EF4-FFF2-40B4-BE49-F238E27FC236}">
                <a16:creationId xmlns:a16="http://schemas.microsoft.com/office/drawing/2014/main" id="{4050F247-42AF-46D0-B0C2-46763FCEBC2E}"/>
              </a:ext>
            </a:extLst>
          </p:cNvPr>
          <p:cNvPicPr/>
          <p:nvPr/>
        </p:nvPicPr>
        <p:blipFill>
          <a:blip r:embed="rId4" cstate="screen">
            <a:extLst>
              <a:ext uri="{28A0092B-C50C-407E-A947-70E740481C1C}">
                <a14:useLocalDpi xmlns:a14="http://schemas.microsoft.com/office/drawing/2010/main"/>
              </a:ext>
            </a:extLst>
          </a:blip>
          <a:stretch>
            <a:fillRect/>
          </a:stretch>
        </p:blipFill>
        <p:spPr>
          <a:xfrm>
            <a:off x="3998998" y="2337517"/>
            <a:ext cx="3944102" cy="3229188"/>
          </a:xfrm>
          <a:prstGeom prst="rect">
            <a:avLst/>
          </a:prstGeom>
        </p:spPr>
      </p:pic>
      <p:pic>
        <p:nvPicPr>
          <p:cNvPr id="5" name="Picture 4">
            <a:extLst>
              <a:ext uri="{FF2B5EF4-FFF2-40B4-BE49-F238E27FC236}">
                <a16:creationId xmlns:a16="http://schemas.microsoft.com/office/drawing/2014/main" id="{2D360A71-6441-4A51-8313-CBCF9FFFB398}"/>
              </a:ext>
            </a:extLst>
          </p:cNvPr>
          <p:cNvPicPr/>
          <p:nvPr/>
        </p:nvPicPr>
        <p:blipFill>
          <a:blip r:embed="rId5" cstate="screen">
            <a:extLst>
              <a:ext uri="{28A0092B-C50C-407E-A947-70E740481C1C}">
                <a14:useLocalDpi xmlns:a14="http://schemas.microsoft.com/office/drawing/2010/main"/>
              </a:ext>
            </a:extLst>
          </a:blip>
          <a:stretch>
            <a:fillRect/>
          </a:stretch>
        </p:blipFill>
        <p:spPr>
          <a:xfrm>
            <a:off x="7701564" y="2994469"/>
            <a:ext cx="3961277" cy="3229188"/>
          </a:xfrm>
          <a:prstGeom prst="rect">
            <a:avLst/>
          </a:prstGeom>
        </p:spPr>
      </p:pic>
      <p:sp>
        <p:nvSpPr>
          <p:cNvPr id="9" name="Rectangle 8">
            <a:extLst>
              <a:ext uri="{FF2B5EF4-FFF2-40B4-BE49-F238E27FC236}">
                <a16:creationId xmlns:a16="http://schemas.microsoft.com/office/drawing/2014/main" id="{0184CFFA-9A5A-4C45-A326-6993FD9A0CB2}"/>
              </a:ext>
            </a:extLst>
          </p:cNvPr>
          <p:cNvSpPr/>
          <p:nvPr/>
        </p:nvSpPr>
        <p:spPr>
          <a:xfrm>
            <a:off x="742682" y="1987749"/>
            <a:ext cx="328066" cy="90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8C942DCB-2F70-4360-9075-E276E69FBC3A}"/>
              </a:ext>
            </a:extLst>
          </p:cNvPr>
          <p:cNvSpPr>
            <a:spLocks noGrp="1"/>
          </p:cNvSpPr>
          <p:nvPr>
            <p:ph sz="quarter" idx="33"/>
          </p:nvPr>
        </p:nvSpPr>
        <p:spPr>
          <a:xfrm>
            <a:off x="4523759" y="1601384"/>
            <a:ext cx="6838681" cy="1723758"/>
          </a:xfrm>
        </p:spPr>
        <p:txBody>
          <a:bodyPr/>
          <a:lstStyle/>
          <a:p>
            <a:pPr algn="r"/>
            <a:r>
              <a:rPr lang="en-US" dirty="0"/>
              <a:t>This application allows low-level interaction with the mesh network.</a:t>
            </a:r>
          </a:p>
          <a:p>
            <a:pPr algn="r"/>
            <a:endParaRPr lang="en-US" dirty="0"/>
          </a:p>
        </p:txBody>
      </p:sp>
      <p:sp>
        <p:nvSpPr>
          <p:cNvPr id="11" name="Text Placeholder 2">
            <a:extLst>
              <a:ext uri="{FF2B5EF4-FFF2-40B4-BE49-F238E27FC236}">
                <a16:creationId xmlns:a16="http://schemas.microsoft.com/office/drawing/2014/main" id="{4C36808F-8916-491D-8D7F-044C03BD7E0B}"/>
              </a:ext>
            </a:extLst>
          </p:cNvPr>
          <p:cNvSpPr>
            <a:spLocks noGrp="1"/>
          </p:cNvSpPr>
          <p:nvPr>
            <p:ph type="body" sz="quarter" idx="11"/>
          </p:nvPr>
        </p:nvSpPr>
        <p:spPr>
          <a:xfrm>
            <a:off x="418793" y="1278870"/>
            <a:ext cx="11358323" cy="411751"/>
          </a:xfrm>
        </p:spPr>
        <p:txBody>
          <a:bodyPr/>
          <a:lstStyle/>
          <a:p>
            <a:r>
              <a:rPr lang="en-US" dirty="0"/>
              <a:t>Wired Connection to Mesh</a:t>
            </a:r>
          </a:p>
        </p:txBody>
      </p:sp>
      <p:sp>
        <p:nvSpPr>
          <p:cNvPr id="12" name="Rectangle 11">
            <a:extLst>
              <a:ext uri="{FF2B5EF4-FFF2-40B4-BE49-F238E27FC236}">
                <a16:creationId xmlns:a16="http://schemas.microsoft.com/office/drawing/2014/main" id="{04D6AF30-763A-4D96-A024-65445F97BE1D}"/>
              </a:ext>
            </a:extLst>
          </p:cNvPr>
          <p:cNvSpPr/>
          <p:nvPr/>
        </p:nvSpPr>
        <p:spPr>
          <a:xfrm rot="5400000">
            <a:off x="8814954" y="3023754"/>
            <a:ext cx="6400800" cy="353291"/>
          </a:xfrm>
          <a:prstGeom prst="rec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7030A0"/>
                </a:solidFill>
                <a:latin typeface="Rockwell Nova Extra Bold" panose="020B0604020202020204" pitchFamily="18" charset="0"/>
              </a:rPr>
              <a:t>Cypress Windows Tools</a:t>
            </a:r>
          </a:p>
        </p:txBody>
      </p:sp>
    </p:spTree>
    <p:extLst>
      <p:ext uri="{BB962C8B-B14F-4D97-AF65-F5344CB8AC3E}">
        <p14:creationId xmlns:p14="http://schemas.microsoft.com/office/powerpoint/2010/main" val="39407016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FE400-B8F1-4B76-9171-D3E4CC360165}"/>
              </a:ext>
            </a:extLst>
          </p:cNvPr>
          <p:cNvSpPr>
            <a:spLocks noGrp="1"/>
          </p:cNvSpPr>
          <p:nvPr>
            <p:ph type="body" sz="quarter" idx="10"/>
          </p:nvPr>
        </p:nvSpPr>
        <p:spPr/>
        <p:txBody>
          <a:bodyPr/>
          <a:lstStyle/>
          <a:p>
            <a:r>
              <a:rPr lang="en-US" dirty="0"/>
              <a:t>Mesh Client (Windows 10)</a:t>
            </a:r>
          </a:p>
        </p:txBody>
      </p:sp>
      <p:sp>
        <p:nvSpPr>
          <p:cNvPr id="4" name="Content Placeholder 3">
            <a:extLst>
              <a:ext uri="{FF2B5EF4-FFF2-40B4-BE49-F238E27FC236}">
                <a16:creationId xmlns:a16="http://schemas.microsoft.com/office/drawing/2014/main" id="{4C81E1F2-2077-402E-B9F9-A486F19BBA47}"/>
              </a:ext>
            </a:extLst>
          </p:cNvPr>
          <p:cNvSpPr>
            <a:spLocks noGrp="1"/>
          </p:cNvSpPr>
          <p:nvPr>
            <p:ph sz="quarter" idx="33"/>
          </p:nvPr>
        </p:nvSpPr>
        <p:spPr>
          <a:xfrm>
            <a:off x="418795" y="1882327"/>
            <a:ext cx="4668360" cy="2419217"/>
          </a:xfrm>
        </p:spPr>
        <p:txBody>
          <a:bodyPr>
            <a:normAutofit/>
          </a:bodyPr>
          <a:lstStyle/>
          <a:p>
            <a:r>
              <a:rPr lang="en-US" dirty="0"/>
              <a:t>Mesh Client communicates with a mesh network directly using the BLE radio of the computer. </a:t>
            </a:r>
          </a:p>
          <a:p>
            <a:r>
              <a:rPr lang="en-US" dirty="0"/>
              <a:t>Windows 10 based PCs have support for BLE.</a:t>
            </a:r>
          </a:p>
        </p:txBody>
      </p:sp>
      <p:pic>
        <p:nvPicPr>
          <p:cNvPr id="17" name="Picture 16">
            <a:extLst>
              <a:ext uri="{FF2B5EF4-FFF2-40B4-BE49-F238E27FC236}">
                <a16:creationId xmlns:a16="http://schemas.microsoft.com/office/drawing/2014/main" id="{A8C3EBC9-2F7C-4C18-8413-83D4E96F6341}"/>
              </a:ext>
            </a:extLst>
          </p:cNvPr>
          <p:cNvPicPr/>
          <p:nvPr/>
        </p:nvPicPr>
        <p:blipFill>
          <a:blip r:embed="rId3"/>
          <a:stretch>
            <a:fillRect/>
          </a:stretch>
        </p:blipFill>
        <p:spPr>
          <a:xfrm>
            <a:off x="4984123" y="1350376"/>
            <a:ext cx="3760631" cy="3602223"/>
          </a:xfrm>
          <a:prstGeom prst="rect">
            <a:avLst/>
          </a:prstGeom>
        </p:spPr>
      </p:pic>
      <p:cxnSp>
        <p:nvCxnSpPr>
          <p:cNvPr id="18" name="Straight Arrow Connector 17">
            <a:extLst>
              <a:ext uri="{FF2B5EF4-FFF2-40B4-BE49-F238E27FC236}">
                <a16:creationId xmlns:a16="http://schemas.microsoft.com/office/drawing/2014/main" id="{43EC71D5-569F-4BA3-B0B6-04AE88CECD7A}"/>
              </a:ext>
            </a:extLst>
          </p:cNvPr>
          <p:cNvCxnSpPr/>
          <p:nvPr/>
        </p:nvCxnSpPr>
        <p:spPr>
          <a:xfrm>
            <a:off x="8804606" y="2020175"/>
            <a:ext cx="403225" cy="450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43E26D9-DC39-4223-B552-284D11C136B8}"/>
              </a:ext>
            </a:extLst>
          </p:cNvPr>
          <p:cNvPicPr/>
          <p:nvPr/>
        </p:nvPicPr>
        <p:blipFill>
          <a:blip r:embed="rId4"/>
          <a:stretch>
            <a:fillRect/>
          </a:stretch>
        </p:blipFill>
        <p:spPr>
          <a:xfrm>
            <a:off x="9207831" y="1484745"/>
            <a:ext cx="2815793" cy="2230801"/>
          </a:xfrm>
          <a:prstGeom prst="rect">
            <a:avLst/>
          </a:prstGeom>
        </p:spPr>
      </p:pic>
      <p:sp>
        <p:nvSpPr>
          <p:cNvPr id="20" name="Content Placeholder 3">
            <a:extLst>
              <a:ext uri="{FF2B5EF4-FFF2-40B4-BE49-F238E27FC236}">
                <a16:creationId xmlns:a16="http://schemas.microsoft.com/office/drawing/2014/main" id="{823D3670-B14F-44DD-B86E-A82B4F9C8730}"/>
              </a:ext>
            </a:extLst>
          </p:cNvPr>
          <p:cNvSpPr txBox="1">
            <a:spLocks/>
          </p:cNvSpPr>
          <p:nvPr/>
        </p:nvSpPr>
        <p:spPr>
          <a:xfrm>
            <a:off x="426809" y="4493250"/>
            <a:ext cx="4557315" cy="1687760"/>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The app communicates with the mesh network via a proxy.</a:t>
            </a:r>
          </a:p>
          <a:p>
            <a:endParaRPr lang="en-US" dirty="0"/>
          </a:p>
        </p:txBody>
      </p:sp>
      <p:sp>
        <p:nvSpPr>
          <p:cNvPr id="8" name="Text Placeholder 2">
            <a:extLst>
              <a:ext uri="{FF2B5EF4-FFF2-40B4-BE49-F238E27FC236}">
                <a16:creationId xmlns:a16="http://schemas.microsoft.com/office/drawing/2014/main" id="{D9726B3A-5076-4CC4-9779-50B39F90AE25}"/>
              </a:ext>
            </a:extLst>
          </p:cNvPr>
          <p:cNvSpPr>
            <a:spLocks noGrp="1"/>
          </p:cNvSpPr>
          <p:nvPr>
            <p:ph type="body" sz="quarter" idx="11"/>
          </p:nvPr>
        </p:nvSpPr>
        <p:spPr>
          <a:xfrm>
            <a:off x="418793" y="1278870"/>
            <a:ext cx="11358323" cy="411751"/>
          </a:xfrm>
        </p:spPr>
        <p:txBody>
          <a:bodyPr/>
          <a:lstStyle/>
          <a:p>
            <a:r>
              <a:rPr lang="en-US" dirty="0"/>
              <a:t>Wireless Connection to Mesh</a:t>
            </a:r>
          </a:p>
        </p:txBody>
      </p:sp>
    </p:spTree>
    <p:extLst>
      <p:ext uri="{BB962C8B-B14F-4D97-AF65-F5344CB8AC3E}">
        <p14:creationId xmlns:p14="http://schemas.microsoft.com/office/powerpoint/2010/main" val="674399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F03A51-A147-495C-8547-0FC1B6661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4752" y="1278869"/>
            <a:ext cx="6088456" cy="4400713"/>
          </a:xfrm>
          <a:prstGeom prst="rect">
            <a:avLst/>
          </a:prstGeom>
        </p:spPr>
      </p:pic>
      <p:sp>
        <p:nvSpPr>
          <p:cNvPr id="2" name="Text Placeholder 1">
            <a:extLst>
              <a:ext uri="{FF2B5EF4-FFF2-40B4-BE49-F238E27FC236}">
                <a16:creationId xmlns:a16="http://schemas.microsoft.com/office/drawing/2014/main" id="{EAEFE400-B8F1-4B76-9171-D3E4CC360165}"/>
              </a:ext>
            </a:extLst>
          </p:cNvPr>
          <p:cNvSpPr>
            <a:spLocks noGrp="1"/>
          </p:cNvSpPr>
          <p:nvPr>
            <p:ph type="body" sz="quarter" idx="10"/>
          </p:nvPr>
        </p:nvSpPr>
        <p:spPr/>
        <p:txBody>
          <a:bodyPr/>
          <a:lstStyle/>
          <a:p>
            <a:r>
              <a:rPr lang="en-US" dirty="0"/>
              <a:t>Mesh Client (Windows 10)</a:t>
            </a:r>
          </a:p>
        </p:txBody>
      </p:sp>
      <p:sp>
        <p:nvSpPr>
          <p:cNvPr id="20" name="Content Placeholder 3">
            <a:extLst>
              <a:ext uri="{FF2B5EF4-FFF2-40B4-BE49-F238E27FC236}">
                <a16:creationId xmlns:a16="http://schemas.microsoft.com/office/drawing/2014/main" id="{823D3670-B14F-44DD-B86E-A82B4F9C8730}"/>
              </a:ext>
            </a:extLst>
          </p:cNvPr>
          <p:cNvSpPr txBox="1">
            <a:spLocks/>
          </p:cNvSpPr>
          <p:nvPr/>
        </p:nvSpPr>
        <p:spPr>
          <a:xfrm>
            <a:off x="528034" y="5447765"/>
            <a:ext cx="11038718" cy="925697"/>
          </a:xfrm>
          <a:prstGeom prst="rect">
            <a:avLst/>
          </a:prstGeom>
        </p:spPr>
        <p:txBody>
          <a:bodyPr vert="horz" lIns="91376" tIns="45688" rIns="91376" bIns="45688" rtlCol="0">
            <a:normAutofit fontScale="70000" lnSpcReduction="2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sz="2000" dirty="0"/>
              <a:t>Note: Latest version in BT example repository on GitHub:</a:t>
            </a:r>
          </a:p>
          <a:p>
            <a:pPr marL="0" indent="0">
              <a:buFont typeface="Arial" panose="020B0604020202020204" pitchFamily="34" charset="0"/>
              <a:buNone/>
            </a:pPr>
            <a:r>
              <a:rPr lang="en-US" sz="2000" u="sng" dirty="0">
                <a:hlinkClick r:id="rId4"/>
              </a:rPr>
              <a:t>https://github.com/cypresssemiconductorco/Code-Examples-BT-SDK-for-ModusToolbox/blob/master/Mesh-Peer-Apps/Windows.zip</a:t>
            </a:r>
            <a:r>
              <a:rPr lang="en-US" sz="2000" dirty="0"/>
              <a:t> </a:t>
            </a:r>
          </a:p>
          <a:p>
            <a:r>
              <a:rPr lang="en-US" sz="2000" dirty="0"/>
              <a:t>Unzip the file and go to Windows/</a:t>
            </a:r>
            <a:r>
              <a:rPr lang="en-US" sz="2000" dirty="0" err="1"/>
              <a:t>MeshClient</a:t>
            </a:r>
            <a:r>
              <a:rPr lang="en-US" sz="2000" dirty="0"/>
              <a:t>/Release/x86 to find MeshClient.exe.</a:t>
            </a:r>
          </a:p>
          <a:p>
            <a:endParaRPr lang="en-US" sz="2000" dirty="0"/>
          </a:p>
        </p:txBody>
      </p:sp>
      <p:sp>
        <p:nvSpPr>
          <p:cNvPr id="8" name="Text Placeholder 2">
            <a:extLst>
              <a:ext uri="{FF2B5EF4-FFF2-40B4-BE49-F238E27FC236}">
                <a16:creationId xmlns:a16="http://schemas.microsoft.com/office/drawing/2014/main" id="{D9726B3A-5076-4CC4-9779-50B39F90AE25}"/>
              </a:ext>
            </a:extLst>
          </p:cNvPr>
          <p:cNvSpPr>
            <a:spLocks noGrp="1"/>
          </p:cNvSpPr>
          <p:nvPr>
            <p:ph type="body" sz="quarter" idx="11"/>
          </p:nvPr>
        </p:nvSpPr>
        <p:spPr>
          <a:xfrm>
            <a:off x="418793" y="1278870"/>
            <a:ext cx="11358323" cy="411751"/>
          </a:xfrm>
        </p:spPr>
        <p:txBody>
          <a:bodyPr/>
          <a:lstStyle/>
          <a:p>
            <a:r>
              <a:rPr lang="en-US" dirty="0"/>
              <a:t>Wireless Connection to Mesh</a:t>
            </a:r>
          </a:p>
        </p:txBody>
      </p:sp>
      <p:sp>
        <p:nvSpPr>
          <p:cNvPr id="5" name="Content Placeholder 4">
            <a:extLst>
              <a:ext uri="{FF2B5EF4-FFF2-40B4-BE49-F238E27FC236}">
                <a16:creationId xmlns:a16="http://schemas.microsoft.com/office/drawing/2014/main" id="{2EB90E44-1526-41D4-8D54-469D07EFFDBB}"/>
              </a:ext>
            </a:extLst>
          </p:cNvPr>
          <p:cNvSpPr>
            <a:spLocks noGrp="1"/>
          </p:cNvSpPr>
          <p:nvPr>
            <p:ph sz="quarter" idx="33"/>
          </p:nvPr>
        </p:nvSpPr>
        <p:spPr>
          <a:xfrm>
            <a:off x="418793" y="1882327"/>
            <a:ext cx="4951697" cy="4143404"/>
          </a:xfrm>
        </p:spPr>
        <p:txBody>
          <a:bodyPr/>
          <a:lstStyle/>
          <a:p>
            <a:pPr marL="457200" indent="-457200">
              <a:buFont typeface="+mj-lt"/>
              <a:buAutoNum type="arabicPeriod"/>
            </a:pPr>
            <a:r>
              <a:rPr lang="en-US" dirty="0"/>
              <a:t>Locate &amp; Run </a:t>
            </a:r>
            <a:r>
              <a:rPr lang="en-US" b="1" dirty="0"/>
              <a:t>MeshClient.exe</a:t>
            </a:r>
            <a:r>
              <a:rPr lang="en-US" dirty="0"/>
              <a:t> </a:t>
            </a:r>
          </a:p>
          <a:p>
            <a:pPr marL="0" indent="0">
              <a:buNone/>
            </a:pPr>
            <a:r>
              <a:rPr lang="en-US" sz="1600" dirty="0">
                <a:solidFill>
                  <a:srgbClr val="0070C0"/>
                </a:solidFill>
              </a:rPr>
              <a:t>&lt;Install Folder&gt;/ModusToolbox_1.1/libraries/bt_sdk-1.1/components/BT-SDK/common/apps/snip/mesh/</a:t>
            </a:r>
            <a:r>
              <a:rPr lang="en-US" sz="1600" dirty="0" err="1">
                <a:solidFill>
                  <a:srgbClr val="0070C0"/>
                </a:solidFill>
              </a:rPr>
              <a:t>peerapps</a:t>
            </a:r>
            <a:r>
              <a:rPr lang="en-US" sz="1600" dirty="0">
                <a:solidFill>
                  <a:srgbClr val="0070C0"/>
                </a:solidFill>
              </a:rPr>
              <a:t>/Windows/</a:t>
            </a:r>
            <a:r>
              <a:rPr lang="en-US" sz="1600" dirty="0" err="1">
                <a:solidFill>
                  <a:srgbClr val="0070C0"/>
                </a:solidFill>
              </a:rPr>
              <a:t>MeshClient</a:t>
            </a:r>
            <a:r>
              <a:rPr lang="en-US" sz="1600" dirty="0">
                <a:solidFill>
                  <a:srgbClr val="0070C0"/>
                </a:solidFill>
              </a:rPr>
              <a:t>/Release/x86/MeshClient.exe</a:t>
            </a:r>
          </a:p>
          <a:p>
            <a:r>
              <a:rPr lang="en-US" dirty="0"/>
              <a:t>Interaction will start when a kit is Programmed for Mesh Functionality and in range of the PC</a:t>
            </a:r>
          </a:p>
          <a:p>
            <a:endParaRPr lang="en-US" dirty="0"/>
          </a:p>
        </p:txBody>
      </p:sp>
      <p:sp>
        <p:nvSpPr>
          <p:cNvPr id="7" name="Rectangle 6">
            <a:extLst>
              <a:ext uri="{FF2B5EF4-FFF2-40B4-BE49-F238E27FC236}">
                <a16:creationId xmlns:a16="http://schemas.microsoft.com/office/drawing/2014/main" id="{4D6DF909-A736-4618-9DC4-9BA226E11BBA}"/>
              </a:ext>
            </a:extLst>
          </p:cNvPr>
          <p:cNvSpPr/>
          <p:nvPr/>
        </p:nvSpPr>
        <p:spPr>
          <a:xfrm rot="5400000">
            <a:off x="8814954" y="3023754"/>
            <a:ext cx="6400800" cy="353291"/>
          </a:xfrm>
          <a:prstGeom prst="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7030A0"/>
                </a:solidFill>
                <a:latin typeface="Rockwell Nova Extra Bold" panose="020B0604020202020204" pitchFamily="18" charset="0"/>
              </a:rPr>
              <a:t>Cypress Windows Tools</a:t>
            </a:r>
          </a:p>
        </p:txBody>
      </p:sp>
    </p:spTree>
    <p:extLst>
      <p:ext uri="{BB962C8B-B14F-4D97-AF65-F5344CB8AC3E}">
        <p14:creationId xmlns:p14="http://schemas.microsoft.com/office/powerpoint/2010/main" val="28396582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FA65C8-553B-4335-BF6F-1D480F63B4D5}"/>
              </a:ext>
            </a:extLst>
          </p:cNvPr>
          <p:cNvSpPr>
            <a:spLocks noGrp="1"/>
          </p:cNvSpPr>
          <p:nvPr>
            <p:ph type="body" sz="quarter" idx="10"/>
          </p:nvPr>
        </p:nvSpPr>
        <p:spPr/>
        <p:txBody>
          <a:bodyPr/>
          <a:lstStyle/>
          <a:p>
            <a:r>
              <a:rPr lang="en-US" dirty="0"/>
              <a:t>Mesh Client Flow</a:t>
            </a:r>
          </a:p>
        </p:txBody>
      </p:sp>
      <p:sp>
        <p:nvSpPr>
          <p:cNvPr id="4" name="Content Placeholder 3">
            <a:extLst>
              <a:ext uri="{FF2B5EF4-FFF2-40B4-BE49-F238E27FC236}">
                <a16:creationId xmlns:a16="http://schemas.microsoft.com/office/drawing/2014/main" id="{556A7B1D-01CA-4EC6-903B-D16EA9182B28}"/>
              </a:ext>
            </a:extLst>
          </p:cNvPr>
          <p:cNvSpPr>
            <a:spLocks noGrp="1"/>
          </p:cNvSpPr>
          <p:nvPr>
            <p:ph sz="quarter" idx="33"/>
          </p:nvPr>
        </p:nvSpPr>
        <p:spPr>
          <a:xfrm>
            <a:off x="418794" y="1882327"/>
            <a:ext cx="4419906" cy="4143404"/>
          </a:xfrm>
        </p:spPr>
        <p:txBody>
          <a:bodyPr>
            <a:normAutofit fontScale="70000" lnSpcReduction="20000"/>
          </a:bodyPr>
          <a:lstStyle/>
          <a:p>
            <a:pPr marL="457200" lvl="0" indent="-457200">
              <a:buFont typeface="+mj-lt"/>
              <a:buAutoNum type="arabicPeriod"/>
            </a:pPr>
            <a:r>
              <a:rPr lang="en-US" dirty="0"/>
              <a:t>Enter a name for your network</a:t>
            </a:r>
          </a:p>
          <a:p>
            <a:pPr marL="457200" lvl="0" indent="-457200">
              <a:buFont typeface="+mj-lt"/>
              <a:buAutoNum type="arabicPeriod"/>
            </a:pPr>
            <a:r>
              <a:rPr lang="en-US" dirty="0"/>
              <a:t>Click </a:t>
            </a:r>
            <a:r>
              <a:rPr lang="en-US" i="1" dirty="0"/>
              <a:t>Create</a:t>
            </a:r>
            <a:endParaRPr lang="en-US" dirty="0"/>
          </a:p>
          <a:p>
            <a:pPr marL="457200" lvl="0" indent="-457200">
              <a:buFont typeface="+mj-lt"/>
              <a:buAutoNum type="arabicPeriod"/>
            </a:pPr>
            <a:r>
              <a:rPr lang="en-US" dirty="0"/>
              <a:t>Click </a:t>
            </a:r>
            <a:r>
              <a:rPr lang="en-US" i="1" dirty="0"/>
              <a:t>Open</a:t>
            </a:r>
            <a:endParaRPr lang="en-US" dirty="0"/>
          </a:p>
          <a:p>
            <a:pPr marL="457200" lvl="0" indent="-457200">
              <a:buFont typeface="+mj-lt"/>
              <a:buAutoNum type="arabicPeriod"/>
            </a:pPr>
            <a:r>
              <a:rPr lang="en-US" dirty="0"/>
              <a:t>Click </a:t>
            </a:r>
            <a:r>
              <a:rPr lang="en-US" i="1" dirty="0"/>
              <a:t>Scan Un-provisioned</a:t>
            </a:r>
            <a:endParaRPr lang="en-US" dirty="0"/>
          </a:p>
          <a:p>
            <a:pPr marL="457200" lvl="0" indent="-457200">
              <a:buFont typeface="+mj-lt"/>
              <a:buAutoNum type="arabicPeriod"/>
            </a:pPr>
            <a:r>
              <a:rPr lang="en-US" dirty="0"/>
              <a:t>Wait for target device to appear in the list then click </a:t>
            </a:r>
            <a:r>
              <a:rPr lang="en-US" i="1" dirty="0"/>
              <a:t>Stop Scanning</a:t>
            </a:r>
            <a:endParaRPr lang="en-US" dirty="0"/>
          </a:p>
          <a:p>
            <a:pPr marL="456846" lvl="1" indent="0">
              <a:buNone/>
            </a:pPr>
            <a:r>
              <a:rPr lang="en-US" dirty="0"/>
              <a:t>&gt;If multiple un-provisioned devices; stop and restart until the target device appears.</a:t>
            </a:r>
          </a:p>
          <a:p>
            <a:pPr marL="457200" lvl="0" indent="-457200">
              <a:buFont typeface="+mj-lt"/>
              <a:buAutoNum type="arabicPeriod"/>
            </a:pPr>
            <a:r>
              <a:rPr lang="en-US" dirty="0"/>
              <a:t>Click </a:t>
            </a:r>
            <a:r>
              <a:rPr lang="en-US" i="1" dirty="0"/>
              <a:t>Provision and configure</a:t>
            </a:r>
            <a:endParaRPr lang="en-US" dirty="0"/>
          </a:p>
          <a:p>
            <a:pPr marL="456846" lvl="1" indent="0">
              <a:buNone/>
            </a:pPr>
            <a:r>
              <a:rPr lang="en-US" dirty="0"/>
              <a:t>&gt;This step takes a few seconds – wait until complete.</a:t>
            </a:r>
          </a:p>
          <a:p>
            <a:pPr marL="457200" lvl="0" indent="-457200">
              <a:buFont typeface="+mj-lt"/>
              <a:buAutoNum type="arabicPeriod"/>
            </a:pPr>
            <a:r>
              <a:rPr lang="en-US" dirty="0"/>
              <a:t>Select target device in </a:t>
            </a:r>
            <a:r>
              <a:rPr lang="en-US" i="1" dirty="0"/>
              <a:t>Control</a:t>
            </a:r>
            <a:r>
              <a:rPr lang="en-US" dirty="0"/>
              <a:t> dropdown.</a:t>
            </a:r>
          </a:p>
          <a:p>
            <a:pPr marL="457200" indent="-457200">
              <a:buFont typeface="+mj-lt"/>
              <a:buAutoNum type="arabicPeriod"/>
            </a:pPr>
            <a:r>
              <a:rPr lang="en-US" dirty="0"/>
              <a:t>Use </a:t>
            </a:r>
            <a:r>
              <a:rPr lang="en-US" i="1" dirty="0"/>
              <a:t>On/Off Get</a:t>
            </a:r>
            <a:r>
              <a:rPr lang="en-US" dirty="0"/>
              <a:t>, </a:t>
            </a:r>
            <a:r>
              <a:rPr lang="en-US" i="1" dirty="0"/>
              <a:t>On/Off Set</a:t>
            </a:r>
            <a:r>
              <a:rPr lang="en-US" dirty="0"/>
              <a:t>, </a:t>
            </a:r>
            <a:r>
              <a:rPr lang="en-US" i="1" dirty="0"/>
              <a:t>Level Get</a:t>
            </a:r>
            <a:r>
              <a:rPr lang="en-US" dirty="0"/>
              <a:t>, </a:t>
            </a:r>
            <a:r>
              <a:rPr lang="en-US" i="1" dirty="0"/>
              <a:t>Level Set</a:t>
            </a:r>
            <a:r>
              <a:rPr lang="en-US" dirty="0"/>
              <a:t>, etc. to control your device.</a:t>
            </a:r>
          </a:p>
        </p:txBody>
      </p:sp>
      <p:pic>
        <p:nvPicPr>
          <p:cNvPr id="5" name="Picture 4">
            <a:extLst>
              <a:ext uri="{FF2B5EF4-FFF2-40B4-BE49-F238E27FC236}">
                <a16:creationId xmlns:a16="http://schemas.microsoft.com/office/drawing/2014/main" id="{8F7E2717-3215-4CE5-9102-0BE68ACDE28D}"/>
              </a:ext>
            </a:extLst>
          </p:cNvPr>
          <p:cNvPicPr/>
          <p:nvPr/>
        </p:nvPicPr>
        <p:blipFill>
          <a:blip r:embed="rId3"/>
          <a:stretch>
            <a:fillRect/>
          </a:stretch>
        </p:blipFill>
        <p:spPr>
          <a:xfrm>
            <a:off x="4838700" y="1079501"/>
            <a:ext cx="7020427" cy="4767132"/>
          </a:xfrm>
          <a:prstGeom prst="rect">
            <a:avLst/>
          </a:prstGeom>
        </p:spPr>
      </p:pic>
      <p:sp>
        <p:nvSpPr>
          <p:cNvPr id="6" name="Rectangle 5">
            <a:extLst>
              <a:ext uri="{FF2B5EF4-FFF2-40B4-BE49-F238E27FC236}">
                <a16:creationId xmlns:a16="http://schemas.microsoft.com/office/drawing/2014/main" id="{6F94E52D-2D2A-4E2D-BB12-C55E8B8E760A}"/>
              </a:ext>
            </a:extLst>
          </p:cNvPr>
          <p:cNvSpPr/>
          <p:nvPr/>
        </p:nvSpPr>
        <p:spPr>
          <a:xfrm rot="5400000">
            <a:off x="8814954" y="3023754"/>
            <a:ext cx="6400800" cy="353291"/>
          </a:xfrm>
          <a:prstGeom prst="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7030A0"/>
                </a:solidFill>
                <a:latin typeface="Rockwell Nova Extra Bold" panose="020B0604020202020204" pitchFamily="18" charset="0"/>
              </a:rPr>
              <a:t>Cypress Windows Tools</a:t>
            </a:r>
          </a:p>
        </p:txBody>
      </p:sp>
    </p:spTree>
    <p:extLst>
      <p:ext uri="{BB962C8B-B14F-4D97-AF65-F5344CB8AC3E}">
        <p14:creationId xmlns:p14="http://schemas.microsoft.com/office/powerpoint/2010/main" val="28951548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Cypress’ BLE-Mesh software tools</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a:t>Client Applications</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normAutofit fontScale="92500" lnSpcReduction="10000"/>
          </a:bodyPr>
          <a:lstStyle/>
          <a:p>
            <a:pPr marL="0" indent="0">
              <a:buNone/>
            </a:pPr>
            <a:r>
              <a:rPr lang="en-US" dirty="0"/>
              <a:t>Cypress offers several applications that can be used for provisioning, configuring, and communicating with mesh networks:</a:t>
            </a:r>
          </a:p>
          <a:p>
            <a:pPr marL="0" indent="0">
              <a:buNone/>
            </a:pPr>
            <a:r>
              <a:rPr lang="en-US" dirty="0"/>
              <a:t>•	Windows applications </a:t>
            </a:r>
          </a:p>
          <a:p>
            <a:pPr marL="0" indent="0">
              <a:buNone/>
            </a:pPr>
            <a:r>
              <a:rPr lang="en-US" dirty="0"/>
              <a:t>		Client Control Mesh</a:t>
            </a:r>
          </a:p>
          <a:p>
            <a:pPr marL="0" indent="0">
              <a:buNone/>
            </a:pPr>
            <a:r>
              <a:rPr lang="en-US" dirty="0"/>
              <a:t>		Mesh Client</a:t>
            </a:r>
          </a:p>
          <a:p>
            <a:pPr marL="0" indent="0">
              <a:buNone/>
            </a:pPr>
            <a:r>
              <a:rPr lang="en-US" dirty="0"/>
              <a:t>•	iOS application written</a:t>
            </a:r>
          </a:p>
          <a:p>
            <a:pPr marL="0" indent="0">
              <a:buNone/>
            </a:pPr>
            <a:r>
              <a:rPr lang="en-US" dirty="0"/>
              <a:t>		 Cypress </a:t>
            </a:r>
            <a:r>
              <a:rPr lang="en-US" dirty="0" err="1"/>
              <a:t>MeshApp</a:t>
            </a:r>
            <a:r>
              <a:rPr lang="en-US" dirty="0"/>
              <a:t> </a:t>
            </a:r>
            <a:r>
              <a:rPr lang="en-US" dirty="0">
                <a:sym typeface="Wingdings" panose="05000000000000000000" pitchFamily="2" charset="2"/>
              </a:rPr>
              <a:t> Available in Play Store</a:t>
            </a:r>
            <a:endParaRPr lang="en-US" dirty="0"/>
          </a:p>
          <a:p>
            <a:pPr marL="0" indent="0">
              <a:buNone/>
            </a:pPr>
            <a:r>
              <a:rPr lang="en-US" dirty="0"/>
              <a:t>•	Android applications</a:t>
            </a:r>
          </a:p>
          <a:p>
            <a:pPr marL="0" indent="0">
              <a:buNone/>
            </a:pPr>
            <a:r>
              <a:rPr lang="en-US" dirty="0"/>
              <a:t>		 </a:t>
            </a:r>
            <a:r>
              <a:rPr lang="en-US" dirty="0" err="1"/>
              <a:t>MeshController</a:t>
            </a:r>
            <a:r>
              <a:rPr lang="en-US" dirty="0"/>
              <a:t> by Cypress  </a:t>
            </a:r>
            <a:r>
              <a:rPr lang="en-US" dirty="0">
                <a:sym typeface="Wingdings" panose="05000000000000000000" pitchFamily="2" charset="2"/>
              </a:rPr>
              <a:t> Requires Manual Install</a:t>
            </a:r>
            <a:endParaRPr lang="en-US" dirty="0"/>
          </a:p>
          <a:p>
            <a:pPr marL="0" indent="0">
              <a:buNone/>
            </a:pPr>
            <a:r>
              <a:rPr lang="en-US" dirty="0"/>
              <a:t>		 Sylvania Smart Home by </a:t>
            </a:r>
            <a:r>
              <a:rPr lang="en-US" dirty="0" err="1"/>
              <a:t>LedVance</a:t>
            </a:r>
            <a:endParaRPr lang="en-US" dirty="0"/>
          </a:p>
        </p:txBody>
      </p:sp>
    </p:spTree>
    <p:extLst>
      <p:ext uri="{BB962C8B-B14F-4D97-AF65-F5344CB8AC3E}">
        <p14:creationId xmlns:p14="http://schemas.microsoft.com/office/powerpoint/2010/main" val="25459502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Cypress’ BLE-Mesh software tools</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a:t>Client Applications</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normAutofit/>
          </a:bodyPr>
          <a:lstStyle/>
          <a:p>
            <a:r>
              <a:rPr lang="en-US" dirty="0"/>
              <a:t>Cypress’ tools create mesh networks, provision/configure and control devices</a:t>
            </a:r>
          </a:p>
          <a:p>
            <a:r>
              <a:rPr lang="en-US" dirty="0"/>
              <a:t>One or more BLE-Mesh Nodes supporting a Proxy feature in a Mesh Network enable communication with legacy BLE equipment</a:t>
            </a:r>
          </a:p>
          <a:p>
            <a:r>
              <a:rPr lang="en-US" dirty="0"/>
              <a:t>Cypress’ tools utilize standard BLE to communicate through the Proxy</a:t>
            </a:r>
          </a:p>
          <a:p>
            <a:r>
              <a:rPr lang="en-US" dirty="0"/>
              <a:t>Source Code is provided for Cypress’ </a:t>
            </a:r>
            <a:r>
              <a:rPr lang="en-US" dirty="0" err="1"/>
              <a:t>MeshController</a:t>
            </a:r>
            <a:r>
              <a:rPr lang="en-US" dirty="0"/>
              <a:t> Android App</a:t>
            </a:r>
          </a:p>
          <a:p>
            <a:pPr marL="456846" lvl="1" indent="0">
              <a:buNone/>
            </a:pPr>
            <a:r>
              <a:rPr lang="en-US" dirty="0"/>
              <a:t>&lt;</a:t>
            </a:r>
            <a:r>
              <a:rPr lang="en-US" dirty="0" err="1"/>
              <a:t>Install_Folder</a:t>
            </a:r>
            <a:r>
              <a:rPr lang="en-US" dirty="0"/>
              <a:t>&gt;/ModusToolbox_1.1/libraries/bt_sdk-1.1/components/BT-SDK/common/apps/snip/mesh/</a:t>
            </a:r>
            <a:r>
              <a:rPr lang="en-US" dirty="0" err="1"/>
              <a:t>peerapps</a:t>
            </a:r>
            <a:endParaRPr lang="en-US" dirty="0"/>
          </a:p>
          <a:p>
            <a:pPr marL="0" indent="0">
              <a:buNone/>
            </a:pPr>
            <a:endParaRPr lang="en-US" dirty="0"/>
          </a:p>
        </p:txBody>
      </p:sp>
    </p:spTree>
    <p:extLst>
      <p:ext uri="{BB962C8B-B14F-4D97-AF65-F5344CB8AC3E}">
        <p14:creationId xmlns:p14="http://schemas.microsoft.com/office/powerpoint/2010/main" val="163346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a:t>BLE Mesh App - Intro</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iOS in Play Store - Android requires manual install</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normAutofit/>
          </a:bodyPr>
          <a:lstStyle/>
          <a:p>
            <a:r>
              <a:rPr lang="en-US" dirty="0"/>
              <a:t>For iPhone users: </a:t>
            </a:r>
          </a:p>
          <a:p>
            <a:pPr lvl="1"/>
            <a:r>
              <a:rPr lang="en-US" dirty="0"/>
              <a:t>Download and install Cypress </a:t>
            </a:r>
            <a:r>
              <a:rPr lang="en-US" dirty="0" err="1"/>
              <a:t>MeshApp</a:t>
            </a:r>
            <a:r>
              <a:rPr lang="en-US" dirty="0"/>
              <a:t> from the Play Store</a:t>
            </a:r>
          </a:p>
          <a:p>
            <a:r>
              <a:rPr lang="en-US" dirty="0"/>
              <a:t>For Android users: </a:t>
            </a:r>
          </a:p>
          <a:p>
            <a:pPr lvl="1"/>
            <a:r>
              <a:rPr lang="en-US" dirty="0"/>
              <a:t>Copy the </a:t>
            </a:r>
            <a:r>
              <a:rPr lang="en-US" dirty="0" err="1"/>
              <a:t>MeshLightingController.apk</a:t>
            </a:r>
            <a:r>
              <a:rPr lang="en-US" dirty="0"/>
              <a:t> file into your Android device</a:t>
            </a:r>
          </a:p>
          <a:p>
            <a:pPr marL="456846" lvl="1" indent="0">
              <a:buNone/>
            </a:pPr>
            <a:r>
              <a:rPr lang="en-US" dirty="0"/>
              <a:t>&lt;Install Folder&gt;\ModusToolbox_1.1\libraries\bt_20819A1-1.0\components\BT-SDK\common\apps\snip\mesh\</a:t>
            </a:r>
            <a:r>
              <a:rPr lang="en-US" dirty="0" err="1"/>
              <a:t>peerapps</a:t>
            </a:r>
            <a:r>
              <a:rPr lang="en-US" dirty="0"/>
              <a:t>\Android\</a:t>
            </a:r>
            <a:r>
              <a:rPr lang="en-US" dirty="0" err="1"/>
              <a:t>src</a:t>
            </a:r>
            <a:r>
              <a:rPr lang="en-US" dirty="0"/>
              <a:t>\bin\</a:t>
            </a:r>
            <a:r>
              <a:rPr lang="en-US" dirty="0" err="1"/>
              <a:t>MeshLightingController.apk</a:t>
            </a:r>
            <a:endParaRPr lang="en-US" dirty="0"/>
          </a:p>
          <a:p>
            <a:pPr marL="0" indent="0">
              <a:buNone/>
            </a:pPr>
            <a:endParaRPr lang="en-US" dirty="0"/>
          </a:p>
          <a:p>
            <a:pPr marL="0" indent="0">
              <a:buNone/>
            </a:pPr>
            <a:r>
              <a:rPr lang="en-US" sz="1800" dirty="0"/>
              <a:t>Note: The “</a:t>
            </a:r>
            <a:r>
              <a:rPr lang="en-US" sz="1800" dirty="0" err="1"/>
              <a:t>bt</a:t>
            </a:r>
            <a:r>
              <a:rPr lang="en-US" sz="1800" dirty="0"/>
              <a:t>_....” directory under “libraries” may change. It has been “bt_sdk-1.1” and “bt_20819A1-1.0”.</a:t>
            </a:r>
          </a:p>
          <a:p>
            <a:pPr marL="0" indent="0">
              <a:buNone/>
            </a:pPr>
            <a:endParaRPr lang="en-US" dirty="0"/>
          </a:p>
        </p:txBody>
      </p:sp>
      <p:sp>
        <p:nvSpPr>
          <p:cNvPr id="5" name="Rectangle 4">
            <a:extLst>
              <a:ext uri="{FF2B5EF4-FFF2-40B4-BE49-F238E27FC236}">
                <a16:creationId xmlns:a16="http://schemas.microsoft.com/office/drawing/2014/main" id="{C79B2929-8163-4FA5-B393-8A86D33B713C}"/>
              </a:ext>
            </a:extLst>
          </p:cNvPr>
          <p:cNvSpPr/>
          <p:nvPr/>
        </p:nvSpPr>
        <p:spPr>
          <a:xfrm>
            <a:off x="7025110" y="0"/>
            <a:ext cx="449995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FFC000"/>
                </a:solidFill>
                <a:effectLst>
                  <a:glow rad="38100">
                    <a:schemeClr val="accent1">
                      <a:alpha val="40000"/>
                    </a:schemeClr>
                  </a:glow>
                </a:effectLst>
              </a:rPr>
              <a:t>Pre-requisite</a:t>
            </a:r>
          </a:p>
        </p:txBody>
      </p:sp>
    </p:spTree>
    <p:extLst>
      <p:ext uri="{BB962C8B-B14F-4D97-AF65-F5344CB8AC3E}">
        <p14:creationId xmlns:p14="http://schemas.microsoft.com/office/powerpoint/2010/main" val="783442668"/>
      </p:ext>
    </p:extLst>
  </p:cSld>
  <p:clrMapOvr>
    <a:masterClrMapping/>
  </p:clrMapOvr>
</p:sld>
</file>

<file path=ppt/theme/theme1.xml><?xml version="1.0" encoding="utf-8"?>
<a:theme xmlns:a="http://schemas.openxmlformats.org/drawingml/2006/main" name="2_Office Theme">
  <a:themeElements>
    <a:clrScheme name="Arrow-IoT">
      <a:dk1>
        <a:srgbClr val="000000"/>
      </a:dk1>
      <a:lt1>
        <a:sysClr val="window" lastClr="FFFFFF"/>
      </a:lt1>
      <a:dk2>
        <a:srgbClr val="00A19B"/>
      </a:dk2>
      <a:lt2>
        <a:srgbClr val="E7E6E6"/>
      </a:lt2>
      <a:accent1>
        <a:srgbClr val="3F3F3F"/>
      </a:accent1>
      <a:accent2>
        <a:srgbClr val="8B8B8B"/>
      </a:accent2>
      <a:accent3>
        <a:srgbClr val="00A19B"/>
      </a:accent3>
      <a:accent4>
        <a:srgbClr val="00C4BB"/>
      </a:accent4>
      <a:accent5>
        <a:srgbClr val="00DED3"/>
      </a:accent5>
      <a:accent6>
        <a:srgbClr val="E7E6E6"/>
      </a:accent6>
      <a:hlink>
        <a:srgbClr val="006ED2"/>
      </a:hlink>
      <a:folHlink>
        <a:srgbClr val="006ED2"/>
      </a:folHlink>
    </a:clrScheme>
    <a:fontScheme name="Arrow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_Vertical Solutions_101616" id="{AEC34734-D514-9141-B8B0-3A9E2EFBCDBB}" vid="{3D5DAE5C-784B-B147-B79F-48472A7B4178}"/>
    </a:ext>
  </a:extLst>
</a:theme>
</file>

<file path=ppt/theme/theme2.xml><?xml version="1.0" encoding="utf-8"?>
<a:theme xmlns:a="http://schemas.openxmlformats.org/drawingml/2006/main" name="16_Metro Template Light 16x9">
  <a:themeElements>
    <a:clrScheme name="Microsoft Corp Colors">
      <a:dk1>
        <a:srgbClr val="000000"/>
      </a:dk1>
      <a:lt1>
        <a:srgbClr val="FFFFFF"/>
      </a:lt1>
      <a:dk2>
        <a:srgbClr val="3F3F3F"/>
      </a:dk2>
      <a:lt2>
        <a:srgbClr val="F2F2F2"/>
      </a:lt2>
      <a:accent1>
        <a:srgbClr val="00BCF2"/>
      </a:accent1>
      <a:accent2>
        <a:srgbClr val="BAD80A"/>
      </a:accent2>
      <a:accent3>
        <a:srgbClr val="FF8C00"/>
      </a:accent3>
      <a:accent4>
        <a:srgbClr val="EC008C"/>
      </a:accent4>
      <a:accent5>
        <a:srgbClr val="00198F"/>
      </a:accent5>
      <a:accent6>
        <a:srgbClr val="68217A"/>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26535</TotalTime>
  <Words>15095</Words>
  <Application>Microsoft Office PowerPoint</Application>
  <PresentationFormat>Widescreen</PresentationFormat>
  <Paragraphs>1903</Paragraphs>
  <Slides>172</Slides>
  <Notes>117</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172</vt:i4>
      </vt:variant>
    </vt:vector>
  </HeadingPairs>
  <TitlesOfParts>
    <vt:vector size="190" baseType="lpstr">
      <vt:lpstr>Arial</vt:lpstr>
      <vt:lpstr>Bebas Neue</vt:lpstr>
      <vt:lpstr>Calibri</vt:lpstr>
      <vt:lpstr>Calibri Light</vt:lpstr>
      <vt:lpstr>Cambria Math</vt:lpstr>
      <vt:lpstr>Courier New</vt:lpstr>
      <vt:lpstr>MS Reference Sans Serif</vt:lpstr>
      <vt:lpstr>Rockwell Nova Extra Bold</vt:lpstr>
      <vt:lpstr>Segoe UI</vt:lpstr>
      <vt:lpstr>Segoe UI Light</vt:lpstr>
      <vt:lpstr>Symbol</vt:lpstr>
      <vt:lpstr>Wingdings</vt:lpstr>
      <vt:lpstr>2_Office Theme</vt:lpstr>
      <vt:lpstr>16_Metro Template Light 16x9</vt:lpstr>
      <vt:lpstr>PRESENTATIONLOAD</vt:lpstr>
      <vt:lpstr>1_PRESENTATIONLOAD</vt:lpstr>
      <vt:lpstr>2_C+E Deck</vt:lpstr>
      <vt:lpstr>3_C+E Deck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BLE Mesh Devices</vt:lpstr>
      <vt:lpstr>Workshop Summary</vt:lpstr>
      <vt:lpstr>PowerPoint Presentation</vt:lpstr>
      <vt:lpstr>PowerPoint Presentation</vt:lpstr>
    </vt:vector>
  </TitlesOfParts>
  <Company>Arrow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SCHUMACHER</dc:creator>
  <cp:lastModifiedBy>Greg Carson</cp:lastModifiedBy>
  <cp:revision>727</cp:revision>
  <cp:lastPrinted>2018-01-05T11:38:11Z</cp:lastPrinted>
  <dcterms:created xsi:type="dcterms:W3CDTF">2017-08-10T17:46:31Z</dcterms:created>
  <dcterms:modified xsi:type="dcterms:W3CDTF">2019-10-15T19:01:59Z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79e395e-e3b5-421f-8616-70a10f9451af_Enabled">
    <vt:lpwstr>True</vt:lpwstr>
  </property>
  <property fmtid="{D5CDD505-2E9C-101B-9397-08002B2CF9AE}" pid="3" name="MSIP_Label_879e395e-e3b5-421f-8616-70a10f9451af_SiteId">
    <vt:lpwstr>0beb0c35-9cbb-4feb-99e5-589e415c7944</vt:lpwstr>
  </property>
  <property fmtid="{D5CDD505-2E9C-101B-9397-08002B2CF9AE}" pid="4" name="MSIP_Label_879e395e-e3b5-421f-8616-70a10f9451af_Owner">
    <vt:lpwstr>gcarson@arrow.com</vt:lpwstr>
  </property>
  <property fmtid="{D5CDD505-2E9C-101B-9397-08002B2CF9AE}" pid="5" name="MSIP_Label_879e395e-e3b5-421f-8616-70a10f9451af_SetDate">
    <vt:lpwstr>2019-08-21T19:58:18.6430543Z</vt:lpwstr>
  </property>
  <property fmtid="{D5CDD505-2E9C-101B-9397-08002B2CF9AE}" pid="6" name="MSIP_Label_879e395e-e3b5-421f-8616-70a10f9451af_Name">
    <vt:lpwstr>Public</vt:lpwstr>
  </property>
  <property fmtid="{D5CDD505-2E9C-101B-9397-08002B2CF9AE}" pid="7" name="MSIP_Label_879e395e-e3b5-421f-8616-70a10f9451af_Application">
    <vt:lpwstr>Microsoft Azure Information Protection</vt:lpwstr>
  </property>
  <property fmtid="{D5CDD505-2E9C-101B-9397-08002B2CF9AE}" pid="8" name="MSIP_Label_879e395e-e3b5-421f-8616-70a10f9451af_ActionId">
    <vt:lpwstr>3ddebb4a-6cae-4131-9eb1-7f51cb1b27ba</vt:lpwstr>
  </property>
  <property fmtid="{D5CDD505-2E9C-101B-9397-08002B2CF9AE}" pid="9" name="MSIP_Label_879e395e-e3b5-421f-8616-70a10f9451af_Extended_MSFT_Method">
    <vt:lpwstr>Automatic</vt:lpwstr>
  </property>
  <property fmtid="{D5CDD505-2E9C-101B-9397-08002B2CF9AE}" pid="10" name="Sensitivity">
    <vt:lpwstr>Public</vt:lpwstr>
  </property>
</Properties>
</file>